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76"/>
  </p:notesMasterIdLst>
  <p:sldIdLst>
    <p:sldId id="256" r:id="rId2"/>
    <p:sldId id="260" r:id="rId3"/>
    <p:sldId id="277" r:id="rId4"/>
    <p:sldId id="261" r:id="rId5"/>
    <p:sldId id="290" r:id="rId6"/>
    <p:sldId id="263" r:id="rId7"/>
    <p:sldId id="257" r:id="rId8"/>
    <p:sldId id="291" r:id="rId9"/>
    <p:sldId id="278" r:id="rId10"/>
    <p:sldId id="279" r:id="rId11"/>
    <p:sldId id="281" r:id="rId12"/>
    <p:sldId id="280" r:id="rId13"/>
    <p:sldId id="283" r:id="rId14"/>
    <p:sldId id="284" r:id="rId15"/>
    <p:sldId id="271" r:id="rId16"/>
    <p:sldId id="274" r:id="rId17"/>
    <p:sldId id="320" r:id="rId18"/>
    <p:sldId id="275" r:id="rId19"/>
    <p:sldId id="272" r:id="rId20"/>
    <p:sldId id="258" r:id="rId21"/>
    <p:sldId id="259" r:id="rId22"/>
    <p:sldId id="264" r:id="rId23"/>
    <p:sldId id="286" r:id="rId24"/>
    <p:sldId id="265" r:id="rId25"/>
    <p:sldId id="300" r:id="rId26"/>
    <p:sldId id="301" r:id="rId27"/>
    <p:sldId id="302" r:id="rId28"/>
    <p:sldId id="303" r:id="rId29"/>
    <p:sldId id="304" r:id="rId30"/>
    <p:sldId id="305" r:id="rId31"/>
    <p:sldId id="306" r:id="rId32"/>
    <p:sldId id="307" r:id="rId33"/>
    <p:sldId id="308" r:id="rId34"/>
    <p:sldId id="309" r:id="rId35"/>
    <p:sldId id="266" r:id="rId36"/>
    <p:sldId id="267" r:id="rId37"/>
    <p:sldId id="268" r:id="rId38"/>
    <p:sldId id="292" r:id="rId39"/>
    <p:sldId id="293" r:id="rId40"/>
    <p:sldId id="294" r:id="rId41"/>
    <p:sldId id="295" r:id="rId42"/>
    <p:sldId id="296" r:id="rId43"/>
    <p:sldId id="297" r:id="rId44"/>
    <p:sldId id="298" r:id="rId45"/>
    <p:sldId id="299" r:id="rId46"/>
    <p:sldId id="312" r:id="rId47"/>
    <p:sldId id="314" r:id="rId48"/>
    <p:sldId id="287" r:id="rId49"/>
    <p:sldId id="289" r:id="rId50"/>
    <p:sldId id="310" r:id="rId51"/>
    <p:sldId id="311" r:id="rId52"/>
    <p:sldId id="316" r:id="rId53"/>
    <p:sldId id="317" r:id="rId54"/>
    <p:sldId id="315" r:id="rId55"/>
    <p:sldId id="318" r:id="rId56"/>
    <p:sldId id="321" r:id="rId57"/>
    <p:sldId id="322" r:id="rId58"/>
    <p:sldId id="323" r:id="rId59"/>
    <p:sldId id="326" r:id="rId60"/>
    <p:sldId id="325" r:id="rId61"/>
    <p:sldId id="327" r:id="rId62"/>
    <p:sldId id="324" r:id="rId63"/>
    <p:sldId id="329" r:id="rId64"/>
    <p:sldId id="330" r:id="rId65"/>
    <p:sldId id="331" r:id="rId66"/>
    <p:sldId id="332" r:id="rId67"/>
    <p:sldId id="333" r:id="rId68"/>
    <p:sldId id="361" r:id="rId69"/>
    <p:sldId id="328" r:id="rId70"/>
    <p:sldId id="334" r:id="rId71"/>
    <p:sldId id="360" r:id="rId72"/>
    <p:sldId id="356" r:id="rId73"/>
    <p:sldId id="357" r:id="rId74"/>
    <p:sldId id="335" r:id="rId75"/>
    <p:sldId id="339" r:id="rId76"/>
    <p:sldId id="340" r:id="rId77"/>
    <p:sldId id="337" r:id="rId78"/>
    <p:sldId id="338" r:id="rId79"/>
    <p:sldId id="336" r:id="rId80"/>
    <p:sldId id="358" r:id="rId81"/>
    <p:sldId id="362" r:id="rId82"/>
    <p:sldId id="363" r:id="rId83"/>
    <p:sldId id="388" r:id="rId84"/>
    <p:sldId id="352" r:id="rId85"/>
    <p:sldId id="353" r:id="rId86"/>
    <p:sldId id="354" r:id="rId87"/>
    <p:sldId id="355" r:id="rId88"/>
    <p:sldId id="390" r:id="rId89"/>
    <p:sldId id="389" r:id="rId90"/>
    <p:sldId id="364" r:id="rId91"/>
    <p:sldId id="365" r:id="rId92"/>
    <p:sldId id="369" r:id="rId93"/>
    <p:sldId id="366" r:id="rId94"/>
    <p:sldId id="367" r:id="rId95"/>
    <p:sldId id="373" r:id="rId96"/>
    <p:sldId id="374" r:id="rId97"/>
    <p:sldId id="375" r:id="rId98"/>
    <p:sldId id="376" r:id="rId99"/>
    <p:sldId id="370" r:id="rId100"/>
    <p:sldId id="392" r:id="rId101"/>
    <p:sldId id="379" r:id="rId102"/>
    <p:sldId id="377" r:id="rId103"/>
    <p:sldId id="380" r:id="rId104"/>
    <p:sldId id="381" r:id="rId105"/>
    <p:sldId id="382" r:id="rId106"/>
    <p:sldId id="383" r:id="rId107"/>
    <p:sldId id="384" r:id="rId108"/>
    <p:sldId id="402" r:id="rId109"/>
    <p:sldId id="385" r:id="rId110"/>
    <p:sldId id="403" r:id="rId111"/>
    <p:sldId id="407" r:id="rId112"/>
    <p:sldId id="405" r:id="rId113"/>
    <p:sldId id="406" r:id="rId114"/>
    <p:sldId id="408" r:id="rId115"/>
    <p:sldId id="409" r:id="rId116"/>
    <p:sldId id="410" r:id="rId117"/>
    <p:sldId id="411" r:id="rId118"/>
    <p:sldId id="412" r:id="rId119"/>
    <p:sldId id="413" r:id="rId120"/>
    <p:sldId id="414" r:id="rId121"/>
    <p:sldId id="404" r:id="rId122"/>
    <p:sldId id="371" r:id="rId123"/>
    <p:sldId id="393" r:id="rId124"/>
    <p:sldId id="386" r:id="rId125"/>
    <p:sldId id="387" r:id="rId126"/>
    <p:sldId id="415" r:id="rId127"/>
    <p:sldId id="416" r:id="rId128"/>
    <p:sldId id="417" r:id="rId129"/>
    <p:sldId id="418" r:id="rId130"/>
    <p:sldId id="394" r:id="rId131"/>
    <p:sldId id="419" r:id="rId132"/>
    <p:sldId id="420" r:id="rId133"/>
    <p:sldId id="421" r:id="rId134"/>
    <p:sldId id="422" r:id="rId135"/>
    <p:sldId id="423" r:id="rId136"/>
    <p:sldId id="424" r:id="rId137"/>
    <p:sldId id="440" r:id="rId138"/>
    <p:sldId id="425" r:id="rId139"/>
    <p:sldId id="435" r:id="rId140"/>
    <p:sldId id="434" r:id="rId141"/>
    <p:sldId id="433" r:id="rId142"/>
    <p:sldId id="426" r:id="rId143"/>
    <p:sldId id="436" r:id="rId144"/>
    <p:sldId id="428" r:id="rId145"/>
    <p:sldId id="437" r:id="rId146"/>
    <p:sldId id="427" r:id="rId147"/>
    <p:sldId id="439" r:id="rId148"/>
    <p:sldId id="429" r:id="rId149"/>
    <p:sldId id="430" r:id="rId150"/>
    <p:sldId id="432" r:id="rId151"/>
    <p:sldId id="441" r:id="rId152"/>
    <p:sldId id="447" r:id="rId153"/>
    <p:sldId id="448" r:id="rId154"/>
    <p:sldId id="449" r:id="rId155"/>
    <p:sldId id="450" r:id="rId156"/>
    <p:sldId id="451" r:id="rId157"/>
    <p:sldId id="459" r:id="rId158"/>
    <p:sldId id="446" r:id="rId159"/>
    <p:sldId id="442" r:id="rId160"/>
    <p:sldId id="397" r:id="rId161"/>
    <p:sldId id="398" r:id="rId162"/>
    <p:sldId id="443" r:id="rId163"/>
    <p:sldId id="445" r:id="rId164"/>
    <p:sldId id="453" r:id="rId165"/>
    <p:sldId id="454" r:id="rId166"/>
    <p:sldId id="455" r:id="rId167"/>
    <p:sldId id="456" r:id="rId168"/>
    <p:sldId id="457" r:id="rId169"/>
    <p:sldId id="458" r:id="rId170"/>
    <p:sldId id="400" r:id="rId171"/>
    <p:sldId id="401" r:id="rId172"/>
    <p:sldId id="372" r:id="rId173"/>
    <p:sldId id="368" r:id="rId174"/>
    <p:sldId id="269"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E3D"/>
    <a:srgbClr val="A4DEC8"/>
    <a:srgbClr val="AAE0CC"/>
    <a:srgbClr val="A7E3CD"/>
    <a:srgbClr val="B0E1CE"/>
    <a:srgbClr val="0BDA8B"/>
    <a:srgbClr val="C0E1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087" autoAdjust="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076C7-FB79-4B83-8FF9-E5C71E7B7E00}" type="doc">
      <dgm:prSet loTypeId="urn:microsoft.com/office/officeart/2005/8/layout/orgChart1" loCatId="hierarchy" qsTypeId="urn:microsoft.com/office/officeart/2005/8/quickstyle/simple3" qsCatId="simple" csTypeId="urn:microsoft.com/office/officeart/2005/8/colors/accent6_5" csCatId="accent6" phldr="1"/>
      <dgm:spPr/>
      <dgm:t>
        <a:bodyPr/>
        <a:lstStyle/>
        <a:p>
          <a:endParaRPr lang="en-US"/>
        </a:p>
      </dgm:t>
    </dgm:pt>
    <dgm:pt modelId="{0CC63376-86A4-4961-B64E-780C716209F4}">
      <dgm:prSet phldrT="[Text]" custT="1"/>
      <dgm:spPr/>
      <dgm:t>
        <a:bodyPr/>
        <a:lstStyle/>
        <a:p>
          <a:r>
            <a:rPr lang="en-US" sz="2400" dirty="0" smtClean="0"/>
            <a:t>Function Arguments</a:t>
          </a:r>
          <a:endParaRPr lang="en-US" sz="2400" dirty="0"/>
        </a:p>
      </dgm:t>
    </dgm:pt>
    <dgm:pt modelId="{59BC8EC7-5990-4142-B18F-0009E8B6F267}" type="parTrans" cxnId="{73C56D40-A1E3-4E67-8C88-C498B37E1C1E}">
      <dgm:prSet/>
      <dgm:spPr/>
      <dgm:t>
        <a:bodyPr/>
        <a:lstStyle/>
        <a:p>
          <a:endParaRPr lang="en-US" sz="2400"/>
        </a:p>
      </dgm:t>
    </dgm:pt>
    <dgm:pt modelId="{D0377315-318C-474A-8DC3-BA083FF46712}" type="sibTrans" cxnId="{73C56D40-A1E3-4E67-8C88-C498B37E1C1E}">
      <dgm:prSet/>
      <dgm:spPr/>
      <dgm:t>
        <a:bodyPr/>
        <a:lstStyle/>
        <a:p>
          <a:endParaRPr lang="en-US" sz="2400"/>
        </a:p>
      </dgm:t>
    </dgm:pt>
    <dgm:pt modelId="{09D3D39B-A76D-4943-8C43-F29C05BE17D6}">
      <dgm:prSet phldrT="[Text]" custT="1"/>
      <dgm:spPr/>
      <dgm:t>
        <a:bodyPr/>
        <a:lstStyle/>
        <a:p>
          <a:r>
            <a:rPr lang="en-US" sz="2400" dirty="0" smtClean="0"/>
            <a:t>Positional Arguments</a:t>
          </a:r>
          <a:endParaRPr lang="en-US" sz="2400" dirty="0"/>
        </a:p>
      </dgm:t>
    </dgm:pt>
    <dgm:pt modelId="{EE0518C6-D196-4BE3-844F-872FCFDE258C}" type="parTrans" cxnId="{BAB45BFE-36F2-4BAB-B804-FA8CE4DB4C5F}">
      <dgm:prSet/>
      <dgm:spPr/>
      <dgm:t>
        <a:bodyPr/>
        <a:lstStyle/>
        <a:p>
          <a:endParaRPr lang="en-US" sz="2400"/>
        </a:p>
      </dgm:t>
    </dgm:pt>
    <dgm:pt modelId="{84D75353-5049-46F1-A162-48A318E7945D}" type="sibTrans" cxnId="{BAB45BFE-36F2-4BAB-B804-FA8CE4DB4C5F}">
      <dgm:prSet/>
      <dgm:spPr/>
      <dgm:t>
        <a:bodyPr/>
        <a:lstStyle/>
        <a:p>
          <a:endParaRPr lang="en-US" sz="2400"/>
        </a:p>
      </dgm:t>
    </dgm:pt>
    <dgm:pt modelId="{1681A6BA-7981-4016-BBE3-78E3CDE59361}">
      <dgm:prSet phldrT="[Text]" custT="1"/>
      <dgm:spPr/>
      <dgm:t>
        <a:bodyPr/>
        <a:lstStyle/>
        <a:p>
          <a:r>
            <a:rPr lang="en-US" sz="2400" dirty="0" smtClean="0"/>
            <a:t>Keyword Arguments</a:t>
          </a:r>
          <a:endParaRPr lang="en-US" sz="2400" dirty="0"/>
        </a:p>
      </dgm:t>
    </dgm:pt>
    <dgm:pt modelId="{DFC52B8D-10DE-4235-B31B-4C3016E557C9}" type="parTrans" cxnId="{3EBFC8B6-BB5F-4BB5-8600-779D54CE2730}">
      <dgm:prSet/>
      <dgm:spPr/>
      <dgm:t>
        <a:bodyPr/>
        <a:lstStyle/>
        <a:p>
          <a:endParaRPr lang="en-US" sz="2400"/>
        </a:p>
      </dgm:t>
    </dgm:pt>
    <dgm:pt modelId="{280AC9A1-251B-47D8-8177-299C550CBD57}" type="sibTrans" cxnId="{3EBFC8B6-BB5F-4BB5-8600-779D54CE2730}">
      <dgm:prSet/>
      <dgm:spPr/>
      <dgm:t>
        <a:bodyPr/>
        <a:lstStyle/>
        <a:p>
          <a:endParaRPr lang="en-US" sz="2400"/>
        </a:p>
      </dgm:t>
    </dgm:pt>
    <dgm:pt modelId="{041D1DCD-D794-43C3-B6C9-18D8CC726086}">
      <dgm:prSet phldrT="[Text]" custT="1"/>
      <dgm:spPr/>
      <dgm:t>
        <a:bodyPr/>
        <a:lstStyle/>
        <a:p>
          <a:r>
            <a:rPr lang="en-US" sz="2400" dirty="0" smtClean="0"/>
            <a:t>Arbitrary Arguments</a:t>
          </a:r>
          <a:endParaRPr lang="en-US" sz="2400" dirty="0"/>
        </a:p>
      </dgm:t>
    </dgm:pt>
    <dgm:pt modelId="{349C0679-74D5-43AA-AD6D-35824805A72A}" type="parTrans" cxnId="{39C7B511-58FB-420B-9451-F34C8A0878DE}">
      <dgm:prSet/>
      <dgm:spPr/>
      <dgm:t>
        <a:bodyPr/>
        <a:lstStyle/>
        <a:p>
          <a:endParaRPr lang="en-US" sz="2400"/>
        </a:p>
      </dgm:t>
    </dgm:pt>
    <dgm:pt modelId="{756959A9-8F67-4631-8119-4233FED620A7}" type="sibTrans" cxnId="{39C7B511-58FB-420B-9451-F34C8A0878DE}">
      <dgm:prSet/>
      <dgm:spPr/>
      <dgm:t>
        <a:bodyPr/>
        <a:lstStyle/>
        <a:p>
          <a:endParaRPr lang="en-US" sz="2400"/>
        </a:p>
      </dgm:t>
    </dgm:pt>
    <dgm:pt modelId="{490004F2-0F7E-4898-8020-D161D17930D2}">
      <dgm:prSet phldrT="[Text]" custT="1"/>
      <dgm:spPr/>
      <dgm:t>
        <a:bodyPr/>
        <a:lstStyle/>
        <a:p>
          <a:r>
            <a:rPr lang="en-US" sz="2400" dirty="0" smtClean="0"/>
            <a:t>Default Arguments</a:t>
          </a:r>
          <a:endParaRPr lang="en-US" sz="2400" dirty="0"/>
        </a:p>
      </dgm:t>
    </dgm:pt>
    <dgm:pt modelId="{FF3783FB-ECD7-4F8B-AE38-0DBFDC006261}" type="parTrans" cxnId="{574C5FBF-9418-4ADE-B8FB-E5F96A131FA4}">
      <dgm:prSet/>
      <dgm:spPr/>
      <dgm:t>
        <a:bodyPr/>
        <a:lstStyle/>
        <a:p>
          <a:endParaRPr lang="en-US"/>
        </a:p>
      </dgm:t>
    </dgm:pt>
    <dgm:pt modelId="{ED3783F8-C882-4F77-B5E2-22C2FB4575D7}" type="sibTrans" cxnId="{574C5FBF-9418-4ADE-B8FB-E5F96A131FA4}">
      <dgm:prSet/>
      <dgm:spPr/>
      <dgm:t>
        <a:bodyPr/>
        <a:lstStyle/>
        <a:p>
          <a:endParaRPr lang="en-US"/>
        </a:p>
      </dgm:t>
    </dgm:pt>
    <dgm:pt modelId="{71494991-FD6E-467C-BB2C-4F792E31EE45}" type="pres">
      <dgm:prSet presAssocID="{9AE076C7-FB79-4B83-8FF9-E5C71E7B7E00}" presName="hierChild1" presStyleCnt="0">
        <dgm:presLayoutVars>
          <dgm:orgChart val="1"/>
          <dgm:chPref val="1"/>
          <dgm:dir/>
          <dgm:animOne val="branch"/>
          <dgm:animLvl val="lvl"/>
          <dgm:resizeHandles/>
        </dgm:presLayoutVars>
      </dgm:prSet>
      <dgm:spPr/>
      <dgm:t>
        <a:bodyPr/>
        <a:lstStyle/>
        <a:p>
          <a:endParaRPr lang="en-US"/>
        </a:p>
      </dgm:t>
    </dgm:pt>
    <dgm:pt modelId="{8B4DFA05-460C-46FE-B013-85CF919534DB}" type="pres">
      <dgm:prSet presAssocID="{0CC63376-86A4-4961-B64E-780C716209F4}" presName="hierRoot1" presStyleCnt="0">
        <dgm:presLayoutVars>
          <dgm:hierBranch val="init"/>
        </dgm:presLayoutVars>
      </dgm:prSet>
      <dgm:spPr/>
    </dgm:pt>
    <dgm:pt modelId="{A12D11A4-68BB-438C-88DE-853B04E290DA}" type="pres">
      <dgm:prSet presAssocID="{0CC63376-86A4-4961-B64E-780C716209F4}" presName="rootComposite1" presStyleCnt="0"/>
      <dgm:spPr/>
    </dgm:pt>
    <dgm:pt modelId="{DDED5C67-D7CA-4A47-A336-9601806F891B}" type="pres">
      <dgm:prSet presAssocID="{0CC63376-86A4-4961-B64E-780C716209F4}" presName="rootText1" presStyleLbl="node0" presStyleIdx="0" presStyleCnt="1">
        <dgm:presLayoutVars>
          <dgm:chPref val="3"/>
        </dgm:presLayoutVars>
      </dgm:prSet>
      <dgm:spPr/>
      <dgm:t>
        <a:bodyPr/>
        <a:lstStyle/>
        <a:p>
          <a:endParaRPr lang="en-US"/>
        </a:p>
      </dgm:t>
    </dgm:pt>
    <dgm:pt modelId="{90F6A6DE-C6C5-4CF0-BF01-734D5B1C4410}" type="pres">
      <dgm:prSet presAssocID="{0CC63376-86A4-4961-B64E-780C716209F4}" presName="rootConnector1" presStyleLbl="node1" presStyleIdx="0" presStyleCnt="0"/>
      <dgm:spPr/>
      <dgm:t>
        <a:bodyPr/>
        <a:lstStyle/>
        <a:p>
          <a:endParaRPr lang="en-US"/>
        </a:p>
      </dgm:t>
    </dgm:pt>
    <dgm:pt modelId="{95F27314-226A-46FD-9DC4-0E6DF8271E96}" type="pres">
      <dgm:prSet presAssocID="{0CC63376-86A4-4961-B64E-780C716209F4}" presName="hierChild2" presStyleCnt="0"/>
      <dgm:spPr/>
    </dgm:pt>
    <dgm:pt modelId="{69D724FA-880B-4243-B0C1-3D8F5D315F52}" type="pres">
      <dgm:prSet presAssocID="{EE0518C6-D196-4BE3-844F-872FCFDE258C}" presName="Name37" presStyleLbl="parChTrans1D2" presStyleIdx="0" presStyleCnt="4"/>
      <dgm:spPr/>
      <dgm:t>
        <a:bodyPr/>
        <a:lstStyle/>
        <a:p>
          <a:endParaRPr lang="en-US"/>
        </a:p>
      </dgm:t>
    </dgm:pt>
    <dgm:pt modelId="{8D47E8EE-993A-4869-B6E0-E35572F7F1EF}" type="pres">
      <dgm:prSet presAssocID="{09D3D39B-A76D-4943-8C43-F29C05BE17D6}" presName="hierRoot2" presStyleCnt="0">
        <dgm:presLayoutVars>
          <dgm:hierBranch val="init"/>
        </dgm:presLayoutVars>
      </dgm:prSet>
      <dgm:spPr/>
    </dgm:pt>
    <dgm:pt modelId="{2BA63DA3-CFBD-432F-B7AA-9BF8314E5706}" type="pres">
      <dgm:prSet presAssocID="{09D3D39B-A76D-4943-8C43-F29C05BE17D6}" presName="rootComposite" presStyleCnt="0"/>
      <dgm:spPr/>
    </dgm:pt>
    <dgm:pt modelId="{85E6EC4A-3F23-4ECA-AA9F-BB4D38B73CB6}" type="pres">
      <dgm:prSet presAssocID="{09D3D39B-A76D-4943-8C43-F29C05BE17D6}" presName="rootText" presStyleLbl="node2" presStyleIdx="0" presStyleCnt="4">
        <dgm:presLayoutVars>
          <dgm:chPref val="3"/>
        </dgm:presLayoutVars>
      </dgm:prSet>
      <dgm:spPr/>
      <dgm:t>
        <a:bodyPr/>
        <a:lstStyle/>
        <a:p>
          <a:endParaRPr lang="en-US"/>
        </a:p>
      </dgm:t>
    </dgm:pt>
    <dgm:pt modelId="{DA65B985-63F7-42D7-81CA-7D6665F7BF1B}" type="pres">
      <dgm:prSet presAssocID="{09D3D39B-A76D-4943-8C43-F29C05BE17D6}" presName="rootConnector" presStyleLbl="node2" presStyleIdx="0" presStyleCnt="4"/>
      <dgm:spPr/>
      <dgm:t>
        <a:bodyPr/>
        <a:lstStyle/>
        <a:p>
          <a:endParaRPr lang="en-US"/>
        </a:p>
      </dgm:t>
    </dgm:pt>
    <dgm:pt modelId="{BFAA74E5-7B9B-4C9C-B40A-508FB2C1BA8D}" type="pres">
      <dgm:prSet presAssocID="{09D3D39B-A76D-4943-8C43-F29C05BE17D6}" presName="hierChild4" presStyleCnt="0"/>
      <dgm:spPr/>
    </dgm:pt>
    <dgm:pt modelId="{4CD6D835-DAE6-4631-AF4E-ABEE8B65D09D}" type="pres">
      <dgm:prSet presAssocID="{09D3D39B-A76D-4943-8C43-F29C05BE17D6}" presName="hierChild5" presStyleCnt="0"/>
      <dgm:spPr/>
    </dgm:pt>
    <dgm:pt modelId="{BCEB691B-59BD-4754-B664-C40987D1C949}" type="pres">
      <dgm:prSet presAssocID="{DFC52B8D-10DE-4235-B31B-4C3016E557C9}" presName="Name37" presStyleLbl="parChTrans1D2" presStyleIdx="1" presStyleCnt="4"/>
      <dgm:spPr/>
      <dgm:t>
        <a:bodyPr/>
        <a:lstStyle/>
        <a:p>
          <a:endParaRPr lang="en-US"/>
        </a:p>
      </dgm:t>
    </dgm:pt>
    <dgm:pt modelId="{05D7A507-31CE-45F5-AC4B-720B948760A9}" type="pres">
      <dgm:prSet presAssocID="{1681A6BA-7981-4016-BBE3-78E3CDE59361}" presName="hierRoot2" presStyleCnt="0">
        <dgm:presLayoutVars>
          <dgm:hierBranch val="init"/>
        </dgm:presLayoutVars>
      </dgm:prSet>
      <dgm:spPr/>
    </dgm:pt>
    <dgm:pt modelId="{76037D2B-35FC-444D-9734-1A886B7BD14B}" type="pres">
      <dgm:prSet presAssocID="{1681A6BA-7981-4016-BBE3-78E3CDE59361}" presName="rootComposite" presStyleCnt="0"/>
      <dgm:spPr/>
    </dgm:pt>
    <dgm:pt modelId="{DC808C90-C562-4588-AED6-809F2AB2A6C3}" type="pres">
      <dgm:prSet presAssocID="{1681A6BA-7981-4016-BBE3-78E3CDE59361}" presName="rootText" presStyleLbl="node2" presStyleIdx="1" presStyleCnt="4">
        <dgm:presLayoutVars>
          <dgm:chPref val="3"/>
        </dgm:presLayoutVars>
      </dgm:prSet>
      <dgm:spPr/>
      <dgm:t>
        <a:bodyPr/>
        <a:lstStyle/>
        <a:p>
          <a:endParaRPr lang="en-US"/>
        </a:p>
      </dgm:t>
    </dgm:pt>
    <dgm:pt modelId="{9E853055-9B0F-4970-B4A1-49B887D20969}" type="pres">
      <dgm:prSet presAssocID="{1681A6BA-7981-4016-BBE3-78E3CDE59361}" presName="rootConnector" presStyleLbl="node2" presStyleIdx="1" presStyleCnt="4"/>
      <dgm:spPr/>
      <dgm:t>
        <a:bodyPr/>
        <a:lstStyle/>
        <a:p>
          <a:endParaRPr lang="en-US"/>
        </a:p>
      </dgm:t>
    </dgm:pt>
    <dgm:pt modelId="{4DBAEE1D-A44F-4AB1-9AE0-9BE4E29DF5E9}" type="pres">
      <dgm:prSet presAssocID="{1681A6BA-7981-4016-BBE3-78E3CDE59361}" presName="hierChild4" presStyleCnt="0"/>
      <dgm:spPr/>
    </dgm:pt>
    <dgm:pt modelId="{B5A3B061-7D65-49E7-9CF9-8A729D9D09F7}" type="pres">
      <dgm:prSet presAssocID="{1681A6BA-7981-4016-BBE3-78E3CDE59361}" presName="hierChild5" presStyleCnt="0"/>
      <dgm:spPr/>
    </dgm:pt>
    <dgm:pt modelId="{10773316-77B9-4CFC-A6F1-C2DBFBFC7386}" type="pres">
      <dgm:prSet presAssocID="{FF3783FB-ECD7-4F8B-AE38-0DBFDC006261}" presName="Name37" presStyleLbl="parChTrans1D2" presStyleIdx="2" presStyleCnt="4"/>
      <dgm:spPr/>
      <dgm:t>
        <a:bodyPr/>
        <a:lstStyle/>
        <a:p>
          <a:endParaRPr lang="en-US"/>
        </a:p>
      </dgm:t>
    </dgm:pt>
    <dgm:pt modelId="{CA7D8AFA-4AB6-46B5-90FC-4E516A8B710F}" type="pres">
      <dgm:prSet presAssocID="{490004F2-0F7E-4898-8020-D161D17930D2}" presName="hierRoot2" presStyleCnt="0">
        <dgm:presLayoutVars>
          <dgm:hierBranch val="init"/>
        </dgm:presLayoutVars>
      </dgm:prSet>
      <dgm:spPr/>
    </dgm:pt>
    <dgm:pt modelId="{1D51BA9C-6791-4A9C-9498-F9F46B8D10BC}" type="pres">
      <dgm:prSet presAssocID="{490004F2-0F7E-4898-8020-D161D17930D2}" presName="rootComposite" presStyleCnt="0"/>
      <dgm:spPr/>
    </dgm:pt>
    <dgm:pt modelId="{643C2B10-1BF9-4A5D-A972-1796E556118D}" type="pres">
      <dgm:prSet presAssocID="{490004F2-0F7E-4898-8020-D161D17930D2}" presName="rootText" presStyleLbl="node2" presStyleIdx="2" presStyleCnt="4">
        <dgm:presLayoutVars>
          <dgm:chPref val="3"/>
        </dgm:presLayoutVars>
      </dgm:prSet>
      <dgm:spPr/>
      <dgm:t>
        <a:bodyPr/>
        <a:lstStyle/>
        <a:p>
          <a:endParaRPr lang="en-US"/>
        </a:p>
      </dgm:t>
    </dgm:pt>
    <dgm:pt modelId="{5DBF3005-E82A-49F0-9D0F-247014F435B5}" type="pres">
      <dgm:prSet presAssocID="{490004F2-0F7E-4898-8020-D161D17930D2}" presName="rootConnector" presStyleLbl="node2" presStyleIdx="2" presStyleCnt="4"/>
      <dgm:spPr/>
      <dgm:t>
        <a:bodyPr/>
        <a:lstStyle/>
        <a:p>
          <a:endParaRPr lang="en-US"/>
        </a:p>
      </dgm:t>
    </dgm:pt>
    <dgm:pt modelId="{B84FDC6F-E65C-4663-83AB-3D521ACF828C}" type="pres">
      <dgm:prSet presAssocID="{490004F2-0F7E-4898-8020-D161D17930D2}" presName="hierChild4" presStyleCnt="0"/>
      <dgm:spPr/>
    </dgm:pt>
    <dgm:pt modelId="{FB970E3E-F196-4AF6-A958-7044D8D8FC71}" type="pres">
      <dgm:prSet presAssocID="{490004F2-0F7E-4898-8020-D161D17930D2}" presName="hierChild5" presStyleCnt="0"/>
      <dgm:spPr/>
    </dgm:pt>
    <dgm:pt modelId="{B1809500-4D1C-4835-9FFE-6DBE0C8D3566}" type="pres">
      <dgm:prSet presAssocID="{349C0679-74D5-43AA-AD6D-35824805A72A}" presName="Name37" presStyleLbl="parChTrans1D2" presStyleIdx="3" presStyleCnt="4"/>
      <dgm:spPr/>
      <dgm:t>
        <a:bodyPr/>
        <a:lstStyle/>
        <a:p>
          <a:endParaRPr lang="en-US"/>
        </a:p>
      </dgm:t>
    </dgm:pt>
    <dgm:pt modelId="{805D1B6B-E8DF-494E-A900-9660A781FA6E}" type="pres">
      <dgm:prSet presAssocID="{041D1DCD-D794-43C3-B6C9-18D8CC726086}" presName="hierRoot2" presStyleCnt="0">
        <dgm:presLayoutVars>
          <dgm:hierBranch val="init"/>
        </dgm:presLayoutVars>
      </dgm:prSet>
      <dgm:spPr/>
    </dgm:pt>
    <dgm:pt modelId="{FE8A94CA-B5AE-4EB4-9CAC-FFE6B6DC790E}" type="pres">
      <dgm:prSet presAssocID="{041D1DCD-D794-43C3-B6C9-18D8CC726086}" presName="rootComposite" presStyleCnt="0"/>
      <dgm:spPr/>
    </dgm:pt>
    <dgm:pt modelId="{992BB0E8-34AD-4EB9-A500-1530E9A21D07}" type="pres">
      <dgm:prSet presAssocID="{041D1DCD-D794-43C3-B6C9-18D8CC726086}" presName="rootText" presStyleLbl="node2" presStyleIdx="3" presStyleCnt="4">
        <dgm:presLayoutVars>
          <dgm:chPref val="3"/>
        </dgm:presLayoutVars>
      </dgm:prSet>
      <dgm:spPr/>
      <dgm:t>
        <a:bodyPr/>
        <a:lstStyle/>
        <a:p>
          <a:endParaRPr lang="en-US"/>
        </a:p>
      </dgm:t>
    </dgm:pt>
    <dgm:pt modelId="{6056D6C7-9A62-437A-A66A-623BEF54AF1B}" type="pres">
      <dgm:prSet presAssocID="{041D1DCD-D794-43C3-B6C9-18D8CC726086}" presName="rootConnector" presStyleLbl="node2" presStyleIdx="3" presStyleCnt="4"/>
      <dgm:spPr/>
      <dgm:t>
        <a:bodyPr/>
        <a:lstStyle/>
        <a:p>
          <a:endParaRPr lang="en-US"/>
        </a:p>
      </dgm:t>
    </dgm:pt>
    <dgm:pt modelId="{10E4DD91-40B4-44BB-B331-7B43A9A68000}" type="pres">
      <dgm:prSet presAssocID="{041D1DCD-D794-43C3-B6C9-18D8CC726086}" presName="hierChild4" presStyleCnt="0"/>
      <dgm:spPr/>
    </dgm:pt>
    <dgm:pt modelId="{45B78F22-7696-4F40-A4EC-D6543245D247}" type="pres">
      <dgm:prSet presAssocID="{041D1DCD-D794-43C3-B6C9-18D8CC726086}" presName="hierChild5" presStyleCnt="0"/>
      <dgm:spPr/>
    </dgm:pt>
    <dgm:pt modelId="{AFCB0271-E9AC-4EAD-930F-2F96937EDEC1}" type="pres">
      <dgm:prSet presAssocID="{0CC63376-86A4-4961-B64E-780C716209F4}" presName="hierChild3" presStyleCnt="0"/>
      <dgm:spPr/>
    </dgm:pt>
  </dgm:ptLst>
  <dgm:cxnLst>
    <dgm:cxn modelId="{7524BAA2-A67D-44EA-9590-8907B3FD80F3}" type="presOf" srcId="{0CC63376-86A4-4961-B64E-780C716209F4}" destId="{DDED5C67-D7CA-4A47-A336-9601806F891B}" srcOrd="0" destOrd="0" presId="urn:microsoft.com/office/officeart/2005/8/layout/orgChart1"/>
    <dgm:cxn modelId="{73C56D40-A1E3-4E67-8C88-C498B37E1C1E}" srcId="{9AE076C7-FB79-4B83-8FF9-E5C71E7B7E00}" destId="{0CC63376-86A4-4961-B64E-780C716209F4}" srcOrd="0" destOrd="0" parTransId="{59BC8EC7-5990-4142-B18F-0009E8B6F267}" sibTransId="{D0377315-318C-474A-8DC3-BA083FF46712}"/>
    <dgm:cxn modelId="{473D7EA3-AA9B-4058-89AC-0003F8A04500}" type="presOf" srcId="{1681A6BA-7981-4016-BBE3-78E3CDE59361}" destId="{DC808C90-C562-4588-AED6-809F2AB2A6C3}" srcOrd="0" destOrd="0" presId="urn:microsoft.com/office/officeart/2005/8/layout/orgChart1"/>
    <dgm:cxn modelId="{D5E71F77-C4AF-403B-8B30-05EE15B0AA13}" type="presOf" srcId="{041D1DCD-D794-43C3-B6C9-18D8CC726086}" destId="{6056D6C7-9A62-437A-A66A-623BEF54AF1B}" srcOrd="1" destOrd="0" presId="urn:microsoft.com/office/officeart/2005/8/layout/orgChart1"/>
    <dgm:cxn modelId="{BAB45BFE-36F2-4BAB-B804-FA8CE4DB4C5F}" srcId="{0CC63376-86A4-4961-B64E-780C716209F4}" destId="{09D3D39B-A76D-4943-8C43-F29C05BE17D6}" srcOrd="0" destOrd="0" parTransId="{EE0518C6-D196-4BE3-844F-872FCFDE258C}" sibTransId="{84D75353-5049-46F1-A162-48A318E7945D}"/>
    <dgm:cxn modelId="{C3947925-CD48-4729-B008-79ACF4DF2D72}" type="presOf" srcId="{FF3783FB-ECD7-4F8B-AE38-0DBFDC006261}" destId="{10773316-77B9-4CFC-A6F1-C2DBFBFC7386}" srcOrd="0" destOrd="0" presId="urn:microsoft.com/office/officeart/2005/8/layout/orgChart1"/>
    <dgm:cxn modelId="{0B9A1438-FCC5-47D6-8248-08063CC30C28}" type="presOf" srcId="{EE0518C6-D196-4BE3-844F-872FCFDE258C}" destId="{69D724FA-880B-4243-B0C1-3D8F5D315F52}" srcOrd="0" destOrd="0" presId="urn:microsoft.com/office/officeart/2005/8/layout/orgChart1"/>
    <dgm:cxn modelId="{3EBFC8B6-BB5F-4BB5-8600-779D54CE2730}" srcId="{0CC63376-86A4-4961-B64E-780C716209F4}" destId="{1681A6BA-7981-4016-BBE3-78E3CDE59361}" srcOrd="1" destOrd="0" parTransId="{DFC52B8D-10DE-4235-B31B-4C3016E557C9}" sibTransId="{280AC9A1-251B-47D8-8177-299C550CBD57}"/>
    <dgm:cxn modelId="{574C5FBF-9418-4ADE-B8FB-E5F96A131FA4}" srcId="{0CC63376-86A4-4961-B64E-780C716209F4}" destId="{490004F2-0F7E-4898-8020-D161D17930D2}" srcOrd="2" destOrd="0" parTransId="{FF3783FB-ECD7-4F8B-AE38-0DBFDC006261}" sibTransId="{ED3783F8-C882-4F77-B5E2-22C2FB4575D7}"/>
    <dgm:cxn modelId="{60D657F5-62F2-442D-979F-D65173E5103E}" type="presOf" srcId="{349C0679-74D5-43AA-AD6D-35824805A72A}" destId="{B1809500-4D1C-4835-9FFE-6DBE0C8D3566}" srcOrd="0" destOrd="0" presId="urn:microsoft.com/office/officeart/2005/8/layout/orgChart1"/>
    <dgm:cxn modelId="{4AC4983F-D70B-481A-9EBF-0AF66F6C9803}" type="presOf" srcId="{490004F2-0F7E-4898-8020-D161D17930D2}" destId="{643C2B10-1BF9-4A5D-A972-1796E556118D}" srcOrd="0" destOrd="0" presId="urn:microsoft.com/office/officeart/2005/8/layout/orgChart1"/>
    <dgm:cxn modelId="{D69C29F8-015A-4E8B-89E7-5ED667BB76E0}" type="presOf" srcId="{0CC63376-86A4-4961-B64E-780C716209F4}" destId="{90F6A6DE-C6C5-4CF0-BF01-734D5B1C4410}" srcOrd="1" destOrd="0" presId="urn:microsoft.com/office/officeart/2005/8/layout/orgChart1"/>
    <dgm:cxn modelId="{E73DB610-EA59-4AAD-89BD-CEF7C0EA857C}" type="presOf" srcId="{DFC52B8D-10DE-4235-B31B-4C3016E557C9}" destId="{BCEB691B-59BD-4754-B664-C40987D1C949}" srcOrd="0" destOrd="0" presId="urn:microsoft.com/office/officeart/2005/8/layout/orgChart1"/>
    <dgm:cxn modelId="{7C2B7F33-765A-4680-8535-8FBC5A347EF2}" type="presOf" srcId="{1681A6BA-7981-4016-BBE3-78E3CDE59361}" destId="{9E853055-9B0F-4970-B4A1-49B887D20969}" srcOrd="1" destOrd="0" presId="urn:microsoft.com/office/officeart/2005/8/layout/orgChart1"/>
    <dgm:cxn modelId="{E48907B2-C1B4-4080-9CC4-9F979536B055}" type="presOf" srcId="{041D1DCD-D794-43C3-B6C9-18D8CC726086}" destId="{992BB0E8-34AD-4EB9-A500-1530E9A21D07}" srcOrd="0" destOrd="0" presId="urn:microsoft.com/office/officeart/2005/8/layout/orgChart1"/>
    <dgm:cxn modelId="{E4AECD05-BC12-4CDA-909A-76E513272010}" type="presOf" srcId="{09D3D39B-A76D-4943-8C43-F29C05BE17D6}" destId="{85E6EC4A-3F23-4ECA-AA9F-BB4D38B73CB6}" srcOrd="0" destOrd="0" presId="urn:microsoft.com/office/officeart/2005/8/layout/orgChart1"/>
    <dgm:cxn modelId="{39C7B511-58FB-420B-9451-F34C8A0878DE}" srcId="{0CC63376-86A4-4961-B64E-780C716209F4}" destId="{041D1DCD-D794-43C3-B6C9-18D8CC726086}" srcOrd="3" destOrd="0" parTransId="{349C0679-74D5-43AA-AD6D-35824805A72A}" sibTransId="{756959A9-8F67-4631-8119-4233FED620A7}"/>
    <dgm:cxn modelId="{76D3D68B-086D-47D6-B6FD-2E892F676F96}" type="presOf" srcId="{09D3D39B-A76D-4943-8C43-F29C05BE17D6}" destId="{DA65B985-63F7-42D7-81CA-7D6665F7BF1B}" srcOrd="1" destOrd="0" presId="urn:microsoft.com/office/officeart/2005/8/layout/orgChart1"/>
    <dgm:cxn modelId="{5DDADFBD-112E-4512-A06F-AF26CD4B8D5E}" type="presOf" srcId="{9AE076C7-FB79-4B83-8FF9-E5C71E7B7E00}" destId="{71494991-FD6E-467C-BB2C-4F792E31EE45}" srcOrd="0" destOrd="0" presId="urn:microsoft.com/office/officeart/2005/8/layout/orgChart1"/>
    <dgm:cxn modelId="{660B868E-EFEB-491C-8368-4318B384A079}" type="presOf" srcId="{490004F2-0F7E-4898-8020-D161D17930D2}" destId="{5DBF3005-E82A-49F0-9D0F-247014F435B5}" srcOrd="1" destOrd="0" presId="urn:microsoft.com/office/officeart/2005/8/layout/orgChart1"/>
    <dgm:cxn modelId="{39E7C465-CBD3-434A-A206-78730A8638D4}" type="presParOf" srcId="{71494991-FD6E-467C-BB2C-4F792E31EE45}" destId="{8B4DFA05-460C-46FE-B013-85CF919534DB}" srcOrd="0" destOrd="0" presId="urn:microsoft.com/office/officeart/2005/8/layout/orgChart1"/>
    <dgm:cxn modelId="{9DB3666B-EBC2-4113-801B-E4F53310E7D8}" type="presParOf" srcId="{8B4DFA05-460C-46FE-B013-85CF919534DB}" destId="{A12D11A4-68BB-438C-88DE-853B04E290DA}" srcOrd="0" destOrd="0" presId="urn:microsoft.com/office/officeart/2005/8/layout/orgChart1"/>
    <dgm:cxn modelId="{BA754361-B2AA-4741-9935-FC44976B0955}" type="presParOf" srcId="{A12D11A4-68BB-438C-88DE-853B04E290DA}" destId="{DDED5C67-D7CA-4A47-A336-9601806F891B}" srcOrd="0" destOrd="0" presId="urn:microsoft.com/office/officeart/2005/8/layout/orgChart1"/>
    <dgm:cxn modelId="{77773E38-BE6E-40BD-A520-C971350711D8}" type="presParOf" srcId="{A12D11A4-68BB-438C-88DE-853B04E290DA}" destId="{90F6A6DE-C6C5-4CF0-BF01-734D5B1C4410}" srcOrd="1" destOrd="0" presId="urn:microsoft.com/office/officeart/2005/8/layout/orgChart1"/>
    <dgm:cxn modelId="{0A568D68-09EE-4115-8E1D-A0011F14FBA7}" type="presParOf" srcId="{8B4DFA05-460C-46FE-B013-85CF919534DB}" destId="{95F27314-226A-46FD-9DC4-0E6DF8271E96}" srcOrd="1" destOrd="0" presId="urn:microsoft.com/office/officeart/2005/8/layout/orgChart1"/>
    <dgm:cxn modelId="{355EC960-6BB4-4BFF-B52E-AFB922DD3E2D}" type="presParOf" srcId="{95F27314-226A-46FD-9DC4-0E6DF8271E96}" destId="{69D724FA-880B-4243-B0C1-3D8F5D315F52}" srcOrd="0" destOrd="0" presId="urn:microsoft.com/office/officeart/2005/8/layout/orgChart1"/>
    <dgm:cxn modelId="{8BD42872-01F0-45F4-ABD4-F4FAB32D7E3A}" type="presParOf" srcId="{95F27314-226A-46FD-9DC4-0E6DF8271E96}" destId="{8D47E8EE-993A-4869-B6E0-E35572F7F1EF}" srcOrd="1" destOrd="0" presId="urn:microsoft.com/office/officeart/2005/8/layout/orgChart1"/>
    <dgm:cxn modelId="{6D6A3F1D-70DB-482A-A8A7-C11E03728B32}" type="presParOf" srcId="{8D47E8EE-993A-4869-B6E0-E35572F7F1EF}" destId="{2BA63DA3-CFBD-432F-B7AA-9BF8314E5706}" srcOrd="0" destOrd="0" presId="urn:microsoft.com/office/officeart/2005/8/layout/orgChart1"/>
    <dgm:cxn modelId="{2BFE15E1-6AD5-4EA4-824C-CD04CD26E754}" type="presParOf" srcId="{2BA63DA3-CFBD-432F-B7AA-9BF8314E5706}" destId="{85E6EC4A-3F23-4ECA-AA9F-BB4D38B73CB6}" srcOrd="0" destOrd="0" presId="urn:microsoft.com/office/officeart/2005/8/layout/orgChart1"/>
    <dgm:cxn modelId="{5A0C5EB7-9E63-4EEA-ACA3-A7BB8C535D13}" type="presParOf" srcId="{2BA63DA3-CFBD-432F-B7AA-9BF8314E5706}" destId="{DA65B985-63F7-42D7-81CA-7D6665F7BF1B}" srcOrd="1" destOrd="0" presId="urn:microsoft.com/office/officeart/2005/8/layout/orgChart1"/>
    <dgm:cxn modelId="{03984F0D-3DF9-4DCA-A17E-E894C268D77C}" type="presParOf" srcId="{8D47E8EE-993A-4869-B6E0-E35572F7F1EF}" destId="{BFAA74E5-7B9B-4C9C-B40A-508FB2C1BA8D}" srcOrd="1" destOrd="0" presId="urn:microsoft.com/office/officeart/2005/8/layout/orgChart1"/>
    <dgm:cxn modelId="{3754629D-2DD9-4309-B0B2-F3FD3CD3E64D}" type="presParOf" srcId="{8D47E8EE-993A-4869-B6E0-E35572F7F1EF}" destId="{4CD6D835-DAE6-4631-AF4E-ABEE8B65D09D}" srcOrd="2" destOrd="0" presId="urn:microsoft.com/office/officeart/2005/8/layout/orgChart1"/>
    <dgm:cxn modelId="{D14A6A67-D7ED-4DC8-A927-3FDCF8AA58E5}" type="presParOf" srcId="{95F27314-226A-46FD-9DC4-0E6DF8271E96}" destId="{BCEB691B-59BD-4754-B664-C40987D1C949}" srcOrd="2" destOrd="0" presId="urn:microsoft.com/office/officeart/2005/8/layout/orgChart1"/>
    <dgm:cxn modelId="{AC2ECFEC-696B-4E88-8373-3736AC9FEA9A}" type="presParOf" srcId="{95F27314-226A-46FD-9DC4-0E6DF8271E96}" destId="{05D7A507-31CE-45F5-AC4B-720B948760A9}" srcOrd="3" destOrd="0" presId="urn:microsoft.com/office/officeart/2005/8/layout/orgChart1"/>
    <dgm:cxn modelId="{DE24E6AC-37EF-432F-BB13-BBD5A899C1F1}" type="presParOf" srcId="{05D7A507-31CE-45F5-AC4B-720B948760A9}" destId="{76037D2B-35FC-444D-9734-1A886B7BD14B}" srcOrd="0" destOrd="0" presId="urn:microsoft.com/office/officeart/2005/8/layout/orgChart1"/>
    <dgm:cxn modelId="{92E1B39D-0139-4A84-A346-CD4DDADB599E}" type="presParOf" srcId="{76037D2B-35FC-444D-9734-1A886B7BD14B}" destId="{DC808C90-C562-4588-AED6-809F2AB2A6C3}" srcOrd="0" destOrd="0" presId="urn:microsoft.com/office/officeart/2005/8/layout/orgChart1"/>
    <dgm:cxn modelId="{2964F711-99B2-4171-BF90-6A5BF56CDAE0}" type="presParOf" srcId="{76037D2B-35FC-444D-9734-1A886B7BD14B}" destId="{9E853055-9B0F-4970-B4A1-49B887D20969}" srcOrd="1" destOrd="0" presId="urn:microsoft.com/office/officeart/2005/8/layout/orgChart1"/>
    <dgm:cxn modelId="{51AE4D1B-E09E-4CD8-85DD-E52BE4285F7E}" type="presParOf" srcId="{05D7A507-31CE-45F5-AC4B-720B948760A9}" destId="{4DBAEE1D-A44F-4AB1-9AE0-9BE4E29DF5E9}" srcOrd="1" destOrd="0" presId="urn:microsoft.com/office/officeart/2005/8/layout/orgChart1"/>
    <dgm:cxn modelId="{ABBC3436-B30E-48B1-ADD7-B87C948FAB03}" type="presParOf" srcId="{05D7A507-31CE-45F5-AC4B-720B948760A9}" destId="{B5A3B061-7D65-49E7-9CF9-8A729D9D09F7}" srcOrd="2" destOrd="0" presId="urn:microsoft.com/office/officeart/2005/8/layout/orgChart1"/>
    <dgm:cxn modelId="{54CBE247-F4B5-440B-82E2-9FC8796EF23E}" type="presParOf" srcId="{95F27314-226A-46FD-9DC4-0E6DF8271E96}" destId="{10773316-77B9-4CFC-A6F1-C2DBFBFC7386}" srcOrd="4" destOrd="0" presId="urn:microsoft.com/office/officeart/2005/8/layout/orgChart1"/>
    <dgm:cxn modelId="{F15BB24C-BDC9-471A-AA0B-DDC920E0B96D}" type="presParOf" srcId="{95F27314-226A-46FD-9DC4-0E6DF8271E96}" destId="{CA7D8AFA-4AB6-46B5-90FC-4E516A8B710F}" srcOrd="5" destOrd="0" presId="urn:microsoft.com/office/officeart/2005/8/layout/orgChart1"/>
    <dgm:cxn modelId="{620A188B-7F2B-4762-9A26-40F89154C300}" type="presParOf" srcId="{CA7D8AFA-4AB6-46B5-90FC-4E516A8B710F}" destId="{1D51BA9C-6791-4A9C-9498-F9F46B8D10BC}" srcOrd="0" destOrd="0" presId="urn:microsoft.com/office/officeart/2005/8/layout/orgChart1"/>
    <dgm:cxn modelId="{045CFC79-2062-45E0-840E-EC2A8B6A36E2}" type="presParOf" srcId="{1D51BA9C-6791-4A9C-9498-F9F46B8D10BC}" destId="{643C2B10-1BF9-4A5D-A972-1796E556118D}" srcOrd="0" destOrd="0" presId="urn:microsoft.com/office/officeart/2005/8/layout/orgChart1"/>
    <dgm:cxn modelId="{700D28DE-708E-449E-8BA3-1B2F1026626C}" type="presParOf" srcId="{1D51BA9C-6791-4A9C-9498-F9F46B8D10BC}" destId="{5DBF3005-E82A-49F0-9D0F-247014F435B5}" srcOrd="1" destOrd="0" presId="urn:microsoft.com/office/officeart/2005/8/layout/orgChart1"/>
    <dgm:cxn modelId="{6B027F87-CA29-4F3F-B652-83EA80CAA7DF}" type="presParOf" srcId="{CA7D8AFA-4AB6-46B5-90FC-4E516A8B710F}" destId="{B84FDC6F-E65C-4663-83AB-3D521ACF828C}" srcOrd="1" destOrd="0" presId="urn:microsoft.com/office/officeart/2005/8/layout/orgChart1"/>
    <dgm:cxn modelId="{CD86EF5A-4566-40E0-BFB7-414A9D3A9F63}" type="presParOf" srcId="{CA7D8AFA-4AB6-46B5-90FC-4E516A8B710F}" destId="{FB970E3E-F196-4AF6-A958-7044D8D8FC71}" srcOrd="2" destOrd="0" presId="urn:microsoft.com/office/officeart/2005/8/layout/orgChart1"/>
    <dgm:cxn modelId="{7D7589AC-83F6-4E28-9717-43266DBE26AD}" type="presParOf" srcId="{95F27314-226A-46FD-9DC4-0E6DF8271E96}" destId="{B1809500-4D1C-4835-9FFE-6DBE0C8D3566}" srcOrd="6" destOrd="0" presId="urn:microsoft.com/office/officeart/2005/8/layout/orgChart1"/>
    <dgm:cxn modelId="{155B720F-FCD5-4DAC-A175-9C12401147DE}" type="presParOf" srcId="{95F27314-226A-46FD-9DC4-0E6DF8271E96}" destId="{805D1B6B-E8DF-494E-A900-9660A781FA6E}" srcOrd="7" destOrd="0" presId="urn:microsoft.com/office/officeart/2005/8/layout/orgChart1"/>
    <dgm:cxn modelId="{F39DDEC7-A0AB-4214-AAA1-3CDA586FA86F}" type="presParOf" srcId="{805D1B6B-E8DF-494E-A900-9660A781FA6E}" destId="{FE8A94CA-B5AE-4EB4-9CAC-FFE6B6DC790E}" srcOrd="0" destOrd="0" presId="urn:microsoft.com/office/officeart/2005/8/layout/orgChart1"/>
    <dgm:cxn modelId="{EF1A69A4-B732-43B6-A550-E54F0E83C6F6}" type="presParOf" srcId="{FE8A94CA-B5AE-4EB4-9CAC-FFE6B6DC790E}" destId="{992BB0E8-34AD-4EB9-A500-1530E9A21D07}" srcOrd="0" destOrd="0" presId="urn:microsoft.com/office/officeart/2005/8/layout/orgChart1"/>
    <dgm:cxn modelId="{D1C3B014-1F1D-441D-8FE7-D7CA9779BA46}" type="presParOf" srcId="{FE8A94CA-B5AE-4EB4-9CAC-FFE6B6DC790E}" destId="{6056D6C7-9A62-437A-A66A-623BEF54AF1B}" srcOrd="1" destOrd="0" presId="urn:microsoft.com/office/officeart/2005/8/layout/orgChart1"/>
    <dgm:cxn modelId="{5A54C01B-85AD-4BD7-B198-A3DD88DEAA6A}" type="presParOf" srcId="{805D1B6B-E8DF-494E-A900-9660A781FA6E}" destId="{10E4DD91-40B4-44BB-B331-7B43A9A68000}" srcOrd="1" destOrd="0" presId="urn:microsoft.com/office/officeart/2005/8/layout/orgChart1"/>
    <dgm:cxn modelId="{D3907DFE-A709-46E5-99CA-4015F708CE66}" type="presParOf" srcId="{805D1B6B-E8DF-494E-A900-9660A781FA6E}" destId="{45B78F22-7696-4F40-A4EC-D6543245D247}" srcOrd="2" destOrd="0" presId="urn:microsoft.com/office/officeart/2005/8/layout/orgChart1"/>
    <dgm:cxn modelId="{1F1DD830-0682-4D60-909E-C2568ABF4CED}" type="presParOf" srcId="{8B4DFA05-460C-46FE-B013-85CF919534DB}" destId="{AFCB0271-E9AC-4EAD-930F-2F96937EDEC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09500-4D1C-4835-9FFE-6DBE0C8D3566}">
      <dsp:nvSpPr>
        <dsp:cNvPr id="0" name=""/>
        <dsp:cNvSpPr/>
      </dsp:nvSpPr>
      <dsp:spPr>
        <a:xfrm>
          <a:off x="4064000" y="2171796"/>
          <a:ext cx="3182949" cy="368275"/>
        </a:xfrm>
        <a:custGeom>
          <a:avLst/>
          <a:gdLst/>
          <a:ahLst/>
          <a:cxnLst/>
          <a:rect l="0" t="0" r="0" b="0"/>
          <a:pathLst>
            <a:path>
              <a:moveTo>
                <a:pt x="0" y="0"/>
              </a:moveTo>
              <a:lnTo>
                <a:pt x="0" y="184137"/>
              </a:lnTo>
              <a:lnTo>
                <a:pt x="3182949" y="184137"/>
              </a:lnTo>
              <a:lnTo>
                <a:pt x="3182949" y="36827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773316-77B9-4CFC-A6F1-C2DBFBFC7386}">
      <dsp:nvSpPr>
        <dsp:cNvPr id="0" name=""/>
        <dsp:cNvSpPr/>
      </dsp:nvSpPr>
      <dsp:spPr>
        <a:xfrm>
          <a:off x="4064000" y="2171796"/>
          <a:ext cx="1060983" cy="368275"/>
        </a:xfrm>
        <a:custGeom>
          <a:avLst/>
          <a:gdLst/>
          <a:ahLst/>
          <a:cxnLst/>
          <a:rect l="0" t="0" r="0" b="0"/>
          <a:pathLst>
            <a:path>
              <a:moveTo>
                <a:pt x="0" y="0"/>
              </a:moveTo>
              <a:lnTo>
                <a:pt x="0" y="184137"/>
              </a:lnTo>
              <a:lnTo>
                <a:pt x="1060983" y="184137"/>
              </a:lnTo>
              <a:lnTo>
                <a:pt x="1060983" y="36827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B691B-59BD-4754-B664-C40987D1C949}">
      <dsp:nvSpPr>
        <dsp:cNvPr id="0" name=""/>
        <dsp:cNvSpPr/>
      </dsp:nvSpPr>
      <dsp:spPr>
        <a:xfrm>
          <a:off x="3003016" y="2171796"/>
          <a:ext cx="1060983" cy="368275"/>
        </a:xfrm>
        <a:custGeom>
          <a:avLst/>
          <a:gdLst/>
          <a:ahLst/>
          <a:cxnLst/>
          <a:rect l="0" t="0" r="0" b="0"/>
          <a:pathLst>
            <a:path>
              <a:moveTo>
                <a:pt x="1060983" y="0"/>
              </a:moveTo>
              <a:lnTo>
                <a:pt x="1060983" y="184137"/>
              </a:lnTo>
              <a:lnTo>
                <a:pt x="0" y="184137"/>
              </a:lnTo>
              <a:lnTo>
                <a:pt x="0" y="36827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D724FA-880B-4243-B0C1-3D8F5D315F52}">
      <dsp:nvSpPr>
        <dsp:cNvPr id="0" name=""/>
        <dsp:cNvSpPr/>
      </dsp:nvSpPr>
      <dsp:spPr>
        <a:xfrm>
          <a:off x="881050" y="2171796"/>
          <a:ext cx="3182949" cy="368275"/>
        </a:xfrm>
        <a:custGeom>
          <a:avLst/>
          <a:gdLst/>
          <a:ahLst/>
          <a:cxnLst/>
          <a:rect l="0" t="0" r="0" b="0"/>
          <a:pathLst>
            <a:path>
              <a:moveTo>
                <a:pt x="3182949" y="0"/>
              </a:moveTo>
              <a:lnTo>
                <a:pt x="3182949" y="184137"/>
              </a:lnTo>
              <a:lnTo>
                <a:pt x="0" y="184137"/>
              </a:lnTo>
              <a:lnTo>
                <a:pt x="0" y="36827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ED5C67-D7CA-4A47-A336-9601806F891B}">
      <dsp:nvSpPr>
        <dsp:cNvPr id="0" name=""/>
        <dsp:cNvSpPr/>
      </dsp:nvSpPr>
      <dsp:spPr>
        <a:xfrm>
          <a:off x="3187154" y="1294951"/>
          <a:ext cx="1753691" cy="876845"/>
        </a:xfrm>
        <a:prstGeom prst="rect">
          <a:avLst/>
        </a:prstGeom>
        <a:gradFill rotWithShape="0">
          <a:gsLst>
            <a:gs pos="0">
              <a:schemeClr val="accent6">
                <a:alpha val="80000"/>
                <a:hueOff val="0"/>
                <a:satOff val="0"/>
                <a:lumOff val="0"/>
                <a:alphaOff val="0"/>
                <a:lumMod val="110000"/>
                <a:satMod val="105000"/>
                <a:tint val="67000"/>
              </a:schemeClr>
            </a:gs>
            <a:gs pos="50000">
              <a:schemeClr val="accent6">
                <a:alpha val="80000"/>
                <a:hueOff val="0"/>
                <a:satOff val="0"/>
                <a:lumOff val="0"/>
                <a:alphaOff val="0"/>
                <a:lumMod val="105000"/>
                <a:satMod val="103000"/>
                <a:tint val="73000"/>
              </a:schemeClr>
            </a:gs>
            <a:gs pos="100000">
              <a:schemeClr val="accent6">
                <a:alpha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Function Arguments</a:t>
          </a:r>
          <a:endParaRPr lang="en-US" sz="2400" kern="1200" dirty="0"/>
        </a:p>
      </dsp:txBody>
      <dsp:txXfrm>
        <a:off x="3187154" y="1294951"/>
        <a:ext cx="1753691" cy="876845"/>
      </dsp:txXfrm>
    </dsp:sp>
    <dsp:sp modelId="{85E6EC4A-3F23-4ECA-AA9F-BB4D38B73CB6}">
      <dsp:nvSpPr>
        <dsp:cNvPr id="0" name=""/>
        <dsp:cNvSpPr/>
      </dsp:nvSpPr>
      <dsp:spPr>
        <a:xfrm>
          <a:off x="4204" y="2540072"/>
          <a:ext cx="1753691" cy="876845"/>
        </a:xfrm>
        <a:prstGeom prst="rect">
          <a:avLst/>
        </a:prstGeom>
        <a:gradFill rotWithShape="0">
          <a:gsLst>
            <a:gs pos="0">
              <a:schemeClr val="accent6">
                <a:alpha val="70000"/>
                <a:hueOff val="0"/>
                <a:satOff val="0"/>
                <a:lumOff val="0"/>
                <a:alphaOff val="0"/>
                <a:lumMod val="110000"/>
                <a:satMod val="105000"/>
                <a:tint val="67000"/>
              </a:schemeClr>
            </a:gs>
            <a:gs pos="50000">
              <a:schemeClr val="accent6">
                <a:alpha val="70000"/>
                <a:hueOff val="0"/>
                <a:satOff val="0"/>
                <a:lumOff val="0"/>
                <a:alphaOff val="0"/>
                <a:lumMod val="105000"/>
                <a:satMod val="103000"/>
                <a:tint val="73000"/>
              </a:schemeClr>
            </a:gs>
            <a:gs pos="100000">
              <a:schemeClr val="accent6">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Positional Arguments</a:t>
          </a:r>
          <a:endParaRPr lang="en-US" sz="2400" kern="1200" dirty="0"/>
        </a:p>
      </dsp:txBody>
      <dsp:txXfrm>
        <a:off x="4204" y="2540072"/>
        <a:ext cx="1753691" cy="876845"/>
      </dsp:txXfrm>
    </dsp:sp>
    <dsp:sp modelId="{DC808C90-C562-4588-AED6-809F2AB2A6C3}">
      <dsp:nvSpPr>
        <dsp:cNvPr id="0" name=""/>
        <dsp:cNvSpPr/>
      </dsp:nvSpPr>
      <dsp:spPr>
        <a:xfrm>
          <a:off x="2126170" y="2540072"/>
          <a:ext cx="1753691" cy="876845"/>
        </a:xfrm>
        <a:prstGeom prst="rect">
          <a:avLst/>
        </a:prstGeom>
        <a:gradFill rotWithShape="0">
          <a:gsLst>
            <a:gs pos="0">
              <a:schemeClr val="accent6">
                <a:alpha val="70000"/>
                <a:hueOff val="0"/>
                <a:satOff val="0"/>
                <a:lumOff val="0"/>
                <a:alphaOff val="0"/>
                <a:lumMod val="110000"/>
                <a:satMod val="105000"/>
                <a:tint val="67000"/>
              </a:schemeClr>
            </a:gs>
            <a:gs pos="50000">
              <a:schemeClr val="accent6">
                <a:alpha val="70000"/>
                <a:hueOff val="0"/>
                <a:satOff val="0"/>
                <a:lumOff val="0"/>
                <a:alphaOff val="0"/>
                <a:lumMod val="105000"/>
                <a:satMod val="103000"/>
                <a:tint val="73000"/>
              </a:schemeClr>
            </a:gs>
            <a:gs pos="100000">
              <a:schemeClr val="accent6">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Keyword Arguments</a:t>
          </a:r>
          <a:endParaRPr lang="en-US" sz="2400" kern="1200" dirty="0"/>
        </a:p>
      </dsp:txBody>
      <dsp:txXfrm>
        <a:off x="2126170" y="2540072"/>
        <a:ext cx="1753691" cy="876845"/>
      </dsp:txXfrm>
    </dsp:sp>
    <dsp:sp modelId="{643C2B10-1BF9-4A5D-A972-1796E556118D}">
      <dsp:nvSpPr>
        <dsp:cNvPr id="0" name=""/>
        <dsp:cNvSpPr/>
      </dsp:nvSpPr>
      <dsp:spPr>
        <a:xfrm>
          <a:off x="4248137" y="2540072"/>
          <a:ext cx="1753691" cy="876845"/>
        </a:xfrm>
        <a:prstGeom prst="rect">
          <a:avLst/>
        </a:prstGeom>
        <a:gradFill rotWithShape="0">
          <a:gsLst>
            <a:gs pos="0">
              <a:schemeClr val="accent6">
                <a:alpha val="70000"/>
                <a:hueOff val="0"/>
                <a:satOff val="0"/>
                <a:lumOff val="0"/>
                <a:alphaOff val="0"/>
                <a:lumMod val="110000"/>
                <a:satMod val="105000"/>
                <a:tint val="67000"/>
              </a:schemeClr>
            </a:gs>
            <a:gs pos="50000">
              <a:schemeClr val="accent6">
                <a:alpha val="70000"/>
                <a:hueOff val="0"/>
                <a:satOff val="0"/>
                <a:lumOff val="0"/>
                <a:alphaOff val="0"/>
                <a:lumMod val="105000"/>
                <a:satMod val="103000"/>
                <a:tint val="73000"/>
              </a:schemeClr>
            </a:gs>
            <a:gs pos="100000">
              <a:schemeClr val="accent6">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Default Arguments</a:t>
          </a:r>
          <a:endParaRPr lang="en-US" sz="2400" kern="1200" dirty="0"/>
        </a:p>
      </dsp:txBody>
      <dsp:txXfrm>
        <a:off x="4248137" y="2540072"/>
        <a:ext cx="1753691" cy="876845"/>
      </dsp:txXfrm>
    </dsp:sp>
    <dsp:sp modelId="{992BB0E8-34AD-4EB9-A500-1530E9A21D07}">
      <dsp:nvSpPr>
        <dsp:cNvPr id="0" name=""/>
        <dsp:cNvSpPr/>
      </dsp:nvSpPr>
      <dsp:spPr>
        <a:xfrm>
          <a:off x="6370104" y="2540072"/>
          <a:ext cx="1753691" cy="876845"/>
        </a:xfrm>
        <a:prstGeom prst="rect">
          <a:avLst/>
        </a:prstGeom>
        <a:gradFill rotWithShape="0">
          <a:gsLst>
            <a:gs pos="0">
              <a:schemeClr val="accent6">
                <a:alpha val="70000"/>
                <a:hueOff val="0"/>
                <a:satOff val="0"/>
                <a:lumOff val="0"/>
                <a:alphaOff val="0"/>
                <a:lumMod val="110000"/>
                <a:satMod val="105000"/>
                <a:tint val="67000"/>
              </a:schemeClr>
            </a:gs>
            <a:gs pos="50000">
              <a:schemeClr val="accent6">
                <a:alpha val="70000"/>
                <a:hueOff val="0"/>
                <a:satOff val="0"/>
                <a:lumOff val="0"/>
                <a:alphaOff val="0"/>
                <a:lumMod val="105000"/>
                <a:satMod val="103000"/>
                <a:tint val="73000"/>
              </a:schemeClr>
            </a:gs>
            <a:gs pos="100000">
              <a:schemeClr val="accent6">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Arbitrary Arguments</a:t>
          </a:r>
          <a:endParaRPr lang="en-US" sz="2400" kern="1200" dirty="0"/>
        </a:p>
      </dsp:txBody>
      <dsp:txXfrm>
        <a:off x="6370104" y="2540072"/>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16CA9-2BD8-4CEB-A905-5AD8734695FD}" type="datetimeFigureOut">
              <a:rPr lang="en-IN" smtClean="0"/>
              <a:t>27-09-2025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893ED-E994-4287-B2A0-A36CC955F80C}" type="slidenum">
              <a:rPr lang="en-IN" smtClean="0"/>
              <a:t>‹#›</a:t>
            </a:fld>
            <a:endParaRPr lang="en-IN"/>
          </a:p>
        </p:txBody>
      </p:sp>
    </p:spTree>
    <p:extLst>
      <p:ext uri="{BB962C8B-B14F-4D97-AF65-F5344CB8AC3E}">
        <p14:creationId xmlns:p14="http://schemas.microsoft.com/office/powerpoint/2010/main" val="215977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275097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3419150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4424" y="153814"/>
            <a:ext cx="822970" cy="859889"/>
          </a:xfrm>
          <a:prstGeom prst="rect">
            <a:avLst/>
          </a:prstGeom>
        </p:spPr>
      </p:pic>
    </p:spTree>
    <p:extLst>
      <p:ext uri="{BB962C8B-B14F-4D97-AF65-F5344CB8AC3E}">
        <p14:creationId xmlns:p14="http://schemas.microsoft.com/office/powerpoint/2010/main" val="30558624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F9163-8FC5-4153-9DBB-5387AF289EC3}" type="datetimeFigureOut">
              <a:rPr lang="en-US" smtClean="0"/>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803502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F9163-8FC5-4153-9DBB-5387AF289EC3}" type="datetimeFigureOut">
              <a:rPr lang="en-US" smtClean="0"/>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279460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8944"/>
            <a:ext cx="10515600" cy="1325563"/>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F9163-8FC5-4153-9DBB-5387AF289EC3}" type="datetimeFigureOut">
              <a:rPr lang="en-US" smtClean="0"/>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207261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9F9163-8FC5-4153-9DBB-5387AF289EC3}" type="datetimeFigureOut">
              <a:rPr lang="en-US" smtClean="0"/>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239462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9F9163-8FC5-4153-9DBB-5387AF289EC3}" type="datetimeFigureOut">
              <a:rPr lang="en-US" smtClean="0"/>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127119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9F9163-8FC5-4153-9DBB-5387AF289EC3}" type="datetimeFigureOut">
              <a:rPr lang="en-US" smtClean="0"/>
              <a:t>9/27/2025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1027072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9F9163-8FC5-4153-9DBB-5387AF289EC3}" type="datetimeFigureOut">
              <a:rPr lang="en-US" smtClean="0"/>
              <a:t>9/27/2025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1759632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F9163-8FC5-4153-9DBB-5387AF289EC3}" type="datetimeFigureOut">
              <a:rPr lang="en-US" smtClean="0"/>
              <a:t>9/27/2025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75944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9F9163-8FC5-4153-9DBB-5387AF289EC3}" type="datetimeFigureOut">
              <a:rPr lang="en-US" smtClean="0"/>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845312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9F9163-8FC5-4153-9DBB-5387AF289EC3}" type="datetimeFigureOut">
              <a:rPr lang="en-US" smtClean="0"/>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B779F-E06F-4BFF-B1DF-53BF52BEBCCF}" type="slidenum">
              <a:rPr lang="en-US" smtClean="0"/>
              <a:t>‹#›</a:t>
            </a:fld>
            <a:endParaRPr lang="en-US"/>
          </a:p>
        </p:txBody>
      </p:sp>
    </p:spTree>
    <p:extLst>
      <p:ext uri="{BB962C8B-B14F-4D97-AF65-F5344CB8AC3E}">
        <p14:creationId xmlns:p14="http://schemas.microsoft.com/office/powerpoint/2010/main" val="43123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18943"/>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F9163-8FC5-4153-9DBB-5387AF289EC3}" type="datetimeFigureOut">
              <a:rPr lang="en-US" smtClean="0"/>
              <a:t>9/27/2025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B779F-E06F-4BFF-B1DF-53BF52BEBCCF}" type="slidenum">
              <a:rPr lang="en-US" smtClean="0"/>
              <a:t>‹#›</a:t>
            </a:fld>
            <a:endParaRPr lang="en-US"/>
          </a:p>
        </p:txBody>
      </p:sp>
    </p:spTree>
    <p:extLst>
      <p:ext uri="{BB962C8B-B14F-4D97-AF65-F5344CB8AC3E}">
        <p14:creationId xmlns:p14="http://schemas.microsoft.com/office/powerpoint/2010/main" val="180951540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engineering-mathematics/introduction-to-matlab/"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geeksforgeeks.org/perl/introduction-to-perl/" TargetMode="External"/><Relationship Id="rId3" Type="http://schemas.openxmlformats.org/officeDocument/2006/relationships/hyperlink" Target="https://www.geeksforgeeks.org/c/c-programming-language/" TargetMode="External"/><Relationship Id="rId7" Type="http://schemas.openxmlformats.org/officeDocument/2006/relationships/hyperlink" Target="https://www.geeksforgeeks.org/ruby/ruby-programming-language/" TargetMode="External"/><Relationship Id="rId2" Type="http://schemas.openxmlformats.org/officeDocument/2006/relationships/hyperlink" Target="https://www.geeksforgeeks.org/engineering-mathematics/introduction-to-matlab/" TargetMode="External"/><Relationship Id="rId1" Type="http://schemas.openxmlformats.org/officeDocument/2006/relationships/slideLayout" Target="../slideLayouts/slideLayout1.xml"/><Relationship Id="rId6" Type="http://schemas.openxmlformats.org/officeDocument/2006/relationships/hyperlink" Target="https://www.geeksforgeeks.org/python/python-programming-language-tutorial/" TargetMode="External"/><Relationship Id="rId5" Type="http://schemas.openxmlformats.org/officeDocument/2006/relationships/hyperlink" Target="https://www.geeksforgeeks.org/c-sharp/introduction-to-c-sharp/" TargetMode="External"/><Relationship Id="rId4" Type="http://schemas.openxmlformats.org/officeDocument/2006/relationships/hyperlink" Target="https://www.geeksforgeeks.org/cpp/c-plus-plu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hyperlink" Target="https://www.geeksforgeeks.org/python/with-statement-in-python/"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255" y="1320800"/>
            <a:ext cx="5107709" cy="1514619"/>
          </a:xfrm>
        </p:spPr>
        <p:txBody>
          <a:bodyPr>
            <a:normAutofit/>
          </a:bodyPr>
          <a:lstStyle/>
          <a:p>
            <a:r>
              <a:rPr lang="en-US" sz="8800" b="1" dirty="0" smtClean="0">
                <a:solidFill>
                  <a:srgbClr val="5C4E3D"/>
                </a:solidFill>
              </a:rPr>
              <a:t>Python</a:t>
            </a:r>
            <a:endParaRPr lang="en-US" sz="8800" b="1" dirty="0">
              <a:solidFill>
                <a:srgbClr val="5C4E3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46" y="1"/>
            <a:ext cx="6236854" cy="6858000"/>
          </a:xfrm>
          <a:prstGeom prst="rect">
            <a:avLst/>
          </a:prstGeom>
        </p:spPr>
      </p:pic>
      <p:sp>
        <p:nvSpPr>
          <p:cNvPr id="3" name="Subtitle 2"/>
          <p:cNvSpPr>
            <a:spLocks noGrp="1"/>
          </p:cNvSpPr>
          <p:nvPr>
            <p:ph type="subTitle" idx="1"/>
          </p:nvPr>
        </p:nvSpPr>
        <p:spPr>
          <a:xfrm>
            <a:off x="2281382" y="3020148"/>
            <a:ext cx="3602182" cy="2457016"/>
          </a:xfrm>
        </p:spPr>
        <p:txBody>
          <a:bodyPr>
            <a:normAutofit fontScale="85000" lnSpcReduction="20000"/>
          </a:bodyPr>
          <a:lstStyle/>
          <a:p>
            <a:pPr marL="342900" indent="-342900" algn="l">
              <a:buFontTx/>
              <a:buChar char="-"/>
            </a:pPr>
            <a:r>
              <a:rPr lang="en-US" sz="2000" dirty="0" smtClean="0"/>
              <a:t>Introduction</a:t>
            </a:r>
          </a:p>
          <a:p>
            <a:pPr marL="342900" indent="-342900" algn="l">
              <a:buFontTx/>
              <a:buChar char="-"/>
            </a:pPr>
            <a:r>
              <a:rPr lang="en-US" sz="2000" dirty="0" smtClean="0"/>
              <a:t>Variables </a:t>
            </a:r>
          </a:p>
          <a:p>
            <a:pPr marL="342900" indent="-342900" algn="l">
              <a:buFontTx/>
              <a:buChar char="-"/>
            </a:pPr>
            <a:r>
              <a:rPr lang="en-US" sz="2000" dirty="0" smtClean="0"/>
              <a:t>Data Types</a:t>
            </a:r>
          </a:p>
          <a:p>
            <a:pPr marL="342900" indent="-342900" algn="l">
              <a:buFontTx/>
              <a:buChar char="-"/>
            </a:pPr>
            <a:r>
              <a:rPr lang="en-US" sz="2000" dirty="0" smtClean="0"/>
              <a:t>Operators</a:t>
            </a:r>
          </a:p>
          <a:p>
            <a:pPr marL="342900" indent="-342900" algn="l">
              <a:buFontTx/>
              <a:buChar char="-"/>
            </a:pPr>
            <a:r>
              <a:rPr lang="en-US" sz="2000" dirty="0" smtClean="0"/>
              <a:t>Input and Output functions</a:t>
            </a:r>
          </a:p>
          <a:p>
            <a:pPr marL="342900" indent="-342900" algn="l">
              <a:buFontTx/>
              <a:buChar char="-"/>
            </a:pPr>
            <a:r>
              <a:rPr lang="en-US" sz="2000" dirty="0" smtClean="0"/>
              <a:t>Conditional constructs</a:t>
            </a:r>
          </a:p>
          <a:p>
            <a:pPr marL="342900" indent="-342900" algn="l">
              <a:buFontTx/>
              <a:buChar char="-"/>
            </a:pPr>
            <a:r>
              <a:rPr lang="en-US" sz="2000" dirty="0" smtClean="0"/>
              <a:t>Loop Constructs</a:t>
            </a:r>
          </a:p>
          <a:p>
            <a:pPr marL="342900" indent="-342900" algn="l">
              <a:buFontTx/>
              <a:buChar char="-"/>
            </a:pPr>
            <a:r>
              <a:rPr lang="en-US" sz="2000" dirty="0" smtClean="0"/>
              <a:t>Functions</a:t>
            </a:r>
          </a:p>
        </p:txBody>
      </p:sp>
    </p:spTree>
    <p:extLst>
      <p:ext uri="{BB962C8B-B14F-4D97-AF65-F5344CB8AC3E}">
        <p14:creationId xmlns:p14="http://schemas.microsoft.com/office/powerpoint/2010/main" val="1540415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a:bodyPr>
          <a:lstStyle/>
          <a:p>
            <a:r>
              <a:rPr lang="en-US" b="1" dirty="0" smtClean="0"/>
              <a:t>String Data Type</a:t>
            </a:r>
            <a:endParaRPr lang="en-US" dirty="0">
              <a:solidFill>
                <a:srgbClr val="5C4E3D"/>
              </a:solidFill>
            </a:endParaRPr>
          </a:p>
        </p:txBody>
      </p:sp>
      <p:sp>
        <p:nvSpPr>
          <p:cNvPr id="3" name="Content Placeholder 2"/>
          <p:cNvSpPr>
            <a:spLocks noGrp="1"/>
          </p:cNvSpPr>
          <p:nvPr>
            <p:ph type="subTitle" idx="1"/>
          </p:nvPr>
        </p:nvSpPr>
        <p:spPr>
          <a:xfrm>
            <a:off x="954115" y="1638386"/>
            <a:ext cx="9852429" cy="818487"/>
          </a:xfrm>
        </p:spPr>
        <p:txBody>
          <a:bodyPr>
            <a:noAutofit/>
          </a:bodyPr>
          <a:lstStyle/>
          <a:p>
            <a:pPr algn="l" fontAlgn="base"/>
            <a:r>
              <a:rPr lang="en-US" sz="2000" dirty="0"/>
              <a:t>String is a group of characters (Alphabets, digits or special characters including spaces). String values are enclosed either in ‘  ’  or  “  ”</a:t>
            </a:r>
          </a:p>
          <a:p>
            <a:pPr algn="l" fontAlgn="base"/>
            <a:endParaRPr lang="en-US" sz="2000" dirty="0" smtClean="0"/>
          </a:p>
          <a:p>
            <a:pPr algn="l"/>
            <a:endParaRPr lang="en-US" sz="2000" dirty="0"/>
          </a:p>
        </p:txBody>
      </p:sp>
      <p:pic>
        <p:nvPicPr>
          <p:cNvPr id="4" name="Picture 3"/>
          <p:cNvPicPr>
            <a:picLocks noChangeAspect="1"/>
          </p:cNvPicPr>
          <p:nvPr/>
        </p:nvPicPr>
        <p:blipFill>
          <a:blip r:embed="rId2"/>
          <a:stretch>
            <a:fillRect/>
          </a:stretch>
        </p:blipFill>
        <p:spPr>
          <a:xfrm>
            <a:off x="2024350" y="2975823"/>
            <a:ext cx="3937865" cy="1316471"/>
          </a:xfrm>
          <a:prstGeom prst="rect">
            <a:avLst/>
          </a:prstGeom>
        </p:spPr>
      </p:pic>
      <p:sp>
        <p:nvSpPr>
          <p:cNvPr id="5" name="Rectangle 4"/>
          <p:cNvSpPr/>
          <p:nvPr/>
        </p:nvSpPr>
        <p:spPr>
          <a:xfrm>
            <a:off x="1049541" y="2499566"/>
            <a:ext cx="1324402" cy="400110"/>
          </a:xfrm>
          <a:prstGeom prst="rect">
            <a:avLst/>
          </a:prstGeom>
        </p:spPr>
        <p:txBody>
          <a:bodyPr wrap="none">
            <a:spAutoFit/>
          </a:bodyPr>
          <a:lstStyle/>
          <a:p>
            <a:r>
              <a:rPr lang="en-US" sz="2000" b="1" dirty="0"/>
              <a:t>Program:</a:t>
            </a:r>
          </a:p>
        </p:txBody>
      </p:sp>
      <p:sp>
        <p:nvSpPr>
          <p:cNvPr id="6" name="Rectangle 5"/>
          <p:cNvSpPr/>
          <p:nvPr/>
        </p:nvSpPr>
        <p:spPr>
          <a:xfrm>
            <a:off x="1049541" y="4546721"/>
            <a:ext cx="1109599" cy="400110"/>
          </a:xfrm>
          <a:prstGeom prst="rect">
            <a:avLst/>
          </a:prstGeom>
        </p:spPr>
        <p:txBody>
          <a:bodyPr wrap="none">
            <a:spAutoFit/>
          </a:bodyPr>
          <a:lstStyle/>
          <a:p>
            <a:r>
              <a:rPr lang="en-US" sz="2000" b="1" dirty="0"/>
              <a:t>Output:</a:t>
            </a:r>
          </a:p>
        </p:txBody>
      </p:sp>
      <p:pic>
        <p:nvPicPr>
          <p:cNvPr id="7" name="Picture 6"/>
          <p:cNvPicPr>
            <a:picLocks noChangeAspect="1"/>
          </p:cNvPicPr>
          <p:nvPr/>
        </p:nvPicPr>
        <p:blipFill>
          <a:blip r:embed="rId3"/>
          <a:stretch>
            <a:fillRect/>
          </a:stretch>
        </p:blipFill>
        <p:spPr>
          <a:xfrm>
            <a:off x="2024350" y="5201259"/>
            <a:ext cx="2276475" cy="590550"/>
          </a:xfrm>
          <a:prstGeom prst="rect">
            <a:avLst/>
          </a:prstGeom>
        </p:spPr>
      </p:pic>
    </p:spTree>
    <p:extLst>
      <p:ext uri="{BB962C8B-B14F-4D97-AF65-F5344CB8AC3E}">
        <p14:creationId xmlns:p14="http://schemas.microsoft.com/office/powerpoint/2010/main" val="38414310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47891" y="97042"/>
            <a:ext cx="2119491" cy="777136"/>
          </a:xfrm>
          <a:prstGeom prst="rect">
            <a:avLst/>
          </a:prstGeom>
        </p:spPr>
        <p:txBody>
          <a:bodyPr wrap="none">
            <a:spAutoFit/>
          </a:bodyPr>
          <a:lstStyle/>
          <a:p>
            <a:pPr algn="ctr"/>
            <a:r>
              <a:rPr lang="en-IN" sz="4450" dirty="0" smtClean="0">
                <a:solidFill>
                  <a:srgbClr val="5C4E3D"/>
                </a:solidFill>
                <a:latin typeface="Libre Baskerville" panose="020B0604020202020204" charset="0"/>
              </a:rPr>
              <a:t>Pandas</a:t>
            </a:r>
            <a:endParaRPr lang="en-IN" sz="4450" dirty="0">
              <a:solidFill>
                <a:srgbClr val="5C4E3D"/>
              </a:solidFill>
              <a:latin typeface="Libre Baskerville" panose="020B0604020202020204" charset="0"/>
            </a:endParaRPr>
          </a:p>
        </p:txBody>
      </p:sp>
      <p:sp>
        <p:nvSpPr>
          <p:cNvPr id="6" name="Rectangle 5"/>
          <p:cNvSpPr/>
          <p:nvPr/>
        </p:nvSpPr>
        <p:spPr>
          <a:xfrm>
            <a:off x="307975" y="1395186"/>
            <a:ext cx="6248273" cy="5087910"/>
          </a:xfrm>
          <a:prstGeom prst="rect">
            <a:avLst/>
          </a:prstGeom>
        </p:spPr>
        <p:txBody>
          <a:bodyPr wrap="square">
            <a:noAutofit/>
          </a:bodyPr>
          <a:lstStyle/>
          <a:p>
            <a:r>
              <a:rPr lang="en-US" sz="2000" b="1" dirty="0" smtClean="0">
                <a:solidFill>
                  <a:srgbClr val="5C4E3D"/>
                </a:solidFill>
                <a:latin typeface="Libre Baskerville" panose="020B0604020202020204" charset="0"/>
              </a:rPr>
              <a:t>Introduction</a:t>
            </a:r>
          </a:p>
          <a:p>
            <a:endParaRPr lang="en-US" sz="2000" b="1" dirty="0">
              <a:solidFill>
                <a:srgbClr val="5C4E3D"/>
              </a:solidFill>
              <a:latin typeface="Libre Baskerville" panose="020B0604020202020204" charset="0"/>
            </a:endParaRPr>
          </a:p>
          <a:p>
            <a:pPr marL="285750" indent="-285750">
              <a:buFont typeface="Arial" panose="020B0604020202020204" pitchFamily="34" charset="0"/>
              <a:buChar char="•"/>
            </a:pPr>
            <a:r>
              <a:rPr lang="en-US" dirty="0"/>
              <a:t>Pandas (stands </a:t>
            </a:r>
            <a:r>
              <a:rPr lang="en-US" dirty="0" smtClean="0"/>
              <a:t>for </a:t>
            </a:r>
            <a:r>
              <a:rPr lang="en-IN" dirty="0" err="1"/>
              <a:t>PANel</a:t>
            </a:r>
            <a:r>
              <a:rPr lang="en-IN" dirty="0"/>
              <a:t> </a:t>
            </a:r>
            <a:r>
              <a:rPr lang="en-IN" dirty="0" smtClean="0"/>
              <a:t>Data, </a:t>
            </a:r>
            <a:r>
              <a:rPr lang="en-US" dirty="0" smtClean="0"/>
              <a:t> </a:t>
            </a:r>
            <a:r>
              <a:rPr lang="en-US" dirty="0"/>
              <a:t>Python Data Analysis</a:t>
            </a:r>
            <a:r>
              <a:rPr lang="en-US" dirty="0" smtClean="0"/>
              <a:t>), </a:t>
            </a:r>
            <a:r>
              <a:rPr lang="en-US" dirty="0">
                <a:solidFill>
                  <a:srgbClr val="5C4E3D"/>
                </a:solidFill>
                <a:latin typeface="Libre Baskerville" panose="020B0604020202020204" charset="0"/>
              </a:rPr>
              <a:t>Created by </a:t>
            </a:r>
            <a:r>
              <a:rPr lang="en-US" b="1" dirty="0">
                <a:solidFill>
                  <a:srgbClr val="5C4E3D"/>
                </a:solidFill>
                <a:latin typeface="Libre Baskerville" panose="020B0604020202020204" charset="0"/>
              </a:rPr>
              <a:t>Wes McKinney in 2008</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 It is </a:t>
            </a:r>
            <a:r>
              <a:rPr lang="en-US" dirty="0"/>
              <a:t>an open-source software library designed for </a:t>
            </a:r>
            <a:r>
              <a:rPr lang="en-US" b="1" dirty="0"/>
              <a:t>data manipulation</a:t>
            </a:r>
            <a:r>
              <a:rPr lang="en-US" dirty="0"/>
              <a:t> and </a:t>
            </a:r>
            <a:r>
              <a:rPr lang="en-US" b="1" dirty="0"/>
              <a:t>analysis</a:t>
            </a:r>
            <a:r>
              <a:rPr lang="en-US" dirty="0" smtClean="0"/>
              <a:t>.</a:t>
            </a:r>
            <a:endParaRPr lang="en-US" dirty="0"/>
          </a:p>
          <a:p>
            <a:pPr marL="285750" indent="-285750">
              <a:buFont typeface="Arial" panose="020B0604020202020204" pitchFamily="34" charset="0"/>
              <a:buChar char="•"/>
            </a:pPr>
            <a:endParaRPr lang="en-US" sz="2000" dirty="0" smtClean="0">
              <a:solidFill>
                <a:srgbClr val="5C4E3D"/>
              </a:solidFill>
              <a:latin typeface="Libre Baskerville" panose="020B0604020202020204" charset="0"/>
            </a:endParaRPr>
          </a:p>
          <a:p>
            <a:pPr marL="285750" indent="-285750">
              <a:buFont typeface="Arial" panose="020B0604020202020204" pitchFamily="34" charset="0"/>
              <a:buChar char="•"/>
            </a:pPr>
            <a:r>
              <a:rPr lang="en-IN" dirty="0"/>
              <a:t>Python package for </a:t>
            </a:r>
            <a:r>
              <a:rPr lang="en-US" dirty="0"/>
              <a:t>for data manipulation and exploratory data </a:t>
            </a:r>
            <a:r>
              <a:rPr lang="en-US" dirty="0" smtClean="0"/>
              <a:t>analysis (EDA)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Pandas </a:t>
            </a:r>
            <a:r>
              <a:rPr lang="en-US" dirty="0"/>
              <a:t>is a Python library used for working with data sets</a:t>
            </a:r>
            <a:r>
              <a:rPr lang="en-US" dirty="0" smtClean="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It </a:t>
            </a:r>
            <a:r>
              <a:rPr lang="en-US" dirty="0"/>
              <a:t>has functions for analyzing, cleaning, exploring, and manipulating data.</a:t>
            </a:r>
          </a:p>
          <a:p>
            <a:pPr marL="285750" indent="-285750">
              <a:buFont typeface="Arial" panose="020B0604020202020204" pitchFamily="34" charset="0"/>
              <a:buChar char="•"/>
            </a:pPr>
            <a:endParaRPr lang="en-US" sz="2000" dirty="0">
              <a:solidFill>
                <a:srgbClr val="5C4E3D"/>
              </a:solidFill>
              <a:latin typeface="Libre Baskerville" panose="020B0604020202020204" charset="0"/>
            </a:endParaRPr>
          </a:p>
        </p:txBody>
      </p:sp>
      <p:sp>
        <p:nvSpPr>
          <p:cNvPr id="2" name="AutoShape 2" descr="Data Analysis Library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2"/>
          <a:stretch>
            <a:fillRect/>
          </a:stretch>
        </p:blipFill>
        <p:spPr>
          <a:xfrm>
            <a:off x="7635240" y="3195637"/>
            <a:ext cx="4100131" cy="1713311"/>
          </a:xfrm>
          <a:prstGeom prst="rect">
            <a:avLst/>
          </a:prstGeom>
        </p:spPr>
      </p:pic>
    </p:spTree>
    <p:extLst>
      <p:ext uri="{BB962C8B-B14F-4D97-AF65-F5344CB8AC3E}">
        <p14:creationId xmlns:p14="http://schemas.microsoft.com/office/powerpoint/2010/main" val="10488227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7027" y="224042"/>
            <a:ext cx="6308137" cy="777136"/>
          </a:xfrm>
          <a:prstGeom prst="rect">
            <a:avLst/>
          </a:prstGeom>
        </p:spPr>
        <p:txBody>
          <a:bodyPr wrap="none">
            <a:spAutoFit/>
          </a:bodyPr>
          <a:lstStyle/>
          <a:p>
            <a:r>
              <a:rPr lang="en-IN" sz="4450" dirty="0" smtClean="0">
                <a:solidFill>
                  <a:srgbClr val="5C4E3D"/>
                </a:solidFill>
                <a:latin typeface="Libre Baskerville" panose="020B0604020202020204" charset="0"/>
              </a:rPr>
              <a:t>Key Features of </a:t>
            </a:r>
            <a:r>
              <a:rPr lang="en-IN" sz="4450" dirty="0">
                <a:solidFill>
                  <a:srgbClr val="5C4E3D"/>
                </a:solidFill>
                <a:latin typeface="Libre Baskerville" panose="020B0604020202020204" charset="0"/>
              </a:rPr>
              <a:t>Pandas</a:t>
            </a:r>
          </a:p>
        </p:txBody>
      </p:sp>
      <p:pic>
        <p:nvPicPr>
          <p:cNvPr id="5" name="Image 0" descr="preencoded.png"/>
          <p:cNvPicPr>
            <a:picLocks noChangeAspect="1"/>
          </p:cNvPicPr>
          <p:nvPr/>
        </p:nvPicPr>
        <p:blipFill>
          <a:blip r:embed="rId2"/>
          <a:stretch>
            <a:fillRect/>
          </a:stretch>
        </p:blipFill>
        <p:spPr>
          <a:xfrm>
            <a:off x="6725920" y="1239738"/>
            <a:ext cx="5466080" cy="5526822"/>
          </a:xfrm>
          <a:prstGeom prst="rect">
            <a:avLst/>
          </a:prstGeom>
        </p:spPr>
      </p:pic>
      <p:sp>
        <p:nvSpPr>
          <p:cNvPr id="6" name="Rectangle 5"/>
          <p:cNvSpPr/>
          <p:nvPr/>
        </p:nvSpPr>
        <p:spPr>
          <a:xfrm>
            <a:off x="396240" y="1321018"/>
            <a:ext cx="6248399" cy="5526822"/>
          </a:xfrm>
          <a:prstGeom prst="rect">
            <a:avLst/>
          </a:prstGeom>
        </p:spPr>
        <p:txBody>
          <a:bodyPr wrap="square">
            <a:noAutofit/>
          </a:bodyPr>
          <a:lstStyle/>
          <a:p>
            <a:pPr marL="342900" indent="-342900">
              <a:buFont typeface="Arial" panose="020B0604020202020204" pitchFamily="34" charset="0"/>
              <a:buChar char="•"/>
            </a:pPr>
            <a:r>
              <a:rPr lang="en-US" sz="2000" dirty="0">
                <a:solidFill>
                  <a:srgbClr val="5C4E3D"/>
                </a:solidFill>
                <a:latin typeface="Libre Baskerville" panose="020B0604020202020204" charset="0"/>
              </a:rPr>
              <a:t>High-level, intuitive data manipulation </a:t>
            </a:r>
            <a:r>
              <a:rPr lang="en-US" sz="2000" dirty="0" smtClean="0">
                <a:solidFill>
                  <a:srgbClr val="5C4E3D"/>
                </a:solidFill>
                <a:latin typeface="Libre Baskerville" panose="020B0604020202020204" charset="0"/>
              </a:rPr>
              <a:t>capabilities.</a:t>
            </a:r>
          </a:p>
          <a:p>
            <a:pPr marL="342900" indent="-342900">
              <a:buFont typeface="Arial" panose="020B0604020202020204" pitchFamily="34" charset="0"/>
              <a:buChar char="•"/>
            </a:pPr>
            <a:endParaRPr lang="en-US" sz="2000" dirty="0">
              <a:solidFill>
                <a:srgbClr val="5C4E3D"/>
              </a:solidFill>
              <a:latin typeface="Libre Baskerville" panose="020B0604020202020204" charset="0"/>
            </a:endParaRPr>
          </a:p>
          <a:p>
            <a:pPr marL="342900" indent="-342900">
              <a:buFont typeface="Arial" panose="020B0604020202020204" pitchFamily="34" charset="0"/>
              <a:buChar char="•"/>
            </a:pPr>
            <a:endParaRPr lang="en-US" sz="2000" dirty="0" smtClean="0">
              <a:solidFill>
                <a:srgbClr val="5C4E3D"/>
              </a:solidFill>
              <a:latin typeface="Libre Baskerville" panose="020B0604020202020204" charset="0"/>
            </a:endParaRPr>
          </a:p>
          <a:p>
            <a:pPr marL="342900" indent="-342900">
              <a:buFont typeface="Arial" panose="020B0604020202020204" pitchFamily="34" charset="0"/>
              <a:buChar char="•"/>
            </a:pPr>
            <a:r>
              <a:rPr lang="en-US" sz="2000" dirty="0" smtClean="0">
                <a:solidFill>
                  <a:srgbClr val="5C4E3D"/>
                </a:solidFill>
                <a:latin typeface="Libre Baskerville" panose="020B0604020202020204" charset="0"/>
              </a:rPr>
              <a:t>Built </a:t>
            </a:r>
            <a:r>
              <a:rPr lang="en-US" sz="2000" dirty="0">
                <a:solidFill>
                  <a:srgbClr val="5C4E3D"/>
                </a:solidFill>
                <a:latin typeface="Libre Baskerville" panose="020B0604020202020204" charset="0"/>
              </a:rPr>
              <a:t>upon </a:t>
            </a:r>
            <a:r>
              <a:rPr lang="en-US" sz="2000" dirty="0" err="1">
                <a:solidFill>
                  <a:srgbClr val="5C4E3D"/>
                </a:solidFill>
                <a:latin typeface="Libre Baskerville" panose="020B0604020202020204" charset="0"/>
              </a:rPr>
              <a:t>NumPy</a:t>
            </a:r>
            <a:r>
              <a:rPr lang="en-US" sz="2000" dirty="0">
                <a:solidFill>
                  <a:srgbClr val="5C4E3D"/>
                </a:solidFill>
                <a:latin typeface="Libre Baskerville" panose="020B0604020202020204" charset="0"/>
              </a:rPr>
              <a:t> for numerical operations and integrates well with </a:t>
            </a:r>
            <a:r>
              <a:rPr lang="en-US" sz="2000" dirty="0" err="1">
                <a:solidFill>
                  <a:srgbClr val="5C4E3D"/>
                </a:solidFill>
                <a:latin typeface="Libre Baskerville" panose="020B0604020202020204" charset="0"/>
              </a:rPr>
              <a:t>Matplotlib</a:t>
            </a:r>
            <a:r>
              <a:rPr lang="en-US" sz="2000" dirty="0">
                <a:solidFill>
                  <a:srgbClr val="5C4E3D"/>
                </a:solidFill>
                <a:latin typeface="Libre Baskerville" panose="020B0604020202020204" charset="0"/>
              </a:rPr>
              <a:t> for </a:t>
            </a:r>
            <a:r>
              <a:rPr lang="en-US" sz="2000" dirty="0" smtClean="0">
                <a:solidFill>
                  <a:srgbClr val="5C4E3D"/>
                </a:solidFill>
                <a:latin typeface="Libre Baskerville" panose="020B0604020202020204" charset="0"/>
              </a:rPr>
              <a:t>visualization.</a:t>
            </a:r>
          </a:p>
          <a:p>
            <a:pPr marL="342900" indent="-342900">
              <a:buFont typeface="Arial" panose="020B0604020202020204" pitchFamily="34" charset="0"/>
              <a:buChar char="•"/>
            </a:pPr>
            <a:endParaRPr lang="en-US" sz="2000" dirty="0">
              <a:solidFill>
                <a:srgbClr val="5C4E3D"/>
              </a:solidFill>
              <a:latin typeface="Libre Baskerville" panose="020B0604020202020204" charset="0"/>
            </a:endParaRPr>
          </a:p>
          <a:p>
            <a:pPr marL="342900" indent="-342900">
              <a:buFont typeface="Arial" panose="020B0604020202020204" pitchFamily="34" charset="0"/>
              <a:buChar char="•"/>
            </a:pPr>
            <a:r>
              <a:rPr lang="en-US" sz="2000" dirty="0" smtClean="0">
                <a:solidFill>
                  <a:srgbClr val="5C4E3D"/>
                </a:solidFill>
                <a:latin typeface="Libre Baskerville" panose="020B0604020202020204" charset="0"/>
              </a:rPr>
              <a:t>Facilitates </a:t>
            </a:r>
            <a:r>
              <a:rPr lang="en-US" sz="2000" dirty="0">
                <a:solidFill>
                  <a:srgbClr val="5C4E3D"/>
                </a:solidFill>
                <a:latin typeface="Libre Baskerville" panose="020B0604020202020204" charset="0"/>
              </a:rPr>
              <a:t>easy data import from and export to various formats (CSV, Excel, SQL databases, </a:t>
            </a:r>
            <a:r>
              <a:rPr lang="en-US" sz="2000" dirty="0" smtClean="0">
                <a:solidFill>
                  <a:srgbClr val="5C4E3D"/>
                </a:solidFill>
                <a:latin typeface="Libre Baskerville" panose="020B0604020202020204" charset="0"/>
              </a:rPr>
              <a:t>JSON).</a:t>
            </a:r>
          </a:p>
          <a:p>
            <a:pPr marL="342900" indent="-342900">
              <a:buFont typeface="Arial" panose="020B0604020202020204" pitchFamily="34" charset="0"/>
              <a:buChar char="•"/>
            </a:pPr>
            <a:endParaRPr lang="en-US" sz="2000" dirty="0">
              <a:solidFill>
                <a:srgbClr val="5C4E3D"/>
              </a:solidFill>
              <a:latin typeface="Libre Baskerville" panose="020B0604020202020204" charset="0"/>
            </a:endParaRPr>
          </a:p>
          <a:p>
            <a:pPr marL="342900" indent="-342900">
              <a:buFont typeface="Arial" panose="020B0604020202020204" pitchFamily="34" charset="0"/>
              <a:buChar char="•"/>
            </a:pPr>
            <a:r>
              <a:rPr lang="en-US" sz="2000" dirty="0" smtClean="0">
                <a:solidFill>
                  <a:srgbClr val="5C4E3D"/>
                </a:solidFill>
                <a:latin typeface="Libre Baskerville" panose="020B0604020202020204" charset="0"/>
              </a:rPr>
              <a:t>Supports </a:t>
            </a:r>
            <a:r>
              <a:rPr lang="en-US" sz="2000" dirty="0">
                <a:solidFill>
                  <a:srgbClr val="5C4E3D"/>
                </a:solidFill>
                <a:latin typeface="Libre Baskerville" panose="020B0604020202020204" charset="0"/>
              </a:rPr>
              <a:t>comprehensive data analysis and visualization </a:t>
            </a:r>
            <a:r>
              <a:rPr lang="en-US" sz="2000" dirty="0" smtClean="0">
                <a:solidFill>
                  <a:srgbClr val="5C4E3D"/>
                </a:solidFill>
                <a:latin typeface="Libre Baskerville" panose="020B0604020202020204" charset="0"/>
              </a:rPr>
              <a:t>workflows.</a:t>
            </a:r>
          </a:p>
          <a:p>
            <a:pPr marL="342900" indent="-342900">
              <a:buFont typeface="Arial" panose="020B0604020202020204" pitchFamily="34" charset="0"/>
              <a:buChar char="•"/>
            </a:pPr>
            <a:endParaRPr lang="en-US" sz="2000" dirty="0">
              <a:solidFill>
                <a:srgbClr val="5C4E3D"/>
              </a:solidFill>
              <a:latin typeface="Libre Baskerville" panose="020B0604020202020204" charset="0"/>
            </a:endParaRPr>
          </a:p>
          <a:p>
            <a:pPr marL="342900" indent="-342900">
              <a:buFont typeface="Arial" panose="020B0604020202020204" pitchFamily="34" charset="0"/>
              <a:buChar char="•"/>
            </a:pPr>
            <a:r>
              <a:rPr lang="en-US" sz="2000" dirty="0" smtClean="0">
                <a:solidFill>
                  <a:srgbClr val="5C4E3D"/>
                </a:solidFill>
                <a:latin typeface="Libre Baskerville" panose="020B0604020202020204" charset="0"/>
              </a:rPr>
              <a:t>Core </a:t>
            </a:r>
            <a:r>
              <a:rPr lang="en-US" sz="2000" dirty="0">
                <a:solidFill>
                  <a:srgbClr val="5C4E3D"/>
                </a:solidFill>
                <a:latin typeface="Libre Baskerville" panose="020B0604020202020204" charset="0"/>
              </a:rPr>
              <a:t>data structures: Series, </a:t>
            </a:r>
            <a:r>
              <a:rPr lang="en-US" sz="2000" dirty="0" err="1">
                <a:solidFill>
                  <a:srgbClr val="5C4E3D"/>
                </a:solidFill>
                <a:latin typeface="Libre Baskerville" panose="020B0604020202020204" charset="0"/>
              </a:rPr>
              <a:t>DataFrame</a:t>
            </a:r>
            <a:r>
              <a:rPr lang="en-US" sz="2000" dirty="0">
                <a:solidFill>
                  <a:srgbClr val="5C4E3D"/>
                </a:solidFill>
                <a:latin typeface="Libre Baskerville" panose="020B0604020202020204" charset="0"/>
              </a:rPr>
              <a:t>, and the now-deprecated Panel.</a:t>
            </a:r>
            <a:endParaRPr lang="en-US" dirty="0">
              <a:solidFill>
                <a:srgbClr val="5C4E3D"/>
              </a:solidFill>
              <a:latin typeface="Libre Baskerville" panose="020B0604020202020204" charset="0"/>
            </a:endParaRPr>
          </a:p>
        </p:txBody>
      </p:sp>
    </p:spTree>
    <p:extLst>
      <p:ext uri="{BB962C8B-B14F-4D97-AF65-F5344CB8AC3E}">
        <p14:creationId xmlns:p14="http://schemas.microsoft.com/office/powerpoint/2010/main" val="38888324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043440" y="926829"/>
            <a:ext cx="10308319"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Why Pandas is Indispensable for Data Professionals</a:t>
            </a:r>
            <a:endParaRPr lang="en-US" sz="4450" dirty="0">
              <a:solidFill>
                <a:srgbClr val="5C4E3D"/>
              </a:solidFill>
            </a:endParaRPr>
          </a:p>
        </p:txBody>
      </p:sp>
      <p:pic>
        <p:nvPicPr>
          <p:cNvPr id="23" name="Picture 22"/>
          <p:cNvPicPr>
            <a:picLocks noChangeAspect="1"/>
          </p:cNvPicPr>
          <p:nvPr/>
        </p:nvPicPr>
        <p:blipFill>
          <a:blip r:embed="rId2"/>
          <a:stretch>
            <a:fillRect/>
          </a:stretch>
        </p:blipFill>
        <p:spPr>
          <a:xfrm>
            <a:off x="815975" y="2993159"/>
            <a:ext cx="10763250" cy="3162300"/>
          </a:xfrm>
          <a:prstGeom prst="rect">
            <a:avLst/>
          </a:prstGeom>
        </p:spPr>
      </p:pic>
    </p:spTree>
    <p:extLst>
      <p:ext uri="{BB962C8B-B14F-4D97-AF65-F5344CB8AC3E}">
        <p14:creationId xmlns:p14="http://schemas.microsoft.com/office/powerpoint/2010/main" val="1565407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562" y="313635"/>
            <a:ext cx="11163634" cy="777136"/>
          </a:xfrm>
          <a:prstGeom prst="rect">
            <a:avLst/>
          </a:prstGeom>
        </p:spPr>
        <p:txBody>
          <a:bodyPr wrap="none">
            <a:spAutoFit/>
          </a:bodyPr>
          <a:lstStyle/>
          <a:p>
            <a:r>
              <a:rPr lang="en-US" sz="4450" dirty="0">
                <a:solidFill>
                  <a:srgbClr val="5C4E3D"/>
                </a:solidFill>
              </a:rPr>
              <a:t>Pandas vs. </a:t>
            </a:r>
            <a:r>
              <a:rPr lang="en-US" sz="4450" dirty="0" err="1">
                <a:solidFill>
                  <a:srgbClr val="5C4E3D"/>
                </a:solidFill>
              </a:rPr>
              <a:t>NumPy</a:t>
            </a:r>
            <a:r>
              <a:rPr lang="en-US" sz="4450" dirty="0">
                <a:solidFill>
                  <a:srgbClr val="5C4E3D"/>
                </a:solidFill>
              </a:rPr>
              <a:t>: Choosing the Right Tool</a:t>
            </a:r>
          </a:p>
        </p:txBody>
      </p:sp>
      <p:graphicFrame>
        <p:nvGraphicFramePr>
          <p:cNvPr id="2" name="Table 1"/>
          <p:cNvGraphicFramePr>
            <a:graphicFrameLocks noGrp="1"/>
          </p:cNvGraphicFramePr>
          <p:nvPr>
            <p:extLst/>
          </p:nvPr>
        </p:nvGraphicFramePr>
        <p:xfrm>
          <a:off x="711199" y="1249679"/>
          <a:ext cx="10460361" cy="5211520"/>
        </p:xfrm>
        <a:graphic>
          <a:graphicData uri="http://schemas.openxmlformats.org/drawingml/2006/table">
            <a:tbl>
              <a:tblPr/>
              <a:tblGrid>
                <a:gridCol w="3486787">
                  <a:extLst>
                    <a:ext uri="{9D8B030D-6E8A-4147-A177-3AD203B41FA5}">
                      <a16:colId xmlns:a16="http://schemas.microsoft.com/office/drawing/2014/main" val="3560775571"/>
                    </a:ext>
                  </a:extLst>
                </a:gridCol>
                <a:gridCol w="3486787">
                  <a:extLst>
                    <a:ext uri="{9D8B030D-6E8A-4147-A177-3AD203B41FA5}">
                      <a16:colId xmlns:a16="http://schemas.microsoft.com/office/drawing/2014/main" val="2502710319"/>
                    </a:ext>
                  </a:extLst>
                </a:gridCol>
                <a:gridCol w="3486787">
                  <a:extLst>
                    <a:ext uri="{9D8B030D-6E8A-4147-A177-3AD203B41FA5}">
                      <a16:colId xmlns:a16="http://schemas.microsoft.com/office/drawing/2014/main" val="1612022434"/>
                    </a:ext>
                  </a:extLst>
                </a:gridCol>
              </a:tblGrid>
              <a:tr h="1547446">
                <a:tc>
                  <a:txBody>
                    <a:bodyPr/>
                    <a:lstStyle/>
                    <a:p>
                      <a:r>
                        <a:rPr lang="en-IN" sz="2000" dirty="0">
                          <a:solidFill>
                            <a:srgbClr val="5C4E3D"/>
                          </a:solidFill>
                        </a:rPr>
                        <a:t>Data Types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a:solidFill>
                            <a:srgbClr val="5C4E3D"/>
                          </a:solidFill>
                        </a:rPr>
                        <a:t>Primarily handles homogeneous numerical data (e.g., all integers or all floats).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a:solidFill>
                            <a:srgbClr val="5C4E3D"/>
                          </a:solidFill>
                        </a:rPr>
                        <a:t>Excels with heterogeneous data, supporting mixed types like integers, floats, strings, and datetimes within the same structure.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2441609667"/>
                  </a:ext>
                </a:extLst>
              </a:tr>
              <a:tr h="1257299">
                <a:tc>
                  <a:txBody>
                    <a:bodyPr/>
                    <a:lstStyle/>
                    <a:p>
                      <a:r>
                        <a:rPr lang="en-IN" sz="2000" dirty="0">
                          <a:solidFill>
                            <a:srgbClr val="5C4E3D"/>
                          </a:solidFill>
                        </a:rPr>
                        <a:t>Operations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dirty="0">
                          <a:solidFill>
                            <a:srgbClr val="5C4E3D"/>
                          </a:solidFill>
                        </a:rPr>
                        <a:t>Focuses on mathematical operations on arrays; file loading and grouping are often more complex.</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dirty="0">
                          <a:solidFill>
                            <a:srgbClr val="5C4E3D"/>
                          </a:solidFill>
                        </a:rPr>
                        <a:t>Offers simpler and more streamlined operations for tasks like file loading, data joining, and grouping.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904155435"/>
                  </a:ext>
                </a:extLst>
              </a:tr>
              <a:tr h="1257299">
                <a:tc>
                  <a:txBody>
                    <a:bodyPr/>
                    <a:lstStyle/>
                    <a:p>
                      <a:r>
                        <a:rPr lang="en-IN" sz="2000">
                          <a:solidFill>
                            <a:srgbClr val="5C4E3D"/>
                          </a:solidFill>
                        </a:rPr>
                        <a:t>Data Tracking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IN" sz="2000">
                          <a:solidFill>
                            <a:srgbClr val="5C4E3D"/>
                          </a:solidFill>
                        </a:rPr>
                        <a:t>Data is indexed numerically.</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a:solidFill>
                            <a:srgbClr val="5C4E3D"/>
                          </a:solidFill>
                        </a:rPr>
                        <a:t>DataFrames inherently track data using meaningful column names, enhancing readability and usability.</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2675491927"/>
                  </a:ext>
                </a:extLst>
              </a:tr>
              <a:tr h="967154">
                <a:tc>
                  <a:txBody>
                    <a:bodyPr/>
                    <a:lstStyle/>
                    <a:p>
                      <a:r>
                        <a:rPr lang="en-IN" sz="2000">
                          <a:solidFill>
                            <a:srgbClr val="5C4E3D"/>
                          </a:solidFill>
                        </a:rPr>
                        <a:t>Primary Use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a:solidFill>
                            <a:srgbClr val="5C4E3D"/>
                          </a:solidFill>
                        </a:rPr>
                        <a:t>Best for numerical array computations and scientific computing.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r>
                        <a:rPr lang="en-US" sz="2000" dirty="0">
                          <a:solidFill>
                            <a:srgbClr val="5C4E3D"/>
                          </a:solidFill>
                        </a:rPr>
                        <a:t>The go-to library for tabular data manipulation and analysis.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2402726053"/>
                  </a:ext>
                </a:extLst>
              </a:tr>
            </a:tbl>
          </a:graphicData>
        </a:graphic>
      </p:graphicFrame>
    </p:spTree>
    <p:extLst>
      <p:ext uri="{BB962C8B-B14F-4D97-AF65-F5344CB8AC3E}">
        <p14:creationId xmlns:p14="http://schemas.microsoft.com/office/powerpoint/2010/main" val="2425407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6466180" y="1105730"/>
            <a:ext cx="4931093" cy="4931093"/>
          </a:xfrm>
          <a:prstGeom prst="rect">
            <a:avLst/>
          </a:prstGeom>
        </p:spPr>
      </p:pic>
      <p:sp>
        <p:nvSpPr>
          <p:cNvPr id="7" name="Text 1"/>
          <p:cNvSpPr/>
          <p:nvPr/>
        </p:nvSpPr>
        <p:spPr>
          <a:xfrm>
            <a:off x="1929065" y="166448"/>
            <a:ext cx="9233773" cy="675084"/>
          </a:xfrm>
          <a:prstGeom prst="rect">
            <a:avLst/>
          </a:prstGeom>
          <a:noFill/>
          <a:ln/>
        </p:spPr>
        <p:txBody>
          <a:bodyPr wrap="none" lIns="0" tIns="0" rIns="0" bIns="0" rtlCol="0" anchor="t"/>
          <a:lstStyle/>
          <a:p>
            <a:pPr marL="0" indent="0" algn="l">
              <a:lnSpc>
                <a:spcPts val="5300"/>
              </a:lnSpc>
              <a:buNone/>
            </a:pPr>
            <a:r>
              <a:rPr lang="en-US" sz="4450" dirty="0">
                <a:solidFill>
                  <a:srgbClr val="5C4E3D"/>
                </a:solidFill>
                <a:latin typeface="Libre Baskerville" pitchFamily="34" charset="0"/>
                <a:ea typeface="Libre Baskerville" pitchFamily="34" charset="-122"/>
                <a:cs typeface="Libre Baskerville" pitchFamily="34" charset="-120"/>
              </a:rPr>
              <a:t>Seamless Setup: Installing Pandas</a:t>
            </a:r>
            <a:endParaRPr lang="en-US" sz="4450" dirty="0"/>
          </a:p>
        </p:txBody>
      </p:sp>
      <p:sp>
        <p:nvSpPr>
          <p:cNvPr id="8" name="Text 2"/>
          <p:cNvSpPr/>
          <p:nvPr/>
        </p:nvSpPr>
        <p:spPr>
          <a:xfrm>
            <a:off x="580556" y="1223288"/>
            <a:ext cx="4961262" cy="5353003"/>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sz="2000" dirty="0">
                <a:solidFill>
                  <a:srgbClr val="454240"/>
                </a:solidFill>
                <a:ea typeface="DM Sans" pitchFamily="34" charset="-122"/>
                <a:cs typeface="DM Sans" pitchFamily="34" charset="-120"/>
              </a:rPr>
              <a:t>Getting started with Pandas is straightforward. </a:t>
            </a:r>
            <a:endParaRPr lang="en-US" sz="2000" dirty="0" smtClean="0">
              <a:solidFill>
                <a:srgbClr val="454240"/>
              </a:solidFill>
              <a:ea typeface="DM Sans" pitchFamily="34" charset="-122"/>
              <a:cs typeface="DM Sans" pitchFamily="34" charset="-120"/>
            </a:endParaRPr>
          </a:p>
          <a:p>
            <a:pPr marL="285750" indent="-285750" algn="l">
              <a:lnSpc>
                <a:spcPts val="2700"/>
              </a:lnSpc>
              <a:buFont typeface="Arial" panose="020B0604020202020204" pitchFamily="34" charset="0"/>
              <a:buChar char="•"/>
            </a:pPr>
            <a:endParaRPr lang="en-US" sz="2000" dirty="0">
              <a:solidFill>
                <a:srgbClr val="454240"/>
              </a:solidFill>
              <a:ea typeface="DM Sans" pitchFamily="34" charset="-122"/>
              <a:cs typeface="DM Sans" pitchFamily="34" charset="-120"/>
            </a:endParaRPr>
          </a:p>
          <a:p>
            <a:pPr marL="285750" indent="-285750" algn="l">
              <a:lnSpc>
                <a:spcPts val="2700"/>
              </a:lnSpc>
              <a:buFont typeface="Arial" panose="020B0604020202020204" pitchFamily="34" charset="0"/>
              <a:buChar char="•"/>
            </a:pPr>
            <a:r>
              <a:rPr lang="en-US" sz="2000" dirty="0" smtClean="0">
                <a:solidFill>
                  <a:srgbClr val="454240"/>
                </a:solidFill>
                <a:ea typeface="DM Sans" pitchFamily="34" charset="-122"/>
                <a:cs typeface="DM Sans" pitchFamily="34" charset="-120"/>
              </a:rPr>
              <a:t>The </a:t>
            </a:r>
            <a:r>
              <a:rPr lang="en-US" sz="2000" dirty="0">
                <a:solidFill>
                  <a:srgbClr val="454240"/>
                </a:solidFill>
                <a:ea typeface="DM Sans" pitchFamily="34" charset="-122"/>
                <a:cs typeface="DM Sans" pitchFamily="34" charset="-120"/>
              </a:rPr>
              <a:t>primary prerequisite is a working Python installation on your system</a:t>
            </a:r>
            <a:r>
              <a:rPr lang="en-US" sz="2000" dirty="0" smtClean="0">
                <a:solidFill>
                  <a:srgbClr val="454240"/>
                </a:solidFill>
                <a:ea typeface="DM Sans" pitchFamily="34" charset="-122"/>
                <a:cs typeface="DM Sans" pitchFamily="34" charset="-120"/>
              </a:rPr>
              <a:t>.</a:t>
            </a:r>
          </a:p>
          <a:p>
            <a:pPr marL="285750" indent="-285750" algn="l">
              <a:lnSpc>
                <a:spcPts val="2700"/>
              </a:lnSpc>
              <a:buFont typeface="Arial" panose="020B0604020202020204" pitchFamily="34" charset="0"/>
              <a:buChar char="•"/>
            </a:pPr>
            <a:endParaRPr lang="en-US" sz="2000" dirty="0">
              <a:solidFill>
                <a:srgbClr val="454240"/>
              </a:solidFill>
            </a:endParaRPr>
          </a:p>
          <a:p>
            <a:pPr marL="285750" indent="-285750">
              <a:lnSpc>
                <a:spcPts val="2700"/>
              </a:lnSpc>
              <a:buFont typeface="Arial" panose="020B0604020202020204" pitchFamily="34" charset="0"/>
              <a:buChar char="•"/>
            </a:pPr>
            <a:r>
              <a:rPr lang="en-US" sz="2000" dirty="0">
                <a:solidFill>
                  <a:srgbClr val="454240"/>
                </a:solidFill>
                <a:latin typeface="DM Sans" pitchFamily="34" charset="0"/>
                <a:ea typeface="DM Sans" pitchFamily="34" charset="-122"/>
                <a:cs typeface="DM Sans" pitchFamily="34" charset="-120"/>
              </a:rPr>
              <a:t>The most common and recommended way to install Pandas is via </a:t>
            </a:r>
            <a:r>
              <a:rPr lang="en-US" sz="2000" b="1" dirty="0">
                <a:solidFill>
                  <a:srgbClr val="D7425E"/>
                </a:solidFill>
                <a:latin typeface="DM Sans" pitchFamily="34" charset="0"/>
                <a:ea typeface="DM Sans" pitchFamily="34" charset="-122"/>
                <a:cs typeface="DM Sans" pitchFamily="34" charset="-120"/>
              </a:rPr>
              <a:t>pip</a:t>
            </a:r>
            <a:r>
              <a:rPr lang="en-US" sz="2000" dirty="0">
                <a:solidFill>
                  <a:srgbClr val="454240"/>
                </a:solidFill>
                <a:latin typeface="DM Sans" pitchFamily="34" charset="0"/>
                <a:ea typeface="DM Sans" pitchFamily="34" charset="-122"/>
                <a:cs typeface="DM Sans" pitchFamily="34" charset="-120"/>
              </a:rPr>
              <a:t>, Python's package installer</a:t>
            </a:r>
            <a:r>
              <a:rPr lang="en-US" sz="2000" dirty="0" smtClean="0">
                <a:solidFill>
                  <a:srgbClr val="454240"/>
                </a:solidFill>
                <a:latin typeface="DM Sans" pitchFamily="34" charset="0"/>
                <a:ea typeface="DM Sans" pitchFamily="34" charset="-122"/>
                <a:cs typeface="DM Sans" pitchFamily="34" charset="-120"/>
              </a:rPr>
              <a:t>.</a:t>
            </a:r>
          </a:p>
          <a:p>
            <a:pPr marL="285750" indent="-285750">
              <a:lnSpc>
                <a:spcPts val="2700"/>
              </a:lnSpc>
              <a:buFont typeface="Arial" panose="020B0604020202020204" pitchFamily="34" charset="0"/>
              <a:buChar char="•"/>
            </a:pPr>
            <a:endParaRPr lang="en-US" sz="2000" dirty="0">
              <a:solidFill>
                <a:srgbClr val="454240"/>
              </a:solidFill>
              <a:latin typeface="DM Sans" pitchFamily="34" charset="0"/>
            </a:endParaRPr>
          </a:p>
          <a:p>
            <a:pPr marL="285750" indent="-285750">
              <a:lnSpc>
                <a:spcPts val="2700"/>
              </a:lnSpc>
              <a:buFont typeface="Arial" panose="020B0604020202020204" pitchFamily="34" charset="0"/>
              <a:buChar char="•"/>
            </a:pPr>
            <a:r>
              <a:rPr lang="en-US" sz="2000" dirty="0">
                <a:solidFill>
                  <a:srgbClr val="454240"/>
                </a:solidFill>
                <a:latin typeface="DM Sans" pitchFamily="34" charset="0"/>
                <a:ea typeface="DM Sans" pitchFamily="34" charset="-122"/>
                <a:cs typeface="DM Sans" pitchFamily="34" charset="-120"/>
              </a:rPr>
              <a:t>Open your terminal or command prompt and execute the following command:</a:t>
            </a:r>
            <a:endParaRPr lang="en-US" sz="2000" dirty="0"/>
          </a:p>
          <a:p>
            <a:pPr marL="285750" indent="-285750">
              <a:lnSpc>
                <a:spcPts val="2700"/>
              </a:lnSpc>
              <a:buFont typeface="Arial" panose="020B0604020202020204" pitchFamily="34" charset="0"/>
              <a:buChar char="•"/>
            </a:pPr>
            <a:endParaRPr lang="en-US" sz="2000" dirty="0" smtClean="0"/>
          </a:p>
          <a:p>
            <a:pPr marL="285750" indent="-285750">
              <a:lnSpc>
                <a:spcPts val="2700"/>
              </a:lnSpc>
              <a:buFont typeface="Arial" panose="020B0604020202020204" pitchFamily="34" charset="0"/>
              <a:buChar char="•"/>
            </a:pPr>
            <a:endParaRPr lang="en-US" sz="2000" dirty="0"/>
          </a:p>
        </p:txBody>
      </p:sp>
      <p:sp>
        <p:nvSpPr>
          <p:cNvPr id="9" name="Shape 6"/>
          <p:cNvSpPr/>
          <p:nvPr/>
        </p:nvSpPr>
        <p:spPr>
          <a:xfrm>
            <a:off x="819223" y="5582610"/>
            <a:ext cx="4870378" cy="669369"/>
          </a:xfrm>
          <a:prstGeom prst="roundRect">
            <a:avLst>
              <a:gd name="adj" fmla="val 4841"/>
            </a:avLst>
          </a:prstGeom>
          <a:solidFill>
            <a:srgbClr val="F2F0ED"/>
          </a:solidFill>
          <a:ln/>
        </p:spPr>
      </p:sp>
      <p:sp>
        <p:nvSpPr>
          <p:cNvPr id="10" name="Text 7"/>
          <p:cNvSpPr/>
          <p:nvPr/>
        </p:nvSpPr>
        <p:spPr>
          <a:xfrm>
            <a:off x="1072872" y="5764639"/>
            <a:ext cx="5245525" cy="272184"/>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highlight>
                  <a:srgbClr val="F2F0ED"/>
                </a:highlight>
                <a:latin typeface="Consolas" pitchFamily="34" charset="0"/>
                <a:ea typeface="Consolas" pitchFamily="34" charset="-122"/>
                <a:cs typeface="Consolas" pitchFamily="34" charset="-120"/>
              </a:rPr>
              <a:t>pip install pandas</a:t>
            </a:r>
            <a:endParaRPr lang="en-US" sz="1700" dirty="0"/>
          </a:p>
        </p:txBody>
      </p:sp>
    </p:spTree>
    <p:extLst>
      <p:ext uri="{BB962C8B-B14F-4D97-AF65-F5344CB8AC3E}">
        <p14:creationId xmlns:p14="http://schemas.microsoft.com/office/powerpoint/2010/main" val="1298445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p:cNvSpPr/>
          <p:nvPr/>
        </p:nvSpPr>
        <p:spPr>
          <a:xfrm>
            <a:off x="1215390" y="375999"/>
            <a:ext cx="11150798"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Understanding Pandas Data Structures</a:t>
            </a:r>
            <a:endParaRPr lang="en-US" sz="4450" dirty="0"/>
          </a:p>
        </p:txBody>
      </p:sp>
      <p:sp>
        <p:nvSpPr>
          <p:cNvPr id="7" name="Text 1"/>
          <p:cNvSpPr/>
          <p:nvPr/>
        </p:nvSpPr>
        <p:spPr>
          <a:xfrm>
            <a:off x="488991" y="1506787"/>
            <a:ext cx="11001046" cy="725805"/>
          </a:xfrm>
          <a:prstGeom prst="rect">
            <a:avLst/>
          </a:prstGeom>
          <a:noFill/>
          <a:ln/>
        </p:spPr>
        <p:txBody>
          <a:bodyPr wrap="square" lIns="0" tIns="0" rIns="0" bIns="0" rtlCol="0" anchor="t"/>
          <a:lstStyle/>
          <a:p>
            <a:pPr marL="0" indent="0" algn="l">
              <a:lnSpc>
                <a:spcPts val="2850"/>
              </a:lnSpc>
              <a:buNone/>
            </a:pPr>
            <a:r>
              <a:rPr lang="en-US" sz="2000" dirty="0">
                <a:solidFill>
                  <a:srgbClr val="454240"/>
                </a:solidFill>
                <a:ea typeface="DM Sans" pitchFamily="34" charset="-122"/>
                <a:cs typeface="DM Sans" pitchFamily="34" charset="-120"/>
              </a:rPr>
              <a:t>Pandas introduces fundamental data structures that are key to its power and flexibility. These structures are optimized for efficiency and ease of use when working with structured data.</a:t>
            </a:r>
            <a:endParaRPr lang="en-US" sz="2000" dirty="0"/>
          </a:p>
        </p:txBody>
      </p:sp>
      <p:sp>
        <p:nvSpPr>
          <p:cNvPr id="8" name="Shape 2"/>
          <p:cNvSpPr/>
          <p:nvPr/>
        </p:nvSpPr>
        <p:spPr>
          <a:xfrm>
            <a:off x="202667" y="2425839"/>
            <a:ext cx="3688654" cy="3623980"/>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9" name="Shape 3"/>
          <p:cNvSpPr/>
          <p:nvPr/>
        </p:nvSpPr>
        <p:spPr>
          <a:xfrm>
            <a:off x="344742" y="2566483"/>
            <a:ext cx="680442" cy="680442"/>
          </a:xfrm>
          <a:prstGeom prst="roundRect">
            <a:avLst>
              <a:gd name="adj" fmla="val 13436980"/>
            </a:avLst>
          </a:prstGeom>
          <a:solidFill>
            <a:srgbClr val="59ABA9"/>
          </a:solidFill>
          <a:ln/>
        </p:spPr>
      </p:sp>
      <p:pic>
        <p:nvPicPr>
          <p:cNvPr id="10" name="Image 0" descr="preencoded.png"/>
          <p:cNvPicPr>
            <a:picLocks noChangeAspect="1"/>
          </p:cNvPicPr>
          <p:nvPr/>
        </p:nvPicPr>
        <p:blipFill>
          <a:blip r:embed="rId2"/>
          <a:stretch>
            <a:fillRect/>
          </a:stretch>
        </p:blipFill>
        <p:spPr>
          <a:xfrm>
            <a:off x="531908" y="2745611"/>
            <a:ext cx="306110" cy="382667"/>
          </a:xfrm>
          <a:prstGeom prst="rect">
            <a:avLst/>
          </a:prstGeom>
        </p:spPr>
      </p:pic>
      <p:sp>
        <p:nvSpPr>
          <p:cNvPr id="11" name="Text 4"/>
          <p:cNvSpPr/>
          <p:nvPr/>
        </p:nvSpPr>
        <p:spPr>
          <a:xfrm>
            <a:off x="496332" y="339744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54240"/>
                </a:solidFill>
                <a:latin typeface="Libre Baskerville" pitchFamily="34" charset="0"/>
                <a:ea typeface="Libre Baskerville" pitchFamily="34" charset="-122"/>
                <a:cs typeface="Libre Baskerville" pitchFamily="34" charset="-120"/>
              </a:rPr>
              <a:t>Series</a:t>
            </a:r>
            <a:endParaRPr lang="en-US" sz="2650" dirty="0"/>
          </a:p>
        </p:txBody>
      </p:sp>
      <p:sp>
        <p:nvSpPr>
          <p:cNvPr id="12" name="Text 5"/>
          <p:cNvSpPr/>
          <p:nvPr/>
        </p:nvSpPr>
        <p:spPr>
          <a:xfrm>
            <a:off x="462539" y="3822735"/>
            <a:ext cx="3347409" cy="1451610"/>
          </a:xfrm>
          <a:prstGeom prst="rect">
            <a:avLst/>
          </a:prstGeom>
          <a:noFill/>
          <a:ln/>
        </p:spPr>
        <p:txBody>
          <a:bodyPr wrap="square" lIns="0" tIns="0" rIns="0" bIns="0" rtlCol="0" anchor="t"/>
          <a:lstStyle/>
          <a:p>
            <a:pPr marL="0" indent="0" algn="l">
              <a:lnSpc>
                <a:spcPts val="2850"/>
              </a:lnSpc>
              <a:buNone/>
            </a:pPr>
            <a:r>
              <a:rPr lang="en-US" sz="1600" dirty="0">
                <a:solidFill>
                  <a:srgbClr val="454240"/>
                </a:solidFill>
                <a:latin typeface="DM Sans" pitchFamily="34" charset="0"/>
                <a:ea typeface="DM Sans" pitchFamily="34" charset="-122"/>
                <a:cs typeface="DM Sans" pitchFamily="34" charset="-120"/>
              </a:rPr>
              <a:t>A </a:t>
            </a:r>
            <a:r>
              <a:rPr lang="en-US" sz="1600" b="1" dirty="0">
                <a:solidFill>
                  <a:srgbClr val="454240"/>
                </a:solidFill>
                <a:latin typeface="DM Sans" pitchFamily="34" charset="0"/>
                <a:ea typeface="DM Sans" pitchFamily="34" charset="-122"/>
                <a:cs typeface="DM Sans" pitchFamily="34" charset="-120"/>
              </a:rPr>
              <a:t>Series</a:t>
            </a:r>
            <a:r>
              <a:rPr lang="en-US" sz="1600" dirty="0">
                <a:solidFill>
                  <a:srgbClr val="454240"/>
                </a:solidFill>
                <a:latin typeface="DM Sans" pitchFamily="34" charset="0"/>
                <a:ea typeface="DM Sans" pitchFamily="34" charset="-122"/>
                <a:cs typeface="DM Sans" pitchFamily="34" charset="-120"/>
              </a:rPr>
              <a:t> is a one-dimensional labeled array, akin to a single column in a spreadsheet or a SQL table. It can hold any data type.</a:t>
            </a:r>
            <a:endParaRPr lang="en-US" sz="1600" dirty="0"/>
          </a:p>
        </p:txBody>
      </p:sp>
      <p:sp>
        <p:nvSpPr>
          <p:cNvPr id="13" name="Shape 6"/>
          <p:cNvSpPr/>
          <p:nvPr/>
        </p:nvSpPr>
        <p:spPr>
          <a:xfrm>
            <a:off x="3974315" y="2445472"/>
            <a:ext cx="3890084" cy="3604347"/>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14" name="Shape 7"/>
          <p:cNvSpPr/>
          <p:nvPr/>
        </p:nvSpPr>
        <p:spPr>
          <a:xfrm>
            <a:off x="4130610" y="2569073"/>
            <a:ext cx="668104" cy="674140"/>
          </a:xfrm>
          <a:prstGeom prst="roundRect">
            <a:avLst>
              <a:gd name="adj" fmla="val 13436980"/>
            </a:avLst>
          </a:prstGeom>
          <a:solidFill>
            <a:srgbClr val="48A8E2"/>
          </a:solidFill>
          <a:ln/>
        </p:spPr>
      </p:sp>
      <p:pic>
        <p:nvPicPr>
          <p:cNvPr id="15" name="Image 1" descr="preencoded.png"/>
          <p:cNvPicPr>
            <a:picLocks noChangeAspect="1"/>
          </p:cNvPicPr>
          <p:nvPr/>
        </p:nvPicPr>
        <p:blipFill>
          <a:blip r:embed="rId3"/>
          <a:stretch>
            <a:fillRect/>
          </a:stretch>
        </p:blipFill>
        <p:spPr>
          <a:xfrm>
            <a:off x="4317776" y="2717901"/>
            <a:ext cx="300559" cy="379123"/>
          </a:xfrm>
          <a:prstGeom prst="rect">
            <a:avLst/>
          </a:prstGeom>
        </p:spPr>
      </p:pic>
      <p:sp>
        <p:nvSpPr>
          <p:cNvPr id="16" name="Text 8"/>
          <p:cNvSpPr/>
          <p:nvPr/>
        </p:nvSpPr>
        <p:spPr>
          <a:xfrm>
            <a:off x="4233216" y="3392041"/>
            <a:ext cx="3340637" cy="421352"/>
          </a:xfrm>
          <a:prstGeom prst="rect">
            <a:avLst/>
          </a:prstGeom>
          <a:noFill/>
          <a:ln/>
        </p:spPr>
        <p:txBody>
          <a:bodyPr wrap="none" lIns="0" tIns="0" rIns="0" bIns="0" rtlCol="0" anchor="t"/>
          <a:lstStyle/>
          <a:p>
            <a:pPr marL="0" indent="0" algn="l">
              <a:lnSpc>
                <a:spcPts val="3300"/>
              </a:lnSpc>
              <a:buNone/>
            </a:pPr>
            <a:r>
              <a:rPr lang="en-US" sz="2650" dirty="0">
                <a:solidFill>
                  <a:srgbClr val="454240"/>
                </a:solidFill>
                <a:latin typeface="Libre Baskerville" pitchFamily="34" charset="0"/>
                <a:ea typeface="Libre Baskerville" pitchFamily="34" charset="-122"/>
                <a:cs typeface="Libre Baskerville" pitchFamily="34" charset="-120"/>
              </a:rPr>
              <a:t>DataFrame</a:t>
            </a:r>
            <a:endParaRPr lang="en-US" sz="2650" dirty="0"/>
          </a:p>
        </p:txBody>
      </p:sp>
      <p:sp>
        <p:nvSpPr>
          <p:cNvPr id="17" name="Text 9"/>
          <p:cNvSpPr/>
          <p:nvPr/>
        </p:nvSpPr>
        <p:spPr>
          <a:xfrm>
            <a:off x="4237758" y="3817265"/>
            <a:ext cx="3503511" cy="2062380"/>
          </a:xfrm>
          <a:prstGeom prst="rect">
            <a:avLst/>
          </a:prstGeom>
          <a:noFill/>
          <a:ln/>
        </p:spPr>
        <p:txBody>
          <a:bodyPr wrap="square" lIns="0" tIns="0" rIns="0" bIns="0" rtlCol="0" anchor="t"/>
          <a:lstStyle/>
          <a:p>
            <a:pPr marL="0" indent="0" algn="l">
              <a:lnSpc>
                <a:spcPts val="2850"/>
              </a:lnSpc>
              <a:buNone/>
            </a:pPr>
            <a:r>
              <a:rPr lang="en-US" sz="1600" dirty="0">
                <a:solidFill>
                  <a:srgbClr val="454240"/>
                </a:solidFill>
                <a:latin typeface="+mj-lt"/>
                <a:ea typeface="DM Sans" pitchFamily="34" charset="-122"/>
                <a:cs typeface="DM Sans" pitchFamily="34" charset="-120"/>
              </a:rPr>
              <a:t>The </a:t>
            </a:r>
            <a:r>
              <a:rPr lang="en-US" sz="1600" b="1" dirty="0">
                <a:solidFill>
                  <a:srgbClr val="454240"/>
                </a:solidFill>
                <a:latin typeface="+mj-lt"/>
                <a:ea typeface="DM Sans" pitchFamily="34" charset="-122"/>
                <a:cs typeface="DM Sans" pitchFamily="34" charset="-120"/>
              </a:rPr>
              <a:t>DataFrame</a:t>
            </a:r>
            <a:r>
              <a:rPr lang="en-US" sz="1600" dirty="0">
                <a:solidFill>
                  <a:srgbClr val="454240"/>
                </a:solidFill>
                <a:latin typeface="+mj-lt"/>
                <a:ea typeface="DM Sans" pitchFamily="34" charset="-122"/>
                <a:cs typeface="DM Sans" pitchFamily="34" charset="-120"/>
              </a:rPr>
              <a:t> is the most widely used Pandas object. It's a two-dimensional labeled data structure with columns of potentially different types, resembling a spreadsheet or database table.</a:t>
            </a:r>
            <a:endParaRPr lang="en-US" sz="1600" dirty="0">
              <a:latin typeface="+mj-lt"/>
            </a:endParaRPr>
          </a:p>
        </p:txBody>
      </p:sp>
      <p:sp>
        <p:nvSpPr>
          <p:cNvPr id="18" name="Shape 10"/>
          <p:cNvSpPr/>
          <p:nvPr/>
        </p:nvSpPr>
        <p:spPr>
          <a:xfrm>
            <a:off x="7940052" y="2463944"/>
            <a:ext cx="4039512" cy="3585875"/>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19" name="Shape 11"/>
          <p:cNvSpPr/>
          <p:nvPr/>
        </p:nvSpPr>
        <p:spPr>
          <a:xfrm>
            <a:off x="8063651" y="2569072"/>
            <a:ext cx="680442" cy="680442"/>
          </a:xfrm>
          <a:prstGeom prst="roundRect">
            <a:avLst>
              <a:gd name="adj" fmla="val 13436980"/>
            </a:avLst>
          </a:prstGeom>
          <a:solidFill>
            <a:srgbClr val="DD785E"/>
          </a:solidFill>
          <a:ln/>
        </p:spPr>
      </p:sp>
      <p:pic>
        <p:nvPicPr>
          <p:cNvPr id="20" name="Image 2" descr="preencoded.png"/>
          <p:cNvPicPr>
            <a:picLocks noChangeAspect="1"/>
          </p:cNvPicPr>
          <p:nvPr/>
        </p:nvPicPr>
        <p:blipFill>
          <a:blip r:embed="rId4"/>
          <a:stretch>
            <a:fillRect/>
          </a:stretch>
        </p:blipFill>
        <p:spPr>
          <a:xfrm>
            <a:off x="8250817" y="2717900"/>
            <a:ext cx="306110" cy="382667"/>
          </a:xfrm>
          <a:prstGeom prst="rect">
            <a:avLst/>
          </a:prstGeom>
        </p:spPr>
      </p:pic>
      <p:sp>
        <p:nvSpPr>
          <p:cNvPr id="21" name="Text 12"/>
          <p:cNvSpPr/>
          <p:nvPr/>
        </p:nvSpPr>
        <p:spPr>
          <a:xfrm>
            <a:off x="8087707" y="339204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54240"/>
                </a:solidFill>
                <a:latin typeface="Libre Baskerville" pitchFamily="34" charset="0"/>
                <a:ea typeface="Libre Baskerville" pitchFamily="34" charset="-122"/>
                <a:cs typeface="Libre Baskerville" pitchFamily="34" charset="-120"/>
              </a:rPr>
              <a:t>Panel</a:t>
            </a:r>
            <a:endParaRPr lang="en-US" sz="2650" dirty="0"/>
          </a:p>
        </p:txBody>
      </p:sp>
      <p:sp>
        <p:nvSpPr>
          <p:cNvPr id="22" name="Text 13"/>
          <p:cNvSpPr/>
          <p:nvPr/>
        </p:nvSpPr>
        <p:spPr>
          <a:xfrm>
            <a:off x="8087707" y="3824046"/>
            <a:ext cx="3727490" cy="2177415"/>
          </a:xfrm>
          <a:prstGeom prst="rect">
            <a:avLst/>
          </a:prstGeom>
          <a:noFill/>
          <a:ln/>
        </p:spPr>
        <p:txBody>
          <a:bodyPr wrap="square" lIns="0" tIns="0" rIns="0" bIns="0" rtlCol="0" anchor="t"/>
          <a:lstStyle/>
          <a:p>
            <a:pPr marL="0" indent="0" algn="l">
              <a:lnSpc>
                <a:spcPts val="2850"/>
              </a:lnSpc>
              <a:buNone/>
            </a:pPr>
            <a:r>
              <a:rPr lang="en-US" sz="1600" dirty="0">
                <a:solidFill>
                  <a:srgbClr val="454240"/>
                </a:solidFill>
                <a:latin typeface="DM Sans" pitchFamily="34" charset="0"/>
                <a:ea typeface="DM Sans" pitchFamily="34" charset="-122"/>
                <a:cs typeface="DM Sans" pitchFamily="34" charset="-120"/>
              </a:rPr>
              <a:t>Historically, Pandas included a </a:t>
            </a:r>
            <a:r>
              <a:rPr lang="en-US" sz="1600" b="1" dirty="0">
                <a:solidFill>
                  <a:srgbClr val="454240"/>
                </a:solidFill>
                <a:latin typeface="DM Sans" pitchFamily="34" charset="0"/>
                <a:ea typeface="DM Sans" pitchFamily="34" charset="-122"/>
                <a:cs typeface="DM Sans" pitchFamily="34" charset="-120"/>
              </a:rPr>
              <a:t>Panel</a:t>
            </a:r>
            <a:r>
              <a:rPr lang="en-US" sz="1600" dirty="0">
                <a:solidFill>
                  <a:srgbClr val="454240"/>
                </a:solidFill>
                <a:latin typeface="DM Sans" pitchFamily="34" charset="0"/>
                <a:ea typeface="DM Sans" pitchFamily="34" charset="-122"/>
                <a:cs typeface="DM Sans" pitchFamily="34" charset="-120"/>
              </a:rPr>
              <a:t> for three-dimensional data. However, this structure has been </a:t>
            </a:r>
            <a:r>
              <a:rPr lang="en-US" sz="1600" b="1" dirty="0">
                <a:solidFill>
                  <a:srgbClr val="454240"/>
                </a:solidFill>
                <a:latin typeface="DM Sans" pitchFamily="34" charset="0"/>
                <a:ea typeface="DM Sans" pitchFamily="34" charset="-122"/>
                <a:cs typeface="DM Sans" pitchFamily="34" charset="-120"/>
              </a:rPr>
              <a:t>deprecated</a:t>
            </a:r>
            <a:r>
              <a:rPr lang="en-US" sz="1600" dirty="0">
                <a:solidFill>
                  <a:srgbClr val="454240"/>
                </a:solidFill>
                <a:latin typeface="DM Sans" pitchFamily="34" charset="0"/>
                <a:ea typeface="DM Sans" pitchFamily="34" charset="-122"/>
                <a:cs typeface="DM Sans" pitchFamily="34" charset="-120"/>
              </a:rPr>
              <a:t> in favor of more explicit multi-index DataFrames or xarray for advanced use cases.</a:t>
            </a:r>
            <a:endParaRPr lang="en-US" sz="1600" dirty="0"/>
          </a:p>
        </p:txBody>
      </p:sp>
    </p:spTree>
    <p:extLst>
      <p:ext uri="{BB962C8B-B14F-4D97-AF65-F5344CB8AC3E}">
        <p14:creationId xmlns:p14="http://schemas.microsoft.com/office/powerpoint/2010/main" val="2544165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2337439" y="357379"/>
            <a:ext cx="8140184" cy="668536"/>
          </a:xfrm>
          <a:prstGeom prst="rect">
            <a:avLst/>
          </a:prstGeom>
          <a:noFill/>
          <a:ln/>
        </p:spPr>
        <p:txBody>
          <a:bodyPr wrap="none" lIns="0" tIns="0" rIns="0" bIns="0" rtlCol="0" anchor="t"/>
          <a:lstStyle/>
          <a:p>
            <a:pPr marL="0" indent="0" algn="l">
              <a:lnSpc>
                <a:spcPts val="5250"/>
              </a:lnSpc>
              <a:buNone/>
            </a:pPr>
            <a:r>
              <a:rPr lang="en-US" sz="4450" dirty="0">
                <a:solidFill>
                  <a:srgbClr val="5C4E3D"/>
                </a:solidFill>
                <a:latin typeface="Libre Baskerville" pitchFamily="34" charset="0"/>
                <a:ea typeface="Libre Baskerville" pitchFamily="34" charset="-122"/>
                <a:cs typeface="Libre Baskerville" pitchFamily="34" charset="-120"/>
              </a:rPr>
              <a:t>Deep Dive: The Pandas Series</a:t>
            </a:r>
            <a:endParaRPr lang="en-US" sz="4450" dirty="0"/>
          </a:p>
        </p:txBody>
      </p:sp>
      <p:sp>
        <p:nvSpPr>
          <p:cNvPr id="5" name="Rectangle 4"/>
          <p:cNvSpPr/>
          <p:nvPr/>
        </p:nvSpPr>
        <p:spPr>
          <a:xfrm>
            <a:off x="311531" y="1225689"/>
            <a:ext cx="6096000" cy="5632311"/>
          </a:xfrm>
          <a:prstGeom prst="rect">
            <a:avLst/>
          </a:prstGeom>
        </p:spPr>
        <p:txBody>
          <a:bodyPr>
            <a:spAutoFit/>
          </a:bodyPr>
          <a:lstStyle/>
          <a:p>
            <a:r>
              <a:rPr lang="en-IN" sz="2000" dirty="0">
                <a:solidFill>
                  <a:srgbClr val="5C4E3D"/>
                </a:solidFill>
              </a:rPr>
              <a:t>What is a Series?</a:t>
            </a:r>
          </a:p>
          <a:p>
            <a:endParaRPr lang="en-IN" sz="2000" dirty="0">
              <a:solidFill>
                <a:srgbClr val="5C4E3D"/>
              </a:solidFill>
            </a:endParaRPr>
          </a:p>
          <a:p>
            <a:pPr marL="285750" indent="-285750">
              <a:buFont typeface="Arial" panose="020B0604020202020204" pitchFamily="34" charset="0"/>
              <a:buChar char="•"/>
            </a:pPr>
            <a:r>
              <a:rPr lang="en-IN" sz="2000" dirty="0" smtClean="0">
                <a:solidFill>
                  <a:srgbClr val="5C4E3D"/>
                </a:solidFill>
              </a:rPr>
              <a:t>A </a:t>
            </a:r>
            <a:r>
              <a:rPr lang="en-IN" sz="2000" dirty="0">
                <a:solidFill>
                  <a:srgbClr val="5C4E3D"/>
                </a:solidFill>
              </a:rPr>
              <a:t>Pandas Series is a one-dimensional </a:t>
            </a:r>
            <a:r>
              <a:rPr lang="en-IN" sz="2000" dirty="0" smtClean="0">
                <a:solidFill>
                  <a:srgbClr val="5C4E3D"/>
                </a:solidFill>
              </a:rPr>
              <a:t>array.</a:t>
            </a:r>
          </a:p>
          <a:p>
            <a:pPr marL="285750" indent="-285750">
              <a:buFont typeface="Arial" panose="020B0604020202020204" pitchFamily="34" charset="0"/>
              <a:buChar char="•"/>
            </a:pPr>
            <a:endParaRPr lang="en-IN" sz="2000" dirty="0">
              <a:solidFill>
                <a:srgbClr val="5C4E3D"/>
              </a:solidFill>
            </a:endParaRPr>
          </a:p>
          <a:p>
            <a:pPr marL="285750" indent="-285750">
              <a:buFont typeface="Arial" panose="020B0604020202020204" pitchFamily="34" charset="0"/>
              <a:buChar char="•"/>
            </a:pPr>
            <a:r>
              <a:rPr lang="en-IN" sz="2000" dirty="0" smtClean="0">
                <a:solidFill>
                  <a:srgbClr val="5C4E3D"/>
                </a:solidFill>
              </a:rPr>
              <a:t>It </a:t>
            </a:r>
            <a:r>
              <a:rPr lang="en-IN" sz="2000" dirty="0">
                <a:solidFill>
                  <a:srgbClr val="5C4E3D"/>
                </a:solidFill>
              </a:rPr>
              <a:t>comes with </a:t>
            </a:r>
            <a:r>
              <a:rPr lang="en-IN" sz="2000" dirty="0" err="1">
                <a:solidFill>
                  <a:srgbClr val="5C4E3D"/>
                </a:solidFill>
              </a:rPr>
              <a:t>labeled</a:t>
            </a:r>
            <a:r>
              <a:rPr lang="en-IN" sz="2000" dirty="0">
                <a:solidFill>
                  <a:srgbClr val="5C4E3D"/>
                </a:solidFill>
              </a:rPr>
              <a:t> indices, allowing for quick data retrieval and </a:t>
            </a:r>
            <a:r>
              <a:rPr lang="en-IN" sz="2000" dirty="0" smtClean="0">
                <a:solidFill>
                  <a:srgbClr val="5C4E3D"/>
                </a:solidFill>
              </a:rPr>
              <a:t>alignment.</a:t>
            </a:r>
          </a:p>
          <a:p>
            <a:pPr marL="285750" indent="-285750">
              <a:buFont typeface="Arial" panose="020B0604020202020204" pitchFamily="34" charset="0"/>
              <a:buChar char="•"/>
            </a:pPr>
            <a:endParaRPr lang="en-IN" sz="2000" dirty="0">
              <a:solidFill>
                <a:srgbClr val="5C4E3D"/>
              </a:solidFill>
            </a:endParaRPr>
          </a:p>
          <a:p>
            <a:pPr marL="285750" indent="-285750">
              <a:buFont typeface="Arial" panose="020B0604020202020204" pitchFamily="34" charset="0"/>
              <a:buChar char="•"/>
            </a:pPr>
            <a:r>
              <a:rPr lang="en-IN" sz="2000" dirty="0">
                <a:solidFill>
                  <a:srgbClr val="5C4E3D"/>
                </a:solidFill>
              </a:rPr>
              <a:t>Versatile in its content, a Series can hold any datatype: integers, floating-point numbers, strings, Python objects, and more.</a:t>
            </a:r>
          </a:p>
          <a:p>
            <a:pPr marL="285750" indent="-285750">
              <a:buFont typeface="Arial" panose="020B0604020202020204" pitchFamily="34" charset="0"/>
              <a:buChar char="•"/>
            </a:pPr>
            <a:endParaRPr lang="en-US" sz="2000" dirty="0">
              <a:solidFill>
                <a:srgbClr val="5C4E3D"/>
              </a:solidFill>
            </a:endParaRPr>
          </a:p>
          <a:p>
            <a:pPr marL="285750" indent="-285750">
              <a:buFont typeface="Arial" panose="020B0604020202020204" pitchFamily="34" charset="0"/>
              <a:buChar char="•"/>
            </a:pPr>
            <a:r>
              <a:rPr lang="en-US" sz="2000" dirty="0">
                <a:solidFill>
                  <a:srgbClr val="5C4E3D"/>
                </a:solidFill>
              </a:rPr>
              <a:t>The data label associated with a particular value is called its index. We can also assign values of other data types as index.</a:t>
            </a:r>
            <a:endParaRPr lang="en-IN" sz="2000" dirty="0">
              <a:solidFill>
                <a:srgbClr val="5C4E3D"/>
              </a:solidFill>
            </a:endParaRPr>
          </a:p>
          <a:p>
            <a:pPr marL="285750" indent="-285750">
              <a:buFont typeface="Arial" panose="020B0604020202020204" pitchFamily="34" charset="0"/>
              <a:buChar char="•"/>
            </a:pPr>
            <a:endParaRPr lang="en-IN" sz="2000" dirty="0">
              <a:solidFill>
                <a:srgbClr val="5C4E3D"/>
              </a:solidFill>
            </a:endParaRPr>
          </a:p>
          <a:p>
            <a:pPr marL="285750" indent="-285750">
              <a:buFont typeface="Arial" panose="020B0604020202020204" pitchFamily="34" charset="0"/>
              <a:buChar char="•"/>
            </a:pPr>
            <a:r>
              <a:rPr lang="en-IN" sz="2000" dirty="0">
                <a:solidFill>
                  <a:srgbClr val="5C4E3D"/>
                </a:solidFill>
              </a:rPr>
              <a:t>It behaves much like a single column from an Excel spreadsheet or a SQL table, providing both data and an associated index.</a:t>
            </a:r>
          </a:p>
        </p:txBody>
      </p:sp>
      <p:pic>
        <p:nvPicPr>
          <p:cNvPr id="1026" name="Picture 2" descr="Pandas Series: A Complete Guide for Data Analysis in Python. | by  ceiling0.eth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6" y="1739268"/>
            <a:ext cx="5096452" cy="429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14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6"/>
          <p:cNvSpPr/>
          <p:nvPr/>
        </p:nvSpPr>
        <p:spPr>
          <a:xfrm>
            <a:off x="610334" y="470734"/>
            <a:ext cx="5450086" cy="534829"/>
          </a:xfrm>
          <a:prstGeom prst="rect">
            <a:avLst/>
          </a:prstGeom>
          <a:noFill/>
          <a:ln/>
        </p:spPr>
        <p:txBody>
          <a:bodyPr wrap="none" lIns="0" tIns="0" rIns="0" bIns="0" rtlCol="0" anchor="t"/>
          <a:lstStyle/>
          <a:p>
            <a:pPr marL="0" indent="0" algn="l">
              <a:lnSpc>
                <a:spcPts val="4200"/>
              </a:lnSpc>
              <a:buNone/>
            </a:pPr>
            <a:r>
              <a:rPr lang="en-US" sz="3350" dirty="0">
                <a:solidFill>
                  <a:srgbClr val="5C4E3D"/>
                </a:solidFill>
                <a:latin typeface="Libre Baskerville" pitchFamily="34" charset="0"/>
                <a:ea typeface="Libre Baskerville" pitchFamily="34" charset="-122"/>
                <a:cs typeface="Libre Baskerville" pitchFamily="34" charset="-120"/>
              </a:rPr>
              <a:t>Example: Country Series</a:t>
            </a:r>
            <a:endParaRPr lang="en-US" sz="3350" dirty="0"/>
          </a:p>
        </p:txBody>
      </p:sp>
      <p:sp>
        <p:nvSpPr>
          <p:cNvPr id="6" name="Text 7"/>
          <p:cNvSpPr/>
          <p:nvPr/>
        </p:nvSpPr>
        <p:spPr>
          <a:xfrm>
            <a:off x="610334" y="1219399"/>
            <a:ext cx="9207921" cy="684609"/>
          </a:xfrm>
          <a:prstGeom prst="rect">
            <a:avLst/>
          </a:prstGeom>
          <a:noFill/>
          <a:ln/>
        </p:spPr>
        <p:txBody>
          <a:bodyPr wrap="square" lIns="0" tIns="0" rIns="0" bIns="0" rtlCol="0" anchor="t"/>
          <a:lstStyle/>
          <a:p>
            <a:pPr marL="0" indent="0" algn="l">
              <a:lnSpc>
                <a:spcPts val="2650"/>
              </a:lnSpc>
              <a:buNone/>
            </a:pPr>
            <a:r>
              <a:rPr lang="en-US" sz="2000" dirty="0">
                <a:solidFill>
                  <a:srgbClr val="454240"/>
                </a:solidFill>
                <a:ea typeface="DM Sans" pitchFamily="34" charset="-122"/>
                <a:cs typeface="DM Sans" pitchFamily="34" charset="-120"/>
              </a:rPr>
              <a:t>Consider a simple Series representing a list of countries with numerical indices:</a:t>
            </a:r>
            <a:endParaRPr lang="en-US" sz="2000" dirty="0"/>
          </a:p>
        </p:txBody>
      </p:sp>
      <p:sp>
        <p:nvSpPr>
          <p:cNvPr id="8" name="Text 11"/>
          <p:cNvSpPr/>
          <p:nvPr/>
        </p:nvSpPr>
        <p:spPr>
          <a:xfrm>
            <a:off x="610333" y="5609413"/>
            <a:ext cx="10815049" cy="1026914"/>
          </a:xfrm>
          <a:prstGeom prst="rect">
            <a:avLst/>
          </a:prstGeom>
          <a:noFill/>
          <a:ln/>
        </p:spPr>
        <p:txBody>
          <a:bodyPr wrap="square" lIns="0" tIns="0" rIns="0" bIns="0" rtlCol="0" anchor="t"/>
          <a:lstStyle/>
          <a:p>
            <a:pPr marL="0" indent="0" algn="l">
              <a:lnSpc>
                <a:spcPts val="2650"/>
              </a:lnSpc>
              <a:buNone/>
            </a:pPr>
            <a:r>
              <a:rPr lang="en-US" sz="2000" dirty="0">
                <a:solidFill>
                  <a:srgbClr val="454240"/>
                </a:solidFill>
                <a:latin typeface="+mj-lt"/>
                <a:ea typeface="DM Sans" pitchFamily="34" charset="-122"/>
                <a:cs typeface="DM Sans" pitchFamily="34" charset="-120"/>
              </a:rPr>
              <a:t>This example clearly demonstrates how each value is associated with an index, making data access both intuitive and efficient.</a:t>
            </a:r>
            <a:endParaRPr lang="en-US" sz="2000" dirty="0">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3908" y="2117844"/>
            <a:ext cx="4069228" cy="31852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739968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0123" y="4233931"/>
            <a:ext cx="3897116" cy="1836707"/>
          </a:xfrm>
          <a:prstGeom prst="rect">
            <a:avLst/>
          </a:prstGeom>
        </p:spPr>
      </p:pic>
      <p:pic>
        <p:nvPicPr>
          <p:cNvPr id="3" name="Picture 2"/>
          <p:cNvPicPr>
            <a:picLocks noChangeAspect="1"/>
          </p:cNvPicPr>
          <p:nvPr/>
        </p:nvPicPr>
        <p:blipFill>
          <a:blip r:embed="rId3"/>
          <a:stretch>
            <a:fillRect/>
          </a:stretch>
        </p:blipFill>
        <p:spPr>
          <a:xfrm>
            <a:off x="6608403" y="5080038"/>
            <a:ext cx="1628775" cy="990600"/>
          </a:xfrm>
          <a:prstGeom prst="rect">
            <a:avLst/>
          </a:prstGeom>
        </p:spPr>
      </p:pic>
      <p:sp>
        <p:nvSpPr>
          <p:cNvPr id="4" name="Rectangle 3"/>
          <p:cNvSpPr/>
          <p:nvPr/>
        </p:nvSpPr>
        <p:spPr>
          <a:xfrm>
            <a:off x="839476" y="1425070"/>
            <a:ext cx="4660315" cy="369332"/>
          </a:xfrm>
          <a:prstGeom prst="rect">
            <a:avLst/>
          </a:prstGeom>
        </p:spPr>
        <p:txBody>
          <a:bodyPr wrap="none">
            <a:spAutoFit/>
          </a:bodyPr>
          <a:lstStyle/>
          <a:p>
            <a:r>
              <a:rPr lang="en-US" dirty="0"/>
              <a:t>A Series can be created using scalar values</a:t>
            </a:r>
            <a:endParaRPr lang="en-IN" dirty="0"/>
          </a:p>
        </p:txBody>
      </p:sp>
      <p:sp>
        <p:nvSpPr>
          <p:cNvPr id="5" name="Rectangle 4"/>
          <p:cNvSpPr/>
          <p:nvPr/>
        </p:nvSpPr>
        <p:spPr>
          <a:xfrm>
            <a:off x="839476" y="1921186"/>
            <a:ext cx="8395526" cy="369332"/>
          </a:xfrm>
          <a:prstGeom prst="rect">
            <a:avLst/>
          </a:prstGeom>
        </p:spPr>
        <p:txBody>
          <a:bodyPr wrap="square">
            <a:spAutoFit/>
          </a:bodyPr>
          <a:lstStyle/>
          <a:p>
            <a:r>
              <a:rPr lang="en-US" dirty="0" smtClean="0"/>
              <a:t>We </a:t>
            </a:r>
            <a:r>
              <a:rPr lang="en-US" dirty="0"/>
              <a:t>can imagine a Pandas Series as a column in a spreadsheet.</a:t>
            </a:r>
            <a:endParaRPr lang="en-IN" dirty="0"/>
          </a:p>
        </p:txBody>
      </p:sp>
      <p:sp>
        <p:nvSpPr>
          <p:cNvPr id="8" name="Rectangle 7"/>
          <p:cNvSpPr/>
          <p:nvPr/>
        </p:nvSpPr>
        <p:spPr>
          <a:xfrm>
            <a:off x="839476" y="2417302"/>
            <a:ext cx="10749399" cy="1282402"/>
          </a:xfrm>
          <a:prstGeom prst="rect">
            <a:avLst/>
          </a:prstGeom>
        </p:spPr>
        <p:txBody>
          <a:bodyPr wrap="square">
            <a:spAutoFit/>
          </a:bodyPr>
          <a:lstStyle/>
          <a:p>
            <a:pPr>
              <a:spcBef>
                <a:spcPts val="1440"/>
              </a:spcBef>
              <a:spcAft>
                <a:spcPts val="1440"/>
              </a:spcAft>
            </a:pPr>
            <a:r>
              <a:rPr lang="en-IN" dirty="0">
                <a:solidFill>
                  <a:srgbClr val="5C4E3D"/>
                </a:solidFill>
                <a:ea typeface="Times New Roman" panose="02020603050405020304" pitchFamily="18" charset="0"/>
              </a:rPr>
              <a:t>Series can be created using constructor. </a:t>
            </a:r>
            <a:br>
              <a:rPr lang="en-IN" dirty="0">
                <a:solidFill>
                  <a:srgbClr val="5C4E3D"/>
                </a:solidFill>
                <a:ea typeface="Times New Roman" panose="02020603050405020304" pitchFamily="18" charset="0"/>
              </a:rPr>
            </a:br>
            <a:r>
              <a:rPr lang="en-IN" dirty="0" smtClean="0">
                <a:solidFill>
                  <a:srgbClr val="5C4E3D"/>
                </a:solidFill>
                <a:ea typeface="Times New Roman" panose="02020603050405020304" pitchFamily="18" charset="0"/>
              </a:rPr>
              <a:t>         Syntax </a:t>
            </a:r>
            <a:r>
              <a:rPr lang="en-IN" dirty="0">
                <a:solidFill>
                  <a:srgbClr val="5C4E3D"/>
                </a:solidFill>
                <a:ea typeface="Times New Roman" panose="02020603050405020304" pitchFamily="18" charset="0"/>
              </a:rPr>
              <a:t>:- </a:t>
            </a:r>
            <a:r>
              <a:rPr lang="en-IN" dirty="0" err="1">
                <a:solidFill>
                  <a:srgbClr val="5C4E3D"/>
                </a:solidFill>
                <a:ea typeface="Times New Roman" panose="02020603050405020304" pitchFamily="18" charset="0"/>
              </a:rPr>
              <a:t>pandas.Series</a:t>
            </a:r>
            <a:r>
              <a:rPr lang="en-IN" dirty="0">
                <a:solidFill>
                  <a:srgbClr val="5C4E3D"/>
                </a:solidFill>
                <a:ea typeface="Times New Roman" panose="02020603050405020304" pitchFamily="18" charset="0"/>
              </a:rPr>
              <a:t>( data, index, </a:t>
            </a:r>
            <a:r>
              <a:rPr lang="en-IN" dirty="0" err="1">
                <a:solidFill>
                  <a:srgbClr val="5C4E3D"/>
                </a:solidFill>
                <a:ea typeface="Times New Roman" panose="02020603050405020304" pitchFamily="18" charset="0"/>
              </a:rPr>
              <a:t>dtype</a:t>
            </a:r>
            <a:r>
              <a:rPr lang="en-IN" dirty="0">
                <a:solidFill>
                  <a:srgbClr val="5C4E3D"/>
                </a:solidFill>
                <a:ea typeface="Times New Roman" panose="02020603050405020304" pitchFamily="18" charset="0"/>
              </a:rPr>
              <a:t>, copy) </a:t>
            </a:r>
          </a:p>
          <a:p>
            <a:pPr>
              <a:spcBef>
                <a:spcPts val="1440"/>
              </a:spcBef>
              <a:spcAft>
                <a:spcPts val="1440"/>
              </a:spcAft>
            </a:pPr>
            <a:r>
              <a:rPr lang="en-IN" dirty="0">
                <a:solidFill>
                  <a:srgbClr val="5C4E3D"/>
                </a:solidFill>
                <a:ea typeface="Times New Roman" panose="02020603050405020304" pitchFamily="18" charset="0"/>
              </a:rPr>
              <a:t>Series can be created using 1. Array 2. </a:t>
            </a:r>
            <a:r>
              <a:rPr lang="en-IN" dirty="0" err="1">
                <a:solidFill>
                  <a:srgbClr val="5C4E3D"/>
                </a:solidFill>
                <a:ea typeface="Times New Roman" panose="02020603050405020304" pitchFamily="18" charset="0"/>
              </a:rPr>
              <a:t>Dict</a:t>
            </a:r>
            <a:r>
              <a:rPr lang="en-IN" dirty="0">
                <a:solidFill>
                  <a:srgbClr val="5C4E3D"/>
                </a:solidFill>
                <a:ea typeface="Times New Roman" panose="02020603050405020304" pitchFamily="18" charset="0"/>
              </a:rPr>
              <a:t> 3. Scalar value or constant</a:t>
            </a:r>
          </a:p>
        </p:txBody>
      </p:sp>
      <p:sp>
        <p:nvSpPr>
          <p:cNvPr id="9" name="Text 6"/>
          <p:cNvSpPr/>
          <p:nvPr/>
        </p:nvSpPr>
        <p:spPr>
          <a:xfrm>
            <a:off x="610334" y="470734"/>
            <a:ext cx="5450086" cy="534829"/>
          </a:xfrm>
          <a:prstGeom prst="rect">
            <a:avLst/>
          </a:prstGeom>
          <a:noFill/>
          <a:ln/>
        </p:spPr>
        <p:txBody>
          <a:bodyPr wrap="none" lIns="0" tIns="0" rIns="0" bIns="0" rtlCol="0" anchor="t"/>
          <a:lstStyle/>
          <a:p>
            <a:pPr marL="0" indent="0" algn="l">
              <a:lnSpc>
                <a:spcPts val="4200"/>
              </a:lnSpc>
              <a:buNone/>
            </a:pPr>
            <a:r>
              <a:rPr lang="en-US" sz="3350" dirty="0" smtClean="0">
                <a:solidFill>
                  <a:srgbClr val="5C4E3D"/>
                </a:solidFill>
                <a:latin typeface="Libre Baskerville" pitchFamily="34" charset="0"/>
                <a:ea typeface="Libre Baskerville" pitchFamily="34" charset="-122"/>
              </a:rPr>
              <a:t>Series Creation Using Scalar Values</a:t>
            </a:r>
            <a:endParaRPr lang="en-US" sz="3350" dirty="0"/>
          </a:p>
        </p:txBody>
      </p:sp>
    </p:spTree>
    <p:extLst>
      <p:ext uri="{BB962C8B-B14F-4D97-AF65-F5344CB8AC3E}">
        <p14:creationId xmlns:p14="http://schemas.microsoft.com/office/powerpoint/2010/main" val="2070218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579001" y="454938"/>
            <a:ext cx="6011585" cy="516969"/>
          </a:xfrm>
          <a:prstGeom prst="rect">
            <a:avLst/>
          </a:prstGeom>
          <a:noFill/>
          <a:ln/>
        </p:spPr>
        <p:txBody>
          <a:bodyPr wrap="none" lIns="0" tIns="0" rIns="0" bIns="0" rtlCol="0" anchor="t"/>
          <a:lstStyle/>
          <a:p>
            <a:pPr marL="0" indent="0" algn="l">
              <a:lnSpc>
                <a:spcPts val="4050"/>
              </a:lnSpc>
              <a:buNone/>
            </a:pPr>
            <a:r>
              <a:rPr lang="en-US" sz="4450" dirty="0" smtClean="0">
                <a:solidFill>
                  <a:srgbClr val="5C4E3D"/>
                </a:solidFill>
                <a:latin typeface="Libre Baskerville" pitchFamily="34" charset="0"/>
                <a:ea typeface="Libre Baskerville" pitchFamily="34" charset="-122"/>
                <a:cs typeface="Libre Baskerville" pitchFamily="34" charset="-120"/>
              </a:rPr>
              <a:t>Creating </a:t>
            </a:r>
            <a:r>
              <a:rPr lang="en-US" sz="4450" dirty="0">
                <a:solidFill>
                  <a:srgbClr val="5C4E3D"/>
                </a:solidFill>
                <a:latin typeface="Libre Baskerville" pitchFamily="34" charset="0"/>
                <a:ea typeface="Libre Baskerville" pitchFamily="34" charset="-122"/>
                <a:cs typeface="Libre Baskerville" pitchFamily="34" charset="-120"/>
              </a:rPr>
              <a:t>a </a:t>
            </a:r>
            <a:r>
              <a:rPr lang="en-US" sz="4450" dirty="0" smtClean="0">
                <a:solidFill>
                  <a:srgbClr val="5C4E3D"/>
                </a:solidFill>
                <a:latin typeface="Libre Baskerville" pitchFamily="34" charset="0"/>
                <a:ea typeface="Libre Baskerville" pitchFamily="34" charset="-122"/>
                <a:cs typeface="Libre Baskerville" pitchFamily="34" charset="-120"/>
              </a:rPr>
              <a:t>Series -custom Labels</a:t>
            </a:r>
            <a:endParaRPr lang="en-US" sz="4450" dirty="0"/>
          </a:p>
        </p:txBody>
      </p:sp>
      <p:sp>
        <p:nvSpPr>
          <p:cNvPr id="5" name="Text 1"/>
          <p:cNvSpPr/>
          <p:nvPr/>
        </p:nvSpPr>
        <p:spPr>
          <a:xfrm>
            <a:off x="579001" y="1157252"/>
            <a:ext cx="10550817" cy="791621"/>
          </a:xfrm>
          <a:prstGeom prst="rect">
            <a:avLst/>
          </a:prstGeom>
          <a:noFill/>
          <a:ln/>
        </p:spPr>
        <p:txBody>
          <a:bodyPr wrap="square" lIns="0" tIns="0" rIns="0" bIns="0" rtlCol="0" anchor="t"/>
          <a:lstStyle/>
          <a:p>
            <a:pPr marL="342900" indent="-342900" algn="l">
              <a:buFont typeface="Arial" panose="020B0604020202020204" pitchFamily="34" charset="0"/>
              <a:buChar char="•"/>
            </a:pPr>
            <a:r>
              <a:rPr lang="en-US" sz="2000" dirty="0">
                <a:solidFill>
                  <a:srgbClr val="5C4E3D"/>
                </a:solidFill>
                <a:latin typeface="+mj-lt"/>
                <a:ea typeface="DM Sans" pitchFamily="34" charset="-122"/>
                <a:cs typeface="DM Sans" pitchFamily="34" charset="-120"/>
              </a:rPr>
              <a:t>Let's walk through a practical example of how to create a Pandas Series using Python. </a:t>
            </a:r>
            <a:r>
              <a:rPr lang="en-US" sz="2000" dirty="0" smtClean="0">
                <a:solidFill>
                  <a:srgbClr val="5C4E3D"/>
                </a:solidFill>
                <a:latin typeface="+mj-lt"/>
                <a:ea typeface="DM Sans" pitchFamily="34" charset="-122"/>
                <a:cs typeface="DM Sans" pitchFamily="34" charset="-120"/>
              </a:rPr>
              <a:t>This </a:t>
            </a:r>
            <a:r>
              <a:rPr lang="en-US" sz="2000" dirty="0">
                <a:solidFill>
                  <a:srgbClr val="5C4E3D"/>
                </a:solidFill>
                <a:latin typeface="+mj-lt"/>
                <a:ea typeface="DM Sans" pitchFamily="34" charset="-122"/>
                <a:cs typeface="DM Sans" pitchFamily="34" charset="-120"/>
              </a:rPr>
              <a:t>snippet illustrates defining both data values and custom indices.</a:t>
            </a:r>
            <a:endParaRPr lang="en-US" sz="2000" dirty="0">
              <a:solidFill>
                <a:srgbClr val="5C4E3D"/>
              </a:solidFill>
              <a:latin typeface="+mj-lt"/>
            </a:endParaRPr>
          </a:p>
        </p:txBody>
      </p:sp>
      <p:sp>
        <p:nvSpPr>
          <p:cNvPr id="7" name="Rectangle 6"/>
          <p:cNvSpPr/>
          <p:nvPr/>
        </p:nvSpPr>
        <p:spPr>
          <a:xfrm>
            <a:off x="579001" y="2362538"/>
            <a:ext cx="5608439" cy="3967142"/>
          </a:xfrm>
          <a:prstGeom prst="rect">
            <a:avLst/>
          </a:prstGeom>
        </p:spPr>
        <p:txBody>
          <a:bodyPr wrap="square">
            <a:noAutofit/>
          </a:bodyPr>
          <a:lstStyle/>
          <a:p>
            <a:endParaRPr lang="en-IN" dirty="0">
              <a:solidFill>
                <a:srgbClr val="5C4E3D"/>
              </a:solidFill>
            </a:endParaRPr>
          </a:p>
          <a:p>
            <a:r>
              <a:rPr lang="en-IN" dirty="0" smtClean="0">
                <a:solidFill>
                  <a:srgbClr val="5C4E3D"/>
                </a:solidFill>
              </a:rPr>
              <a:t># </a:t>
            </a:r>
            <a:r>
              <a:rPr lang="en-IN" dirty="0">
                <a:solidFill>
                  <a:srgbClr val="5C4E3D"/>
                </a:solidFill>
              </a:rPr>
              <a:t>Import pandas library</a:t>
            </a:r>
            <a:endParaRPr lang="en-IN" dirty="0" smtClean="0">
              <a:solidFill>
                <a:srgbClr val="5C4E3D"/>
              </a:solidFill>
            </a:endParaRPr>
          </a:p>
          <a:p>
            <a:r>
              <a:rPr lang="en-IN" dirty="0" smtClean="0">
                <a:solidFill>
                  <a:srgbClr val="5C4E3D"/>
                </a:solidFill>
              </a:rPr>
              <a:t>import </a:t>
            </a:r>
            <a:r>
              <a:rPr lang="en-IN" dirty="0">
                <a:solidFill>
                  <a:srgbClr val="5C4E3D"/>
                </a:solidFill>
              </a:rPr>
              <a:t>pandas as </a:t>
            </a:r>
            <a:r>
              <a:rPr lang="en-IN" dirty="0" err="1" smtClean="0">
                <a:solidFill>
                  <a:srgbClr val="5C4E3D"/>
                </a:solidFill>
              </a:rPr>
              <a:t>pd</a:t>
            </a:r>
            <a:endParaRPr lang="en-IN" dirty="0">
              <a:solidFill>
                <a:srgbClr val="5C4E3D"/>
              </a:solidFill>
            </a:endParaRPr>
          </a:p>
          <a:p>
            <a:endParaRPr lang="en-IN" dirty="0">
              <a:solidFill>
                <a:srgbClr val="5C4E3D"/>
              </a:solidFill>
            </a:endParaRPr>
          </a:p>
          <a:p>
            <a:r>
              <a:rPr lang="en-IN" dirty="0">
                <a:solidFill>
                  <a:srgbClr val="5C4E3D"/>
                </a:solidFill>
              </a:rPr>
              <a:t># Creating a Series with custom string indices</a:t>
            </a:r>
          </a:p>
          <a:p>
            <a:r>
              <a:rPr lang="en-IN" dirty="0">
                <a:solidFill>
                  <a:srgbClr val="5C4E3D"/>
                </a:solidFill>
              </a:rPr>
              <a:t>indices = </a:t>
            </a:r>
            <a:r>
              <a:rPr lang="en-IN" dirty="0" err="1">
                <a:solidFill>
                  <a:srgbClr val="5C4E3D"/>
                </a:solidFill>
              </a:rPr>
              <a:t>pd.Series</a:t>
            </a:r>
            <a:r>
              <a:rPr lang="en-IN" dirty="0">
                <a:solidFill>
                  <a:srgbClr val="5C4E3D"/>
                </a:solidFill>
              </a:rPr>
              <a:t>([10, 20, 30], index=['a', 'b', 'c'])</a:t>
            </a:r>
          </a:p>
          <a:p>
            <a:endParaRPr lang="en-IN" dirty="0">
              <a:solidFill>
                <a:srgbClr val="5C4E3D"/>
              </a:solidFill>
            </a:endParaRPr>
          </a:p>
          <a:p>
            <a:r>
              <a:rPr lang="en-IN" dirty="0">
                <a:solidFill>
                  <a:srgbClr val="5C4E3D"/>
                </a:solidFill>
              </a:rPr>
              <a:t># Printing the Series to observe its structure</a:t>
            </a:r>
          </a:p>
          <a:p>
            <a:r>
              <a:rPr lang="en-IN" dirty="0">
                <a:solidFill>
                  <a:srgbClr val="5C4E3D"/>
                </a:solidFill>
              </a:rPr>
              <a:t>print(indices)</a:t>
            </a:r>
          </a:p>
        </p:txBody>
      </p:sp>
      <p:pic>
        <p:nvPicPr>
          <p:cNvPr id="9" name="Picture 8"/>
          <p:cNvPicPr>
            <a:picLocks noChangeAspect="1"/>
          </p:cNvPicPr>
          <p:nvPr/>
        </p:nvPicPr>
        <p:blipFill>
          <a:blip r:embed="rId2"/>
          <a:stretch>
            <a:fillRect/>
          </a:stretch>
        </p:blipFill>
        <p:spPr>
          <a:xfrm>
            <a:off x="7726535" y="2577982"/>
            <a:ext cx="3403283" cy="305703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TextBox 10"/>
          <p:cNvSpPr txBox="1"/>
          <p:nvPr/>
        </p:nvSpPr>
        <p:spPr>
          <a:xfrm flipH="1">
            <a:off x="579001" y="2177872"/>
            <a:ext cx="3063241" cy="400110"/>
          </a:xfrm>
          <a:prstGeom prst="rect">
            <a:avLst/>
          </a:prstGeom>
          <a:noFill/>
        </p:spPr>
        <p:txBody>
          <a:bodyPr wrap="square" rtlCol="0">
            <a:spAutoFit/>
          </a:bodyPr>
          <a:lstStyle/>
          <a:p>
            <a:r>
              <a:rPr lang="en-US" sz="2000" b="1" dirty="0" smtClean="0">
                <a:solidFill>
                  <a:srgbClr val="5C4E3D"/>
                </a:solidFill>
              </a:rPr>
              <a:t>Program</a:t>
            </a:r>
            <a:endParaRPr lang="en-IN" sz="2000" b="1" dirty="0">
              <a:solidFill>
                <a:srgbClr val="5C4E3D"/>
              </a:solidFill>
            </a:endParaRPr>
          </a:p>
        </p:txBody>
      </p:sp>
      <p:sp>
        <p:nvSpPr>
          <p:cNvPr id="14" name="TextBox 13"/>
          <p:cNvSpPr txBox="1"/>
          <p:nvPr/>
        </p:nvSpPr>
        <p:spPr>
          <a:xfrm flipH="1">
            <a:off x="7680841" y="2054985"/>
            <a:ext cx="3063241" cy="400110"/>
          </a:xfrm>
          <a:prstGeom prst="rect">
            <a:avLst/>
          </a:prstGeom>
          <a:noFill/>
        </p:spPr>
        <p:txBody>
          <a:bodyPr wrap="square" rtlCol="0">
            <a:spAutoFit/>
          </a:bodyPr>
          <a:lstStyle/>
          <a:p>
            <a:r>
              <a:rPr lang="en-US" sz="2000" b="1" dirty="0" smtClean="0">
                <a:solidFill>
                  <a:srgbClr val="5C4E3D"/>
                </a:solidFill>
              </a:rPr>
              <a:t>Output</a:t>
            </a:r>
            <a:endParaRPr lang="en-IN" sz="2000" b="1" dirty="0">
              <a:solidFill>
                <a:srgbClr val="5C4E3D"/>
              </a:solidFill>
            </a:endParaRPr>
          </a:p>
        </p:txBody>
      </p:sp>
    </p:spTree>
    <p:extLst>
      <p:ext uri="{BB962C8B-B14F-4D97-AF65-F5344CB8AC3E}">
        <p14:creationId xmlns:p14="http://schemas.microsoft.com/office/powerpoint/2010/main" val="232351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09868"/>
            <a:ext cx="9144000" cy="632546"/>
          </a:xfrm>
        </p:spPr>
        <p:txBody>
          <a:bodyPr>
            <a:noAutofit/>
          </a:bodyPr>
          <a:lstStyle/>
          <a:p>
            <a:r>
              <a:rPr lang="en-US" b="1" dirty="0" smtClean="0"/>
              <a:t>Tuple </a:t>
            </a:r>
            <a:r>
              <a:rPr lang="en-US" b="1" dirty="0"/>
              <a:t>Data Type </a:t>
            </a:r>
            <a:endParaRPr lang="en-US" dirty="0">
              <a:solidFill>
                <a:srgbClr val="5C4E3D"/>
              </a:solidFill>
            </a:endParaRPr>
          </a:p>
        </p:txBody>
      </p:sp>
      <p:sp>
        <p:nvSpPr>
          <p:cNvPr id="3" name="Content Placeholder 2"/>
          <p:cNvSpPr>
            <a:spLocks noGrp="1"/>
          </p:cNvSpPr>
          <p:nvPr>
            <p:ph type="subTitle" idx="1"/>
          </p:nvPr>
        </p:nvSpPr>
        <p:spPr>
          <a:xfrm>
            <a:off x="1021833" y="1150031"/>
            <a:ext cx="10129520" cy="766780"/>
          </a:xfrm>
        </p:spPr>
        <p:txBody>
          <a:bodyPr>
            <a:noAutofit/>
          </a:bodyPr>
          <a:lstStyle/>
          <a:p>
            <a:pPr algn="l"/>
            <a:r>
              <a:rPr lang="en-US" sz="2000" dirty="0"/>
              <a:t>Tuple is a sequence of items separated by commas and items are enclosed in parenthesis ( ). Once created, we cannot change items in the tuple. Similar to List, items may be of different data types. </a:t>
            </a:r>
            <a:endParaRPr lang="en-IN" sz="2000" dirty="0"/>
          </a:p>
          <a:p>
            <a:pPr algn="l"/>
            <a:endParaRPr lang="en-US" sz="2000" dirty="0"/>
          </a:p>
        </p:txBody>
      </p:sp>
      <p:pic>
        <p:nvPicPr>
          <p:cNvPr id="4" name="Picture 3"/>
          <p:cNvPicPr>
            <a:picLocks noChangeAspect="1"/>
          </p:cNvPicPr>
          <p:nvPr/>
        </p:nvPicPr>
        <p:blipFill>
          <a:blip r:embed="rId2"/>
          <a:stretch>
            <a:fillRect/>
          </a:stretch>
        </p:blipFill>
        <p:spPr>
          <a:xfrm>
            <a:off x="2298410" y="2468587"/>
            <a:ext cx="2837007" cy="1151997"/>
          </a:xfrm>
          <a:prstGeom prst="rect">
            <a:avLst/>
          </a:prstGeom>
        </p:spPr>
      </p:pic>
      <p:pic>
        <p:nvPicPr>
          <p:cNvPr id="5" name="Picture 4"/>
          <p:cNvPicPr>
            <a:picLocks noChangeAspect="1"/>
          </p:cNvPicPr>
          <p:nvPr/>
        </p:nvPicPr>
        <p:blipFill>
          <a:blip r:embed="rId3"/>
          <a:stretch>
            <a:fillRect/>
          </a:stretch>
        </p:blipFill>
        <p:spPr>
          <a:xfrm>
            <a:off x="2252224" y="4141316"/>
            <a:ext cx="6642389" cy="2444106"/>
          </a:xfrm>
          <a:prstGeom prst="rect">
            <a:avLst/>
          </a:prstGeom>
        </p:spPr>
      </p:pic>
      <p:sp>
        <p:nvSpPr>
          <p:cNvPr id="6" name="Rectangle 5"/>
          <p:cNvSpPr/>
          <p:nvPr/>
        </p:nvSpPr>
        <p:spPr>
          <a:xfrm>
            <a:off x="1021833" y="1967011"/>
            <a:ext cx="1324402" cy="400110"/>
          </a:xfrm>
          <a:prstGeom prst="rect">
            <a:avLst/>
          </a:prstGeom>
        </p:spPr>
        <p:txBody>
          <a:bodyPr wrap="none">
            <a:spAutoFit/>
          </a:bodyPr>
          <a:lstStyle/>
          <a:p>
            <a:r>
              <a:rPr lang="en-US" sz="2000" b="1" dirty="0"/>
              <a:t>Program:</a:t>
            </a:r>
          </a:p>
        </p:txBody>
      </p:sp>
      <p:sp>
        <p:nvSpPr>
          <p:cNvPr id="7" name="Rectangle 6"/>
          <p:cNvSpPr/>
          <p:nvPr/>
        </p:nvSpPr>
        <p:spPr>
          <a:xfrm>
            <a:off x="1021833" y="3620584"/>
            <a:ext cx="1109599" cy="400110"/>
          </a:xfrm>
          <a:prstGeom prst="rect">
            <a:avLst/>
          </a:prstGeom>
        </p:spPr>
        <p:txBody>
          <a:bodyPr wrap="none">
            <a:spAutoFit/>
          </a:bodyPr>
          <a:lstStyle/>
          <a:p>
            <a:r>
              <a:rPr lang="en-US" sz="2000" b="1" dirty="0"/>
              <a:t>Output:</a:t>
            </a:r>
          </a:p>
        </p:txBody>
      </p:sp>
      <p:sp>
        <p:nvSpPr>
          <p:cNvPr id="8" name="Rectangular Callout 7"/>
          <p:cNvSpPr/>
          <p:nvPr/>
        </p:nvSpPr>
        <p:spPr>
          <a:xfrm>
            <a:off x="8100291" y="5190836"/>
            <a:ext cx="2207492" cy="729673"/>
          </a:xfrm>
          <a:prstGeom prst="wedgeRectCallout">
            <a:avLst>
              <a:gd name="adj1" fmla="val -183403"/>
              <a:gd name="adj2" fmla="val -74394"/>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Immutable</a:t>
            </a:r>
            <a:endParaRPr lang="en-IN" dirty="0"/>
          </a:p>
        </p:txBody>
      </p:sp>
    </p:spTree>
    <p:extLst>
      <p:ext uri="{BB962C8B-B14F-4D97-AF65-F5344CB8AC3E}">
        <p14:creationId xmlns:p14="http://schemas.microsoft.com/office/powerpoint/2010/main" val="8267199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4125" y="5235536"/>
            <a:ext cx="1533525" cy="1057275"/>
          </a:xfrm>
          <a:prstGeom prst="rect">
            <a:avLst/>
          </a:prstGeom>
        </p:spPr>
      </p:pic>
      <p:pic>
        <p:nvPicPr>
          <p:cNvPr id="7" name="Picture 6"/>
          <p:cNvPicPr>
            <a:picLocks noChangeAspect="1"/>
          </p:cNvPicPr>
          <p:nvPr/>
        </p:nvPicPr>
        <p:blipFill>
          <a:blip r:embed="rId3"/>
          <a:stretch>
            <a:fillRect/>
          </a:stretch>
        </p:blipFill>
        <p:spPr>
          <a:xfrm>
            <a:off x="937831" y="1741878"/>
            <a:ext cx="6219825" cy="2600325"/>
          </a:xfrm>
          <a:prstGeom prst="rect">
            <a:avLst/>
          </a:prstGeom>
        </p:spPr>
      </p:pic>
      <p:sp>
        <p:nvSpPr>
          <p:cNvPr id="8" name="Text 0"/>
          <p:cNvSpPr/>
          <p:nvPr/>
        </p:nvSpPr>
        <p:spPr>
          <a:xfrm>
            <a:off x="176665" y="331576"/>
            <a:ext cx="6011585" cy="516969"/>
          </a:xfrm>
          <a:prstGeom prst="rect">
            <a:avLst/>
          </a:prstGeom>
          <a:noFill/>
          <a:ln/>
        </p:spPr>
        <p:txBody>
          <a:bodyPr wrap="none" lIns="0" tIns="0" rIns="0" bIns="0" rtlCol="0" anchor="t"/>
          <a:lstStyle/>
          <a:p>
            <a:pPr>
              <a:lnSpc>
                <a:spcPts val="4050"/>
              </a:lnSpc>
            </a:pPr>
            <a:r>
              <a:rPr lang="en-US" sz="4450" dirty="0" smtClean="0">
                <a:solidFill>
                  <a:srgbClr val="5C4E3D"/>
                </a:solidFill>
                <a:latin typeface="Libre Baskerville" pitchFamily="34" charset="0"/>
                <a:ea typeface="Libre Baskerville" pitchFamily="34" charset="-122"/>
                <a:cs typeface="Libre Baskerville" pitchFamily="34" charset="-120"/>
              </a:rPr>
              <a:t>Example – </a:t>
            </a:r>
            <a:r>
              <a:rPr lang="en-IN" sz="4800" b="1" dirty="0"/>
              <a:t>Add custom labels</a:t>
            </a:r>
          </a:p>
          <a:p>
            <a:pPr marL="0" indent="0" algn="l">
              <a:lnSpc>
                <a:spcPts val="4050"/>
              </a:lnSpc>
              <a:buNone/>
            </a:pPr>
            <a:endParaRPr lang="en-US" sz="4450" dirty="0"/>
          </a:p>
        </p:txBody>
      </p:sp>
    </p:spTree>
    <p:extLst>
      <p:ext uri="{BB962C8B-B14F-4D97-AF65-F5344CB8AC3E}">
        <p14:creationId xmlns:p14="http://schemas.microsoft.com/office/powerpoint/2010/main" val="39870245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0"/>
          <p:cNvSpPr/>
          <p:nvPr/>
        </p:nvSpPr>
        <p:spPr>
          <a:xfrm>
            <a:off x="176665" y="331576"/>
            <a:ext cx="6011585" cy="516969"/>
          </a:xfrm>
          <a:prstGeom prst="rect">
            <a:avLst/>
          </a:prstGeom>
          <a:noFill/>
          <a:ln/>
        </p:spPr>
        <p:txBody>
          <a:bodyPr wrap="none" lIns="0" tIns="0" rIns="0" bIns="0" rtlCol="0" anchor="t"/>
          <a:lstStyle/>
          <a:p>
            <a:pPr>
              <a:lnSpc>
                <a:spcPts val="4050"/>
              </a:lnSpc>
            </a:pPr>
            <a:r>
              <a:rPr lang="en-US" sz="4450" dirty="0" smtClean="0">
                <a:solidFill>
                  <a:srgbClr val="5C4E3D"/>
                </a:solidFill>
                <a:latin typeface="Libre Baskerville" pitchFamily="34" charset="0"/>
                <a:ea typeface="Libre Baskerville" pitchFamily="34" charset="-122"/>
                <a:cs typeface="Libre Baskerville" pitchFamily="34" charset="-120"/>
              </a:rPr>
              <a:t>Create Series – </a:t>
            </a:r>
            <a:r>
              <a:rPr lang="en-IN" sz="4800" b="1" dirty="0" smtClean="0"/>
              <a:t>Array</a:t>
            </a:r>
            <a:endParaRPr lang="en-IN" sz="4800" b="1" dirty="0"/>
          </a:p>
          <a:p>
            <a:pPr marL="0" indent="0" algn="l">
              <a:lnSpc>
                <a:spcPts val="4050"/>
              </a:lnSpc>
              <a:buNone/>
            </a:pPr>
            <a:endParaRPr lang="en-US" sz="4450" dirty="0"/>
          </a:p>
        </p:txBody>
      </p:sp>
      <p:pic>
        <p:nvPicPr>
          <p:cNvPr id="2" name="Picture 1"/>
          <p:cNvPicPr>
            <a:picLocks noChangeAspect="1"/>
          </p:cNvPicPr>
          <p:nvPr/>
        </p:nvPicPr>
        <p:blipFill>
          <a:blip r:embed="rId2"/>
          <a:stretch>
            <a:fillRect/>
          </a:stretch>
        </p:blipFill>
        <p:spPr>
          <a:xfrm>
            <a:off x="432697" y="1998345"/>
            <a:ext cx="5973270" cy="2495550"/>
          </a:xfrm>
          <a:prstGeom prst="rect">
            <a:avLst/>
          </a:prstGeom>
        </p:spPr>
      </p:pic>
      <p:pic>
        <p:nvPicPr>
          <p:cNvPr id="5" name="Picture 4"/>
          <p:cNvPicPr>
            <a:picLocks noChangeAspect="1"/>
          </p:cNvPicPr>
          <p:nvPr/>
        </p:nvPicPr>
        <p:blipFill>
          <a:blip r:embed="rId3"/>
          <a:stretch>
            <a:fillRect/>
          </a:stretch>
        </p:blipFill>
        <p:spPr>
          <a:xfrm>
            <a:off x="6744843" y="1371219"/>
            <a:ext cx="4273677" cy="4660727"/>
          </a:xfrm>
          <a:prstGeom prst="rect">
            <a:avLst/>
          </a:prstGeom>
        </p:spPr>
      </p:pic>
    </p:spTree>
    <p:extLst>
      <p:ext uri="{BB962C8B-B14F-4D97-AF65-F5344CB8AC3E}">
        <p14:creationId xmlns:p14="http://schemas.microsoft.com/office/powerpoint/2010/main" val="7297089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6"/>
          <p:cNvSpPr/>
          <p:nvPr/>
        </p:nvSpPr>
        <p:spPr>
          <a:xfrm>
            <a:off x="546326" y="524587"/>
            <a:ext cx="5450086" cy="534829"/>
          </a:xfrm>
          <a:prstGeom prst="rect">
            <a:avLst/>
          </a:prstGeom>
          <a:noFill/>
          <a:ln/>
        </p:spPr>
        <p:txBody>
          <a:bodyPr wrap="none" lIns="0" tIns="0" rIns="0" bIns="0" rtlCol="0" anchor="t"/>
          <a:lstStyle/>
          <a:p>
            <a:pPr marL="0" indent="0" algn="l">
              <a:lnSpc>
                <a:spcPts val="4200"/>
              </a:lnSpc>
              <a:buNone/>
            </a:pPr>
            <a:r>
              <a:rPr lang="en-US" sz="3350" dirty="0" smtClean="0">
                <a:solidFill>
                  <a:srgbClr val="5C4E3D"/>
                </a:solidFill>
                <a:latin typeface="Libre Baskerville" pitchFamily="34" charset="0"/>
                <a:ea typeface="Libre Baskerville" pitchFamily="34" charset="-122"/>
              </a:rPr>
              <a:t>Series Creation Using Dictionary</a:t>
            </a:r>
            <a:endParaRPr lang="en-US" sz="3350" dirty="0"/>
          </a:p>
        </p:txBody>
      </p:sp>
      <p:sp>
        <p:nvSpPr>
          <p:cNvPr id="6" name="Rectangle 5"/>
          <p:cNvSpPr/>
          <p:nvPr/>
        </p:nvSpPr>
        <p:spPr>
          <a:xfrm>
            <a:off x="429768" y="2091837"/>
            <a:ext cx="5358384" cy="923330"/>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t>Dictionary Keys → Index</a:t>
            </a:r>
          </a:p>
          <a:p>
            <a:r>
              <a:rPr lang="en-US" dirty="0" smtClean="0"/>
              <a:t>Dictionary keys automatically become the Series index labels, providing meaningful row identifiers</a:t>
            </a:r>
            <a:endParaRPr lang="en-US" dirty="0"/>
          </a:p>
        </p:txBody>
      </p:sp>
      <p:sp>
        <p:nvSpPr>
          <p:cNvPr id="7" name="Rectangle 6"/>
          <p:cNvSpPr/>
          <p:nvPr/>
        </p:nvSpPr>
        <p:spPr>
          <a:xfrm>
            <a:off x="5708904" y="2091837"/>
            <a:ext cx="6096000" cy="923330"/>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a:spAutoFit/>
          </a:bodyPr>
          <a:lstStyle/>
          <a:p>
            <a:r>
              <a:rPr lang="en-US" b="1" dirty="0"/>
              <a:t>Dictionary Values → Data</a:t>
            </a:r>
          </a:p>
          <a:p>
            <a:r>
              <a:rPr lang="en-US" dirty="0"/>
              <a:t>Dictionary values become the actual Series data, maintaining their original data types and structure</a:t>
            </a:r>
          </a:p>
        </p:txBody>
      </p:sp>
      <p:sp>
        <p:nvSpPr>
          <p:cNvPr id="10" name="Rectangle 9"/>
          <p:cNvSpPr/>
          <p:nvPr/>
        </p:nvSpPr>
        <p:spPr>
          <a:xfrm>
            <a:off x="429768" y="1364034"/>
            <a:ext cx="11762232" cy="369332"/>
          </a:xfrm>
          <a:prstGeom prst="rect">
            <a:avLst/>
          </a:prstGeom>
        </p:spPr>
        <p:txBody>
          <a:bodyPr wrap="square">
            <a:spAutoFit/>
          </a:bodyPr>
          <a:lstStyle/>
          <a:p>
            <a:r>
              <a:rPr lang="en-US" dirty="0"/>
              <a:t>This seamless conversion makes dictionaries an ideal starting point for creating indexed data structures in pandas.</a:t>
            </a:r>
          </a:p>
        </p:txBody>
      </p:sp>
      <p:sp>
        <p:nvSpPr>
          <p:cNvPr id="13" name="Rectangle 12"/>
          <p:cNvSpPr/>
          <p:nvPr/>
        </p:nvSpPr>
        <p:spPr>
          <a:xfrm>
            <a:off x="429768" y="3587199"/>
            <a:ext cx="11548872" cy="369332"/>
          </a:xfrm>
          <a:prstGeom prst="rect">
            <a:avLst/>
          </a:prstGeom>
        </p:spPr>
        <p:txBody>
          <a:bodyPr wrap="square">
            <a:spAutoFit/>
          </a:bodyPr>
          <a:lstStyle/>
          <a:p>
            <a:r>
              <a:rPr lang="en-US" dirty="0" smtClean="0"/>
              <a:t>The </a:t>
            </a:r>
            <a:r>
              <a:rPr lang="en-US" dirty="0"/>
              <a:t>Series automatically infers data types and creates a meaningful index from your dictionary keys.</a:t>
            </a:r>
          </a:p>
        </p:txBody>
      </p:sp>
    </p:spTree>
    <p:extLst>
      <p:ext uri="{BB962C8B-B14F-4D97-AF65-F5344CB8AC3E}">
        <p14:creationId xmlns:p14="http://schemas.microsoft.com/office/powerpoint/2010/main" val="37302102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5053" y="2151507"/>
            <a:ext cx="5772150" cy="3524250"/>
          </a:xfrm>
          <a:prstGeom prst="rect">
            <a:avLst/>
          </a:prstGeom>
        </p:spPr>
      </p:pic>
      <p:pic>
        <p:nvPicPr>
          <p:cNvPr id="4" name="Picture 3"/>
          <p:cNvPicPr>
            <a:picLocks noChangeAspect="1"/>
          </p:cNvPicPr>
          <p:nvPr/>
        </p:nvPicPr>
        <p:blipFill>
          <a:blip r:embed="rId3"/>
          <a:stretch>
            <a:fillRect/>
          </a:stretch>
        </p:blipFill>
        <p:spPr>
          <a:xfrm>
            <a:off x="7172896" y="4180332"/>
            <a:ext cx="3076575" cy="1495425"/>
          </a:xfrm>
          <a:prstGeom prst="rect">
            <a:avLst/>
          </a:prstGeom>
        </p:spPr>
      </p:pic>
      <p:sp>
        <p:nvSpPr>
          <p:cNvPr id="11" name="Text 0"/>
          <p:cNvSpPr/>
          <p:nvPr/>
        </p:nvSpPr>
        <p:spPr>
          <a:xfrm>
            <a:off x="176665" y="331576"/>
            <a:ext cx="6011585" cy="516969"/>
          </a:xfrm>
          <a:prstGeom prst="rect">
            <a:avLst/>
          </a:prstGeom>
          <a:noFill/>
          <a:ln/>
        </p:spPr>
        <p:txBody>
          <a:bodyPr wrap="none" lIns="0" tIns="0" rIns="0" bIns="0" rtlCol="0" anchor="t"/>
          <a:lstStyle/>
          <a:p>
            <a:pPr>
              <a:lnSpc>
                <a:spcPts val="4050"/>
              </a:lnSpc>
            </a:pPr>
            <a:r>
              <a:rPr lang="en-US" sz="4450" dirty="0" smtClean="0">
                <a:solidFill>
                  <a:srgbClr val="5C4E3D"/>
                </a:solidFill>
                <a:latin typeface="Libre Baskerville" pitchFamily="34" charset="0"/>
                <a:ea typeface="Libre Baskerville" pitchFamily="34" charset="-122"/>
                <a:cs typeface="Libre Baskerville" pitchFamily="34" charset="-120"/>
              </a:rPr>
              <a:t>Create Series – </a:t>
            </a:r>
            <a:r>
              <a:rPr lang="en-IN" sz="4800" b="1" dirty="0" smtClean="0"/>
              <a:t>Dictionary</a:t>
            </a:r>
            <a:endParaRPr lang="en-IN" sz="4800" b="1" dirty="0"/>
          </a:p>
          <a:p>
            <a:pPr marL="0" indent="0" algn="l">
              <a:lnSpc>
                <a:spcPts val="4050"/>
              </a:lnSpc>
              <a:buNone/>
            </a:pPr>
            <a:endParaRPr lang="en-US" sz="4450" dirty="0"/>
          </a:p>
        </p:txBody>
      </p:sp>
    </p:spTree>
    <p:extLst>
      <p:ext uri="{BB962C8B-B14F-4D97-AF65-F5344CB8AC3E}">
        <p14:creationId xmlns:p14="http://schemas.microsoft.com/office/powerpoint/2010/main" val="12672271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0"/>
          <p:cNvSpPr/>
          <p:nvPr/>
        </p:nvSpPr>
        <p:spPr>
          <a:xfrm>
            <a:off x="176665" y="331576"/>
            <a:ext cx="6011585" cy="516969"/>
          </a:xfrm>
          <a:prstGeom prst="rect">
            <a:avLst/>
          </a:prstGeom>
          <a:noFill/>
          <a:ln/>
        </p:spPr>
        <p:txBody>
          <a:bodyPr wrap="none" lIns="0" tIns="0" rIns="0" bIns="0" rtlCol="0" anchor="t"/>
          <a:lstStyle/>
          <a:p>
            <a:pPr>
              <a:lnSpc>
                <a:spcPts val="4050"/>
              </a:lnSpc>
            </a:pPr>
            <a:r>
              <a:rPr lang="en-US" sz="4450" dirty="0" smtClean="0">
                <a:solidFill>
                  <a:srgbClr val="5C4E3D"/>
                </a:solidFill>
                <a:latin typeface="Libre Baskerville" pitchFamily="34" charset="0"/>
                <a:ea typeface="Libre Baskerville" pitchFamily="34" charset="-122"/>
                <a:cs typeface="Libre Baskerville" pitchFamily="34" charset="-120"/>
              </a:rPr>
              <a:t>Series – </a:t>
            </a:r>
            <a:r>
              <a:rPr lang="en-IN" sz="4800" b="1" dirty="0" smtClean="0"/>
              <a:t>head()</a:t>
            </a:r>
            <a:endParaRPr lang="en-IN" sz="4800" b="1" dirty="0"/>
          </a:p>
          <a:p>
            <a:pPr marL="0" indent="0" algn="l">
              <a:lnSpc>
                <a:spcPts val="4050"/>
              </a:lnSpc>
              <a:buNone/>
            </a:pPr>
            <a:endParaRPr lang="en-US" sz="4450" dirty="0"/>
          </a:p>
        </p:txBody>
      </p:sp>
      <p:sp>
        <p:nvSpPr>
          <p:cNvPr id="5" name="Rectangle 4"/>
          <p:cNvSpPr/>
          <p:nvPr/>
        </p:nvSpPr>
        <p:spPr>
          <a:xfrm>
            <a:off x="704088" y="1252728"/>
            <a:ext cx="9802368" cy="1292662"/>
          </a:xfrm>
          <a:prstGeom prst="rect">
            <a:avLst/>
          </a:prstGeom>
        </p:spPr>
        <p:txBody>
          <a:bodyPr wrap="square">
            <a:spAutoFit/>
          </a:bodyPr>
          <a:lstStyle/>
          <a:p>
            <a:pPr lvl="0" eaLnBrk="0" fontAlgn="base" hangingPunct="0">
              <a:spcBef>
                <a:spcPct val="0"/>
              </a:spcBef>
              <a:spcAft>
                <a:spcPct val="0"/>
              </a:spcAft>
            </a:pPr>
            <a:r>
              <a:rPr lang="en-US" altLang="en-US" sz="2400" b="1" dirty="0" smtClean="0">
                <a:solidFill>
                  <a:srgbClr val="001D35"/>
                </a:solidFill>
                <a:latin typeface="Courier New" panose="02070309020205020404" pitchFamily="49" charset="0"/>
                <a:cs typeface="Courier New" panose="02070309020205020404" pitchFamily="49" charset="0"/>
              </a:rPr>
              <a:t>head</a:t>
            </a:r>
            <a:r>
              <a:rPr lang="en-US" altLang="en-US" sz="2400" b="1" dirty="0">
                <a:solidFill>
                  <a:srgbClr val="001D35"/>
                </a:solidFill>
                <a:latin typeface="Courier New" panose="02070309020205020404" pitchFamily="49" charset="0"/>
                <a:cs typeface="Courier New" panose="02070309020205020404" pitchFamily="49" charset="0"/>
              </a:rPr>
              <a:t>()</a:t>
            </a:r>
            <a:r>
              <a:rPr lang="en-US" altLang="en-US" dirty="0">
                <a:solidFill>
                  <a:srgbClr val="001D35"/>
                </a:solidFill>
                <a:latin typeface="Google Sans"/>
              </a:rPr>
              <a:t> function in a Pandas Series returns the first </a:t>
            </a:r>
            <a:r>
              <a:rPr lang="en-US" altLang="en-US" sz="2400" b="1" dirty="0">
                <a:solidFill>
                  <a:srgbClr val="001D35"/>
                </a:solidFill>
                <a:latin typeface="Courier New" panose="02070309020205020404" pitchFamily="49" charset="0"/>
                <a:cs typeface="Courier New" panose="02070309020205020404" pitchFamily="49" charset="0"/>
              </a:rPr>
              <a:t>n</a:t>
            </a:r>
            <a:r>
              <a:rPr lang="en-US" altLang="en-US" dirty="0">
                <a:solidFill>
                  <a:srgbClr val="001D35"/>
                </a:solidFill>
                <a:latin typeface="Google Sans"/>
              </a:rPr>
              <a:t> elements of the Series. </a:t>
            </a:r>
            <a:endParaRPr lang="en-US" altLang="en-US" dirty="0" smtClean="0">
              <a:solidFill>
                <a:srgbClr val="001D35"/>
              </a:solidFill>
              <a:latin typeface="Google Sans"/>
            </a:endParaRPr>
          </a:p>
          <a:p>
            <a:pPr lvl="0" eaLnBrk="0" fontAlgn="base" hangingPunct="0">
              <a:spcBef>
                <a:spcPct val="0"/>
              </a:spcBef>
              <a:spcAft>
                <a:spcPct val="0"/>
              </a:spcAft>
            </a:pPr>
            <a:endParaRPr lang="en-US" altLang="en-US" dirty="0" smtClean="0">
              <a:solidFill>
                <a:srgbClr val="001D35"/>
              </a:solidFill>
              <a:latin typeface="Google Sans"/>
            </a:endParaRPr>
          </a:p>
          <a:p>
            <a:pPr lvl="0" eaLnBrk="0" fontAlgn="base" hangingPunct="0">
              <a:spcBef>
                <a:spcPct val="0"/>
              </a:spcBef>
              <a:spcAft>
                <a:spcPct val="0"/>
              </a:spcAft>
            </a:pPr>
            <a:r>
              <a:rPr lang="en-US" altLang="en-US" dirty="0" smtClean="0">
                <a:solidFill>
                  <a:srgbClr val="001D35"/>
                </a:solidFill>
                <a:latin typeface="Google Sans"/>
              </a:rPr>
              <a:t>It </a:t>
            </a:r>
            <a:r>
              <a:rPr lang="en-US" altLang="en-US" dirty="0">
                <a:solidFill>
                  <a:srgbClr val="001D35"/>
                </a:solidFill>
                <a:latin typeface="Google Sans"/>
              </a:rPr>
              <a:t>is a useful method for quickly inspecting the beginning of a Series without needing to display the entire object.</a:t>
            </a:r>
            <a:r>
              <a:rPr lang="en-US" altLang="en-US" sz="1050" dirty="0"/>
              <a:t> </a:t>
            </a:r>
            <a:endParaRPr lang="en-US" altLang="en-US" sz="2800" dirty="0">
              <a:latin typeface="Arial" panose="020B0604020202020204" pitchFamily="34" charset="0"/>
            </a:endParaRPr>
          </a:p>
        </p:txBody>
      </p:sp>
      <p:sp>
        <p:nvSpPr>
          <p:cNvPr id="6" name="Rectangle 5"/>
          <p:cNvSpPr/>
          <p:nvPr/>
        </p:nvSpPr>
        <p:spPr>
          <a:xfrm>
            <a:off x="1292352" y="3170950"/>
            <a:ext cx="4020312" cy="1431161"/>
          </a:xfrm>
          <a:prstGeom prst="rect">
            <a:avLst/>
          </a:prstGeom>
        </p:spPr>
        <p:txBody>
          <a:bodyPr wrap="square">
            <a:spAutoFit/>
          </a:bodyPr>
          <a:lstStyle/>
          <a:p>
            <a:pPr>
              <a:spcAft>
                <a:spcPts val="600"/>
              </a:spcAft>
            </a:pPr>
            <a:r>
              <a:rPr lang="en-IN" dirty="0"/>
              <a:t>import pandas as </a:t>
            </a:r>
            <a:r>
              <a:rPr lang="en-IN" dirty="0" err="1" smtClean="0"/>
              <a:t>pd</a:t>
            </a:r>
            <a:endParaRPr lang="en-IN" dirty="0" smtClean="0"/>
          </a:p>
          <a:p>
            <a:pPr>
              <a:spcAft>
                <a:spcPts val="600"/>
              </a:spcAft>
            </a:pPr>
            <a:r>
              <a:rPr lang="en-IN" dirty="0" smtClean="0"/>
              <a:t>s </a:t>
            </a:r>
            <a:r>
              <a:rPr lang="en-IN" dirty="0"/>
              <a:t>= </a:t>
            </a:r>
            <a:r>
              <a:rPr lang="en-IN" dirty="0" err="1"/>
              <a:t>pd.Series</a:t>
            </a:r>
            <a:r>
              <a:rPr lang="en-IN" dirty="0"/>
              <a:t>([10, 20, 30, </a:t>
            </a:r>
            <a:r>
              <a:rPr lang="en-IN" dirty="0" smtClean="0"/>
              <a:t>40, </a:t>
            </a:r>
            <a:r>
              <a:rPr lang="en-IN" dirty="0"/>
              <a:t>80</a:t>
            </a:r>
            <a:r>
              <a:rPr lang="en-IN" dirty="0" smtClean="0"/>
              <a:t>])</a:t>
            </a:r>
          </a:p>
          <a:p>
            <a:pPr>
              <a:spcAft>
                <a:spcPts val="600"/>
              </a:spcAft>
            </a:pPr>
            <a:r>
              <a:rPr lang="en-IN" dirty="0" smtClean="0"/>
              <a:t>print</a:t>
            </a:r>
            <a:r>
              <a:rPr lang="en-IN" dirty="0"/>
              <a:t>("\</a:t>
            </a:r>
            <a:r>
              <a:rPr lang="en-IN" dirty="0" err="1"/>
              <a:t>nFirst</a:t>
            </a:r>
            <a:r>
              <a:rPr lang="en-IN" dirty="0"/>
              <a:t> 3 elements</a:t>
            </a:r>
            <a:r>
              <a:rPr lang="en-IN" dirty="0" smtClean="0"/>
              <a:t>:")</a:t>
            </a:r>
          </a:p>
          <a:p>
            <a:pPr>
              <a:spcAft>
                <a:spcPts val="600"/>
              </a:spcAft>
            </a:pPr>
            <a:r>
              <a:rPr lang="en-IN" dirty="0" smtClean="0"/>
              <a:t>print(</a:t>
            </a:r>
            <a:r>
              <a:rPr lang="en-IN" dirty="0" err="1" smtClean="0"/>
              <a:t>s.head</a:t>
            </a:r>
            <a:r>
              <a:rPr lang="en-IN" dirty="0" smtClean="0"/>
              <a:t>(3))</a:t>
            </a:r>
            <a:endParaRPr lang="en-IN" dirty="0"/>
          </a:p>
        </p:txBody>
      </p:sp>
      <p:sp>
        <p:nvSpPr>
          <p:cNvPr id="7" name="Rectangle 6"/>
          <p:cNvSpPr/>
          <p:nvPr/>
        </p:nvSpPr>
        <p:spPr>
          <a:xfrm>
            <a:off x="1365504" y="4903184"/>
            <a:ext cx="6096000" cy="1477328"/>
          </a:xfrm>
          <a:prstGeom prst="rect">
            <a:avLst/>
          </a:prstGeom>
        </p:spPr>
        <p:txBody>
          <a:bodyPr>
            <a:spAutoFit/>
          </a:bodyPr>
          <a:lstStyle/>
          <a:p>
            <a:r>
              <a:rPr lang="en-US" dirty="0">
                <a:solidFill>
                  <a:srgbClr val="001D35"/>
                </a:solidFill>
                <a:latin typeface="Courier New" panose="02070309020205020404" pitchFamily="49" charset="0"/>
              </a:rPr>
              <a:t>First 3 elements:</a:t>
            </a:r>
            <a:r>
              <a:rPr lang="en-US" dirty="0"/>
              <a:t/>
            </a:r>
            <a:br>
              <a:rPr lang="en-US" dirty="0"/>
            </a:br>
            <a:r>
              <a:rPr lang="en-US" dirty="0">
                <a:solidFill>
                  <a:srgbClr val="001D35"/>
                </a:solidFill>
                <a:latin typeface="Courier New" panose="02070309020205020404" pitchFamily="49" charset="0"/>
              </a:rPr>
              <a:t>0 10</a:t>
            </a:r>
            <a:r>
              <a:rPr lang="en-US" dirty="0"/>
              <a:t/>
            </a:r>
            <a:br>
              <a:rPr lang="en-US" dirty="0"/>
            </a:br>
            <a:r>
              <a:rPr lang="en-US" dirty="0">
                <a:solidFill>
                  <a:srgbClr val="001D35"/>
                </a:solidFill>
                <a:latin typeface="Courier New" panose="02070309020205020404" pitchFamily="49" charset="0"/>
              </a:rPr>
              <a:t>1 20</a:t>
            </a:r>
            <a:r>
              <a:rPr lang="en-US" dirty="0"/>
              <a:t/>
            </a:r>
            <a:br>
              <a:rPr lang="en-US" dirty="0"/>
            </a:br>
            <a:r>
              <a:rPr lang="en-US" dirty="0">
                <a:solidFill>
                  <a:srgbClr val="001D35"/>
                </a:solidFill>
                <a:latin typeface="Courier New" panose="02070309020205020404" pitchFamily="49" charset="0"/>
              </a:rPr>
              <a:t>2 30</a:t>
            </a:r>
            <a:r>
              <a:rPr lang="en-US" dirty="0"/>
              <a:t/>
            </a:r>
            <a:br>
              <a:rPr lang="en-US" dirty="0"/>
            </a:br>
            <a:r>
              <a:rPr lang="en-US" dirty="0" err="1">
                <a:solidFill>
                  <a:srgbClr val="001D35"/>
                </a:solidFill>
                <a:latin typeface="Courier New" panose="02070309020205020404" pitchFamily="49" charset="0"/>
              </a:rPr>
              <a:t>dtype</a:t>
            </a:r>
            <a:r>
              <a:rPr lang="en-US" dirty="0">
                <a:solidFill>
                  <a:srgbClr val="001D35"/>
                </a:solidFill>
                <a:latin typeface="Courier New" panose="02070309020205020404" pitchFamily="49" charset="0"/>
              </a:rPr>
              <a:t>: int64</a:t>
            </a:r>
            <a:endParaRPr lang="en-IN" dirty="0"/>
          </a:p>
        </p:txBody>
      </p:sp>
    </p:spTree>
    <p:extLst>
      <p:ext uri="{BB962C8B-B14F-4D97-AF65-F5344CB8AC3E}">
        <p14:creationId xmlns:p14="http://schemas.microsoft.com/office/powerpoint/2010/main" val="301779920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75129746"/>
              </p:ext>
            </p:extLst>
          </p:nvPr>
        </p:nvGraphicFramePr>
        <p:xfrm>
          <a:off x="2031076" y="1990235"/>
          <a:ext cx="8179724" cy="3679045"/>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4089862">
                  <a:extLst>
                    <a:ext uri="{9D8B030D-6E8A-4147-A177-3AD203B41FA5}">
                      <a16:colId xmlns:a16="http://schemas.microsoft.com/office/drawing/2014/main" val="20000"/>
                    </a:ext>
                  </a:extLst>
                </a:gridCol>
                <a:gridCol w="4089862">
                  <a:extLst>
                    <a:ext uri="{9D8B030D-6E8A-4147-A177-3AD203B41FA5}">
                      <a16:colId xmlns:a16="http://schemas.microsoft.com/office/drawing/2014/main" val="20001"/>
                    </a:ext>
                  </a:extLst>
                </a:gridCol>
              </a:tblGrid>
              <a:tr h="735809">
                <a:tc>
                  <a:txBody>
                    <a:bodyPr/>
                    <a:lstStyle/>
                    <a:p>
                      <a:pPr algn="ctr"/>
                      <a:r>
                        <a:rPr dirty="0">
                          <a:solidFill>
                            <a:srgbClr val="5C4E3D"/>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solidFill>
                            <a:srgbClr val="5C4E3D"/>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735809">
                <a:tc>
                  <a:txBody>
                    <a:bodyPr/>
                    <a:lstStyle/>
                    <a:p>
                      <a:pPr algn="ctr"/>
                      <a:r>
                        <a:t>s.head(n)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t>First n rows (default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735809">
                <a:tc>
                  <a:txBody>
                    <a:bodyPr/>
                    <a:lstStyle/>
                    <a:p>
                      <a:pPr algn="ctr"/>
                      <a:r>
                        <a:rPr dirty="0" err="1"/>
                        <a:t>s.tail</a:t>
                      </a:r>
                      <a:r>
                        <a:rPr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t>Last n rows (default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2"/>
                  </a:ext>
                </a:extLst>
              </a:tr>
              <a:tr h="735809">
                <a:tc>
                  <a:txBody>
                    <a:bodyPr/>
                    <a:lstStyle/>
                    <a:p>
                      <a:pPr algn="ctr"/>
                      <a:r>
                        <a:t>s.info()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t>Concise summary (</a:t>
                      </a:r>
                      <a:r>
                        <a:rPr dirty="0" err="1"/>
                        <a:t>dtype</a:t>
                      </a:r>
                      <a:r>
                        <a:rPr dirty="0"/>
                        <a:t>,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r h="735809">
                <a:tc>
                  <a:txBody>
                    <a:bodyPr/>
                    <a:lstStyle/>
                    <a:p>
                      <a:pPr algn="ctr"/>
                      <a:r>
                        <a:t>s.describe()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t>Descriptive statistics (count, mean, </a:t>
                      </a:r>
                      <a:r>
                        <a:rPr dirty="0" err="1"/>
                        <a:t>std</a:t>
                      </a:r>
                      <a:r>
                        <a:rPr dirty="0"/>
                        <a:t>, quartiles)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4"/>
                  </a:ext>
                </a:extLst>
              </a:tr>
            </a:tbl>
          </a:graphicData>
        </a:graphic>
      </p:graphicFrame>
      <p:sp>
        <p:nvSpPr>
          <p:cNvPr id="4" name="Text 0"/>
          <p:cNvSpPr/>
          <p:nvPr/>
        </p:nvSpPr>
        <p:spPr>
          <a:xfrm>
            <a:off x="176665" y="331576"/>
            <a:ext cx="6011585" cy="516969"/>
          </a:xfrm>
          <a:prstGeom prst="rect">
            <a:avLst/>
          </a:prstGeom>
          <a:noFill/>
          <a:ln/>
        </p:spPr>
        <p:txBody>
          <a:bodyPr wrap="none" lIns="0" tIns="0" rIns="0" bIns="0" rtlCol="0" anchor="t"/>
          <a:lstStyle/>
          <a:p>
            <a:pPr>
              <a:lnSpc>
                <a:spcPts val="4050"/>
              </a:lnSpc>
            </a:pPr>
            <a:r>
              <a:rPr lang="en-US" sz="4450" dirty="0" smtClean="0">
                <a:solidFill>
                  <a:srgbClr val="5C4E3D"/>
                </a:solidFill>
                <a:latin typeface="Libre Baskerville" pitchFamily="34" charset="0"/>
                <a:ea typeface="Libre Baskerville" pitchFamily="34" charset="-122"/>
                <a:cs typeface="Libre Baskerville" pitchFamily="34" charset="-120"/>
              </a:rPr>
              <a:t>Series – B</a:t>
            </a:r>
            <a:r>
              <a:rPr lang="en-IN" sz="4800" dirty="0" err="1" smtClean="0"/>
              <a:t>uiltin</a:t>
            </a:r>
            <a:r>
              <a:rPr lang="en-IN" sz="4800" dirty="0" smtClean="0"/>
              <a:t> Functions</a:t>
            </a:r>
            <a:endParaRPr lang="en-IN" sz="4800" dirty="0"/>
          </a:p>
          <a:p>
            <a:pPr marL="0" indent="0" algn="l">
              <a:lnSpc>
                <a:spcPts val="4050"/>
              </a:lnSpc>
              <a:buNone/>
            </a:pPr>
            <a:endParaRPr lang="en-US" sz="4450" dirty="0"/>
          </a:p>
        </p:txBody>
      </p:sp>
      <p:sp>
        <p:nvSpPr>
          <p:cNvPr id="2" name="Rectangle 1"/>
          <p:cNvSpPr/>
          <p:nvPr/>
        </p:nvSpPr>
        <p:spPr>
          <a:xfrm>
            <a:off x="176665" y="937767"/>
            <a:ext cx="2745303" cy="323165"/>
          </a:xfrm>
          <a:prstGeom prst="rect">
            <a:avLst/>
          </a:prstGeom>
        </p:spPr>
        <p:txBody>
          <a:bodyPr wrap="none">
            <a:spAutoFit/>
          </a:bodyPr>
          <a:lstStyle/>
          <a:p>
            <a:pPr>
              <a:lnSpc>
                <a:spcPts val="1800"/>
              </a:lnSpc>
              <a:spcAft>
                <a:spcPts val="0"/>
              </a:spcAft>
            </a:pPr>
            <a:r>
              <a:rPr lang="en-IN" b="1" dirty="0">
                <a:solidFill>
                  <a:srgbClr val="0A0A0A"/>
                </a:solidFill>
                <a:latin typeface="Arial" panose="020B0604020202020204" pitchFamily="34" charset="0"/>
                <a:ea typeface="Calibri" panose="020F0502020204030204" pitchFamily="34" charset="0"/>
              </a:rPr>
              <a:t>Viewing and inspection</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987867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3875789"/>
              </p:ext>
            </p:extLst>
          </p:nvPr>
        </p:nvGraphicFramePr>
        <p:xfrm>
          <a:off x="1427480" y="1030224"/>
          <a:ext cx="9377680" cy="4958080"/>
        </p:xfrm>
        <a:graphic>
          <a:graphicData uri="http://schemas.openxmlformats.org/drawingml/2006/table">
            <a:tbl>
              <a:tblPr firstRow="1" bandRow="1">
                <a:effectLst>
                  <a:outerShdw blurRad="76200" dir="18900000" sy="23000" kx="-1200000" algn="bl" rotWithShape="0">
                    <a:prstClr val="black">
                      <a:alpha val="20000"/>
                    </a:prstClr>
                  </a:outerShdw>
                </a:effectLst>
                <a:tableStyleId>{5C22544A-7EE6-4342-B048-85BDC9FD1C3A}</a:tableStyleId>
              </a:tblPr>
              <a:tblGrid>
                <a:gridCol w="4688840">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495808">
                <a:tc>
                  <a:txBody>
                    <a:bodyPr/>
                    <a:lstStyle/>
                    <a:p>
                      <a:pPr algn="ctr"/>
                      <a:r>
                        <a:rPr dirty="0">
                          <a:solidFill>
                            <a:schemeClr val="bg2">
                              <a:lumMod val="10000"/>
                            </a:schemeClr>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solidFill>
                            <a:schemeClr val="bg2">
                              <a:lumMod val="10000"/>
                            </a:schemeClr>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495808">
                <a:tc>
                  <a:txBody>
                    <a:bodyPr/>
                    <a:lstStyle/>
                    <a:p>
                      <a:pPr algn="ctr"/>
                      <a:r>
                        <a:rPr dirty="0" err="1"/>
                        <a:t>s.sum</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Sum of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495808">
                <a:tc>
                  <a:txBody>
                    <a:bodyPr/>
                    <a:lstStyle/>
                    <a:p>
                      <a:pPr algn="ctr"/>
                      <a:r>
                        <a:rPr dirty="0" err="1"/>
                        <a:t>s.mean</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Mean of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2"/>
                  </a:ext>
                </a:extLst>
              </a:tr>
              <a:tr h="495808">
                <a:tc>
                  <a:txBody>
                    <a:bodyPr/>
                    <a:lstStyle/>
                    <a:p>
                      <a:pPr algn="ctr"/>
                      <a:r>
                        <a:rPr dirty="0" err="1"/>
                        <a:t>s.median</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Median of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r h="495808">
                <a:tc>
                  <a:txBody>
                    <a:bodyPr/>
                    <a:lstStyle/>
                    <a:p>
                      <a:pPr algn="ctr"/>
                      <a:r>
                        <a:rPr dirty="0" err="1"/>
                        <a:t>s.max</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4"/>
                  </a:ext>
                </a:extLst>
              </a:tr>
              <a:tr h="495808">
                <a:tc>
                  <a:txBody>
                    <a:bodyPr/>
                    <a:lstStyle/>
                    <a:p>
                      <a:pPr algn="ctr"/>
                      <a:r>
                        <a:rPr dirty="0" err="1"/>
                        <a:t>s.min</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5"/>
                  </a:ext>
                </a:extLst>
              </a:tr>
              <a:tr h="495808">
                <a:tc>
                  <a:txBody>
                    <a:bodyPr/>
                    <a:lstStyle/>
                    <a:p>
                      <a:pPr algn="ctr"/>
                      <a:r>
                        <a:rPr dirty="0" err="1"/>
                        <a:t>s.abs</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Absolute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6"/>
                  </a:ext>
                </a:extLst>
              </a:tr>
              <a:tr h="495808">
                <a:tc>
                  <a:txBody>
                    <a:bodyPr/>
                    <a:lstStyle/>
                    <a:p>
                      <a:pPr algn="ctr"/>
                      <a:r>
                        <a:rPr dirty="0" err="1"/>
                        <a:t>s.prod</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Product of all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7"/>
                  </a:ext>
                </a:extLst>
              </a:tr>
              <a:tr h="495808">
                <a:tc>
                  <a:txBody>
                    <a:bodyPr/>
                    <a:lstStyle/>
                    <a:p>
                      <a:pPr algn="ctr"/>
                      <a:r>
                        <a:rPr dirty="0" err="1"/>
                        <a:t>s.cumsum</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t>Cumulative 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8"/>
                  </a:ext>
                </a:extLst>
              </a:tr>
              <a:tr h="495808">
                <a:tc>
                  <a:txBody>
                    <a:bodyPr/>
                    <a:lstStyle/>
                    <a:p>
                      <a:pPr algn="ctr"/>
                      <a:r>
                        <a:rPr dirty="0" err="1"/>
                        <a:t>s.cumprod</a:t>
                      </a:r>
                      <a:r>
                        <a:rP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t>Cumulative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9"/>
                  </a:ext>
                </a:extLst>
              </a:tr>
            </a:tbl>
          </a:graphicData>
        </a:graphic>
      </p:graphicFrame>
      <p:sp>
        <p:nvSpPr>
          <p:cNvPr id="2" name="Rectangle 1"/>
          <p:cNvSpPr/>
          <p:nvPr/>
        </p:nvSpPr>
        <p:spPr>
          <a:xfrm>
            <a:off x="460884" y="377875"/>
            <a:ext cx="2967479" cy="323165"/>
          </a:xfrm>
          <a:prstGeom prst="rect">
            <a:avLst/>
          </a:prstGeom>
        </p:spPr>
        <p:txBody>
          <a:bodyPr wrap="none">
            <a:spAutoFit/>
          </a:bodyPr>
          <a:lstStyle/>
          <a:p>
            <a:pPr>
              <a:lnSpc>
                <a:spcPts val="1800"/>
              </a:lnSpc>
              <a:spcAft>
                <a:spcPts val="0"/>
              </a:spcAft>
            </a:pPr>
            <a:r>
              <a:rPr lang="en-IN" b="1" dirty="0">
                <a:solidFill>
                  <a:srgbClr val="0A0A0A"/>
                </a:solidFill>
                <a:latin typeface="Arial" panose="020B0604020202020204" pitchFamily="34" charset="0"/>
                <a:ea typeface="Calibri" panose="020F0502020204030204" pitchFamily="34" charset="0"/>
              </a:rPr>
              <a:t>Calculation and statistics</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7473274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981200" y="1371600"/>
          <a:ext cx="8229600" cy="3657600"/>
        </p:xfrm>
        <a:graphic>
          <a:graphicData uri="http://schemas.openxmlformats.org/drawingml/2006/table">
            <a:tbl>
              <a:tblPr firstRow="1" bandRow="1">
                <a:effectLst>
                  <a:innerShdw blurRad="63500" dist="50800" dir="5400000">
                    <a:prstClr val="black">
                      <a:alpha val="50000"/>
                    </a:prstClr>
                  </a:innerShdw>
                </a:effectLst>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731520">
                <a:tc>
                  <a:txBody>
                    <a:bodyPr/>
                    <a:lstStyle/>
                    <a:p>
                      <a:r>
                        <a:rPr dirty="0">
                          <a:solidFill>
                            <a:srgbClr val="5C4E3D"/>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r>
                        <a:rPr dirty="0">
                          <a:solidFill>
                            <a:srgbClr val="5C4E3D"/>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731520">
                <a:tc>
                  <a:txBody>
                    <a:bodyPr/>
                    <a:lstStyle/>
                    <a:p>
                      <a:r>
                        <a:rPr>
                          <a:solidFill>
                            <a:srgbClr val="5C4E3D"/>
                          </a:solidFill>
                        </a:rPr>
                        <a:t>s.isin(values)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r>
                        <a:rPr>
                          <a:solidFill>
                            <a:srgbClr val="5C4E3D"/>
                          </a:solidFill>
                        </a:rPr>
                        <a:t>Check if each element is in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731520">
                <a:tc>
                  <a:txBody>
                    <a:bodyPr/>
                    <a:lstStyle/>
                    <a:p>
                      <a:r>
                        <a:rPr>
                          <a:solidFill>
                            <a:srgbClr val="5C4E3D"/>
                          </a:solidFill>
                        </a:rPr>
                        <a:t>s.sort_values()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r>
                        <a:rPr>
                          <a:solidFill>
                            <a:srgbClr val="5C4E3D"/>
                          </a:solidFill>
                        </a:rPr>
                        <a:t>Sort by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2"/>
                  </a:ext>
                </a:extLst>
              </a:tr>
              <a:tr h="731520">
                <a:tc>
                  <a:txBody>
                    <a:bodyPr/>
                    <a:lstStyle/>
                    <a:p>
                      <a:r>
                        <a:rPr>
                          <a:solidFill>
                            <a:srgbClr val="5C4E3D"/>
                          </a:solidFill>
                        </a:rPr>
                        <a:t>s.sort_index()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r>
                        <a:rPr>
                          <a:solidFill>
                            <a:srgbClr val="5C4E3D"/>
                          </a:solidFill>
                        </a:rPr>
                        <a:t>Sort by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r h="731520">
                <a:tc>
                  <a:txBody>
                    <a:bodyPr/>
                    <a:lstStyle/>
                    <a:p>
                      <a:r>
                        <a:rPr>
                          <a:solidFill>
                            <a:srgbClr val="5C4E3D"/>
                          </a:solidFill>
                        </a:rPr>
                        <a:t>s.drop_duplicates()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r>
                        <a:rPr dirty="0">
                          <a:solidFill>
                            <a:srgbClr val="5C4E3D"/>
                          </a:solidFill>
                        </a:rPr>
                        <a:t>Remove duplicate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4"/>
                  </a:ext>
                </a:extLst>
              </a:tr>
            </a:tbl>
          </a:graphicData>
        </a:graphic>
      </p:graphicFrame>
      <p:sp>
        <p:nvSpPr>
          <p:cNvPr id="2" name="Rectangle 1"/>
          <p:cNvSpPr/>
          <p:nvPr/>
        </p:nvSpPr>
        <p:spPr>
          <a:xfrm>
            <a:off x="261113" y="441922"/>
            <a:ext cx="2416046" cy="323165"/>
          </a:xfrm>
          <a:prstGeom prst="rect">
            <a:avLst/>
          </a:prstGeom>
        </p:spPr>
        <p:txBody>
          <a:bodyPr wrap="none">
            <a:spAutoFit/>
          </a:bodyPr>
          <a:lstStyle/>
          <a:p>
            <a:pPr>
              <a:lnSpc>
                <a:spcPts val="1800"/>
              </a:lnSpc>
              <a:spcAft>
                <a:spcPts val="0"/>
              </a:spcAft>
            </a:pPr>
            <a:r>
              <a:rPr lang="en-IN" b="1" dirty="0">
                <a:solidFill>
                  <a:srgbClr val="0A0A0A"/>
                </a:solidFill>
                <a:latin typeface="Arial" panose="020B0604020202020204" pitchFamily="34" charset="0"/>
                <a:ea typeface="Calibri" panose="020F0502020204030204" pitchFamily="34" charset="0"/>
              </a:rPr>
              <a:t>Filtering and sorting</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181846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54012086"/>
              </p:ext>
            </p:extLst>
          </p:nvPr>
        </p:nvGraphicFramePr>
        <p:xfrm>
          <a:off x="1981200" y="1371600"/>
          <a:ext cx="8229600" cy="2926080"/>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731520">
                <a:tc>
                  <a:txBody>
                    <a:bodyPr/>
                    <a:lstStyle/>
                    <a:p>
                      <a:pPr algn="ctr"/>
                      <a:r>
                        <a:rPr dirty="0">
                          <a:solidFill>
                            <a:srgbClr val="5C4E3D"/>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731520">
                <a:tc>
                  <a:txBody>
                    <a:bodyPr/>
                    <a:lstStyle/>
                    <a:p>
                      <a:pPr algn="ctr"/>
                      <a:r>
                        <a:rPr>
                          <a:solidFill>
                            <a:srgbClr val="5C4E3D"/>
                          </a:solidFill>
                        </a:rPr>
                        <a:t>s.isna() / s.isnull()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Detect missing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731520">
                <a:tc>
                  <a:txBody>
                    <a:bodyPr/>
                    <a:lstStyle/>
                    <a:p>
                      <a:pPr algn="ctr"/>
                      <a:r>
                        <a:rPr dirty="0" err="1">
                          <a:solidFill>
                            <a:srgbClr val="5C4E3D"/>
                          </a:solidFill>
                        </a:rPr>
                        <a:t>s.dropna</a:t>
                      </a:r>
                      <a:r>
                        <a:rPr dirty="0">
                          <a:solidFill>
                            <a:srgbClr val="5C4E3D"/>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Remove missing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r h="731520">
                <a:tc>
                  <a:txBody>
                    <a:bodyPr/>
                    <a:lstStyle/>
                    <a:p>
                      <a:pPr algn="ctr"/>
                      <a:r>
                        <a:rPr dirty="0" err="1">
                          <a:solidFill>
                            <a:srgbClr val="5C4E3D"/>
                          </a:solidFill>
                        </a:rPr>
                        <a:t>s.fillna</a:t>
                      </a:r>
                      <a:r>
                        <a:rPr dirty="0">
                          <a:solidFill>
                            <a:srgbClr val="5C4E3D"/>
                          </a:solidFill>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solidFill>
                            <a:srgbClr val="5C4E3D"/>
                          </a:solidFill>
                        </a:rPr>
                        <a:t>Fill missing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4"/>
                  </a:ext>
                </a:extLst>
              </a:tr>
            </a:tbl>
          </a:graphicData>
        </a:graphic>
      </p:graphicFrame>
      <p:sp>
        <p:nvSpPr>
          <p:cNvPr id="2" name="Rectangle 1"/>
          <p:cNvSpPr/>
          <p:nvPr/>
        </p:nvSpPr>
        <p:spPr>
          <a:xfrm>
            <a:off x="261113" y="405346"/>
            <a:ext cx="2698175" cy="323165"/>
          </a:xfrm>
          <a:prstGeom prst="rect">
            <a:avLst/>
          </a:prstGeom>
        </p:spPr>
        <p:txBody>
          <a:bodyPr wrap="none">
            <a:spAutoFit/>
          </a:bodyPr>
          <a:lstStyle/>
          <a:p>
            <a:pPr>
              <a:lnSpc>
                <a:spcPts val="1800"/>
              </a:lnSpc>
              <a:spcAft>
                <a:spcPts val="0"/>
              </a:spcAft>
            </a:pPr>
            <a:r>
              <a:rPr lang="en-IN" b="1" dirty="0" smtClean="0">
                <a:solidFill>
                  <a:srgbClr val="0A0A0A"/>
                </a:solidFill>
                <a:latin typeface="Arial" panose="020B0604020202020204" pitchFamily="34" charset="0"/>
                <a:ea typeface="Calibri" panose="020F0502020204030204" pitchFamily="34" charset="0"/>
              </a:rPr>
              <a:t>Missing Data handling </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81180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036064" y="1224224"/>
          <a:ext cx="8174736" cy="3804976"/>
        </p:xfrm>
        <a:graphic>
          <a:graphicData uri="http://schemas.openxmlformats.org/drawingml/2006/table">
            <a:tbl>
              <a:tblPr firstRow="1" bandRow="1">
                <a:effectLst>
                  <a:innerShdw blurRad="63500" dist="50800" dir="5400000">
                    <a:prstClr val="black">
                      <a:alpha val="50000"/>
                    </a:prstClr>
                  </a:innerShdw>
                </a:effectLst>
                <a:tableStyleId>{5C22544A-7EE6-4342-B048-85BDC9FD1C3A}</a:tableStyleId>
              </a:tblPr>
              <a:tblGrid>
                <a:gridCol w="4087368">
                  <a:extLst>
                    <a:ext uri="{9D8B030D-6E8A-4147-A177-3AD203B41FA5}">
                      <a16:colId xmlns:a16="http://schemas.microsoft.com/office/drawing/2014/main" val="20000"/>
                    </a:ext>
                  </a:extLst>
                </a:gridCol>
                <a:gridCol w="4087368">
                  <a:extLst>
                    <a:ext uri="{9D8B030D-6E8A-4147-A177-3AD203B41FA5}">
                      <a16:colId xmlns:a16="http://schemas.microsoft.com/office/drawing/2014/main" val="20001"/>
                    </a:ext>
                  </a:extLst>
                </a:gridCol>
              </a:tblGrid>
              <a:tr h="951244">
                <a:tc>
                  <a:txBody>
                    <a:bodyPr/>
                    <a:lstStyle/>
                    <a:p>
                      <a:pPr algn="ctr"/>
                      <a:r>
                        <a:rPr dirty="0">
                          <a:solidFill>
                            <a:srgbClr val="5C4E3D"/>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951244">
                <a:tc>
                  <a:txBody>
                    <a:bodyPr/>
                    <a:lstStyle/>
                    <a:p>
                      <a:pPr algn="ctr"/>
                      <a:r>
                        <a:rPr dirty="0" err="1">
                          <a:solidFill>
                            <a:srgbClr val="5C4E3D"/>
                          </a:solidFill>
                        </a:rPr>
                        <a:t>s.unique</a:t>
                      </a:r>
                      <a:r>
                        <a:rPr dirty="0">
                          <a:solidFill>
                            <a:srgbClr val="5C4E3D"/>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Array of unique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951244">
                <a:tc>
                  <a:txBody>
                    <a:bodyPr/>
                    <a:lstStyle/>
                    <a:p>
                      <a:pPr algn="ctr"/>
                      <a:r>
                        <a:rPr dirty="0" err="1">
                          <a:solidFill>
                            <a:srgbClr val="5C4E3D"/>
                          </a:solidFill>
                        </a:rPr>
                        <a:t>s.nunique</a:t>
                      </a:r>
                      <a:r>
                        <a:rPr dirty="0">
                          <a:solidFill>
                            <a:srgbClr val="5C4E3D"/>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solidFill>
                            <a:srgbClr val="5C4E3D"/>
                          </a:solidFill>
                        </a:rPr>
                        <a:t>Number of unique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2"/>
                  </a:ext>
                </a:extLst>
              </a:tr>
              <a:tr h="951244">
                <a:tc>
                  <a:txBody>
                    <a:bodyPr/>
                    <a:lstStyle/>
                    <a:p>
                      <a:pPr algn="ctr"/>
                      <a:r>
                        <a:rPr dirty="0" err="1">
                          <a:solidFill>
                            <a:srgbClr val="5C4E3D"/>
                          </a:solidFill>
                        </a:rPr>
                        <a:t>s.value_counts</a:t>
                      </a:r>
                      <a:r>
                        <a:rPr dirty="0">
                          <a:solidFill>
                            <a:srgbClr val="5C4E3D"/>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dirty="0">
                          <a:solidFill>
                            <a:srgbClr val="5C4E3D"/>
                          </a:solidFill>
                        </a:rPr>
                        <a:t>Count of unique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bl>
          </a:graphicData>
        </a:graphic>
      </p:graphicFrame>
      <p:sp>
        <p:nvSpPr>
          <p:cNvPr id="2" name="Rectangle 1"/>
          <p:cNvSpPr/>
          <p:nvPr/>
        </p:nvSpPr>
        <p:spPr>
          <a:xfrm>
            <a:off x="641868" y="460210"/>
            <a:ext cx="3044423" cy="323165"/>
          </a:xfrm>
          <a:prstGeom prst="rect">
            <a:avLst/>
          </a:prstGeom>
        </p:spPr>
        <p:txBody>
          <a:bodyPr wrap="none">
            <a:spAutoFit/>
          </a:bodyPr>
          <a:lstStyle/>
          <a:p>
            <a:pPr>
              <a:lnSpc>
                <a:spcPts val="1800"/>
              </a:lnSpc>
              <a:spcAft>
                <a:spcPts val="0"/>
              </a:spcAft>
            </a:pPr>
            <a:r>
              <a:rPr lang="en-IN" b="1" dirty="0">
                <a:solidFill>
                  <a:srgbClr val="0A0A0A"/>
                </a:solidFill>
                <a:latin typeface="Arial" panose="020B0604020202020204" pitchFamily="34" charset="0"/>
                <a:ea typeface="Calibri" panose="020F0502020204030204" pitchFamily="34" charset="0"/>
              </a:rPr>
              <a:t>Unique values and counts</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0379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6334" y="192232"/>
            <a:ext cx="9144000" cy="928110"/>
          </a:xfrm>
        </p:spPr>
        <p:txBody>
          <a:bodyPr>
            <a:normAutofit/>
          </a:bodyPr>
          <a:lstStyle/>
          <a:p>
            <a:r>
              <a:rPr lang="en-US" b="1" dirty="0"/>
              <a:t>List Data Type </a:t>
            </a:r>
            <a:endParaRPr lang="en-US" dirty="0">
              <a:solidFill>
                <a:srgbClr val="5C4E3D"/>
              </a:solidFill>
            </a:endParaRPr>
          </a:p>
        </p:txBody>
      </p:sp>
      <p:sp>
        <p:nvSpPr>
          <p:cNvPr id="5" name="Rectangle 4"/>
          <p:cNvSpPr/>
          <p:nvPr/>
        </p:nvSpPr>
        <p:spPr>
          <a:xfrm>
            <a:off x="565679" y="1046412"/>
            <a:ext cx="11305309" cy="1323439"/>
          </a:xfrm>
          <a:prstGeom prst="rect">
            <a:avLst/>
          </a:prstGeom>
        </p:spPr>
        <p:txBody>
          <a:bodyPr wrap="square">
            <a:spAutoFit/>
          </a:bodyPr>
          <a:lstStyle/>
          <a:p>
            <a:endParaRPr lang="en-US" sz="2000" dirty="0"/>
          </a:p>
          <a:p>
            <a:r>
              <a:rPr lang="en-US" sz="2000" dirty="0" smtClean="0"/>
              <a:t>List </a:t>
            </a:r>
            <a:r>
              <a:rPr lang="en-US" sz="2000" dirty="0"/>
              <a:t>is a sequence of items separated by commas and items are enclosed in square brackets [ ]. </a:t>
            </a:r>
            <a:r>
              <a:rPr lang="en-US" sz="2000" dirty="0" smtClean="0"/>
              <a:t>List items </a:t>
            </a:r>
            <a:r>
              <a:rPr lang="en-US" sz="2000" dirty="0"/>
              <a:t>may be of different date types</a:t>
            </a:r>
            <a:r>
              <a:rPr lang="en-US" sz="2000" dirty="0" smtClean="0"/>
              <a:t>.</a:t>
            </a:r>
          </a:p>
          <a:p>
            <a:endParaRPr lang="en-US" sz="2000" dirty="0"/>
          </a:p>
        </p:txBody>
      </p:sp>
      <p:pic>
        <p:nvPicPr>
          <p:cNvPr id="6" name="Picture 5"/>
          <p:cNvPicPr>
            <a:picLocks noChangeAspect="1"/>
          </p:cNvPicPr>
          <p:nvPr/>
        </p:nvPicPr>
        <p:blipFill>
          <a:blip r:embed="rId2"/>
          <a:stretch>
            <a:fillRect/>
          </a:stretch>
        </p:blipFill>
        <p:spPr>
          <a:xfrm>
            <a:off x="1750435" y="2714233"/>
            <a:ext cx="4257675" cy="1333500"/>
          </a:xfrm>
          <a:prstGeom prst="rect">
            <a:avLst/>
          </a:prstGeom>
        </p:spPr>
      </p:pic>
      <p:pic>
        <p:nvPicPr>
          <p:cNvPr id="7" name="Picture 6"/>
          <p:cNvPicPr>
            <a:picLocks noChangeAspect="1"/>
          </p:cNvPicPr>
          <p:nvPr/>
        </p:nvPicPr>
        <p:blipFill>
          <a:blip r:embed="rId3"/>
          <a:stretch>
            <a:fillRect/>
          </a:stretch>
        </p:blipFill>
        <p:spPr>
          <a:xfrm>
            <a:off x="1750435" y="4827482"/>
            <a:ext cx="3305175" cy="676275"/>
          </a:xfrm>
          <a:prstGeom prst="rect">
            <a:avLst/>
          </a:prstGeom>
        </p:spPr>
      </p:pic>
      <p:sp>
        <p:nvSpPr>
          <p:cNvPr id="8" name="Rectangle 7"/>
          <p:cNvSpPr/>
          <p:nvPr/>
        </p:nvSpPr>
        <p:spPr>
          <a:xfrm>
            <a:off x="541544" y="2259427"/>
            <a:ext cx="1324402" cy="400110"/>
          </a:xfrm>
          <a:prstGeom prst="rect">
            <a:avLst/>
          </a:prstGeom>
        </p:spPr>
        <p:txBody>
          <a:bodyPr wrap="none">
            <a:spAutoFit/>
          </a:bodyPr>
          <a:lstStyle/>
          <a:p>
            <a:r>
              <a:rPr lang="en-US" sz="2000" b="1" dirty="0"/>
              <a:t>Program:</a:t>
            </a:r>
          </a:p>
        </p:txBody>
      </p:sp>
      <p:sp>
        <p:nvSpPr>
          <p:cNvPr id="9" name="Rectangle 8"/>
          <p:cNvSpPr/>
          <p:nvPr/>
        </p:nvSpPr>
        <p:spPr>
          <a:xfrm>
            <a:off x="541544" y="4110657"/>
            <a:ext cx="1109599" cy="400110"/>
          </a:xfrm>
          <a:prstGeom prst="rect">
            <a:avLst/>
          </a:prstGeom>
        </p:spPr>
        <p:txBody>
          <a:bodyPr wrap="none">
            <a:spAutoFit/>
          </a:bodyPr>
          <a:lstStyle/>
          <a:p>
            <a:r>
              <a:rPr lang="en-US" sz="2000" b="1" dirty="0"/>
              <a:t>Output:</a:t>
            </a:r>
          </a:p>
        </p:txBody>
      </p:sp>
      <p:sp>
        <p:nvSpPr>
          <p:cNvPr id="10" name="Rectangular Callout 9"/>
          <p:cNvSpPr/>
          <p:nvPr/>
        </p:nvSpPr>
        <p:spPr>
          <a:xfrm>
            <a:off x="7407563" y="3611816"/>
            <a:ext cx="2207492" cy="729673"/>
          </a:xfrm>
          <a:prstGeom prst="wedgeRectCallout">
            <a:avLst>
              <a:gd name="adj1" fmla="val -182566"/>
              <a:gd name="adj2" fmla="val -73128"/>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Mutable</a:t>
            </a:r>
            <a:endParaRPr lang="en-IN" dirty="0"/>
          </a:p>
        </p:txBody>
      </p:sp>
    </p:spTree>
    <p:extLst>
      <p:ext uri="{BB962C8B-B14F-4D97-AF65-F5344CB8AC3E}">
        <p14:creationId xmlns:p14="http://schemas.microsoft.com/office/powerpoint/2010/main" val="37694379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07542625"/>
              </p:ext>
            </p:extLst>
          </p:nvPr>
        </p:nvGraphicFramePr>
        <p:xfrm>
          <a:off x="2036064" y="1224224"/>
          <a:ext cx="8174736" cy="4756220"/>
        </p:xfrm>
        <a:graphic>
          <a:graphicData uri="http://schemas.openxmlformats.org/drawingml/2006/table">
            <a:tbl>
              <a:tblPr firstRow="1" bandRow="1">
                <a:effectLst>
                  <a:innerShdw blurRad="63500" dist="50800" dir="5400000">
                    <a:prstClr val="black">
                      <a:alpha val="50000"/>
                    </a:prstClr>
                  </a:innerShdw>
                </a:effectLst>
                <a:tableStyleId>{5C22544A-7EE6-4342-B048-85BDC9FD1C3A}</a:tableStyleId>
              </a:tblPr>
              <a:tblGrid>
                <a:gridCol w="4087368">
                  <a:extLst>
                    <a:ext uri="{9D8B030D-6E8A-4147-A177-3AD203B41FA5}">
                      <a16:colId xmlns:a16="http://schemas.microsoft.com/office/drawing/2014/main" val="20000"/>
                    </a:ext>
                  </a:extLst>
                </a:gridCol>
                <a:gridCol w="4087368">
                  <a:extLst>
                    <a:ext uri="{9D8B030D-6E8A-4147-A177-3AD203B41FA5}">
                      <a16:colId xmlns:a16="http://schemas.microsoft.com/office/drawing/2014/main" val="20001"/>
                    </a:ext>
                  </a:extLst>
                </a:gridCol>
              </a:tblGrid>
              <a:tr h="951244">
                <a:tc>
                  <a:txBody>
                    <a:bodyPr/>
                    <a:lstStyle/>
                    <a:p>
                      <a:pPr algn="ctr"/>
                      <a:r>
                        <a:rPr dirty="0">
                          <a:solidFill>
                            <a:srgbClr val="5C4E3D"/>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a:solidFill>
                            <a:srgbClr val="5C4E3D"/>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0"/>
                  </a:ext>
                </a:extLst>
              </a:tr>
              <a:tr h="951244">
                <a:tc>
                  <a:txBody>
                    <a:bodyPr/>
                    <a:lstStyle/>
                    <a:p>
                      <a:pPr algn="ctr"/>
                      <a:r>
                        <a:rPr dirty="0" err="1" smtClean="0">
                          <a:solidFill>
                            <a:srgbClr val="5C4E3D"/>
                          </a:solidFill>
                        </a:rPr>
                        <a:t>s.</a:t>
                      </a:r>
                      <a:r>
                        <a:rPr lang="en-US" dirty="0" err="1" smtClean="0">
                          <a:solidFill>
                            <a:srgbClr val="5C4E3D"/>
                          </a:solidFill>
                        </a:rPr>
                        <a:t>add</a:t>
                      </a:r>
                      <a:r>
                        <a:rPr dirty="0" smtClean="0">
                          <a:solidFill>
                            <a:srgbClr val="5C4E3D"/>
                          </a:solidFill>
                        </a:rPr>
                        <a:t>(</a:t>
                      </a:r>
                      <a:r>
                        <a:rPr lang="en-US" dirty="0" smtClean="0">
                          <a:solidFill>
                            <a:srgbClr val="5C4E3D"/>
                          </a:solidFill>
                        </a:rPr>
                        <a:t>s1</a:t>
                      </a:r>
                      <a:r>
                        <a:rPr dirty="0" smtClean="0">
                          <a:solidFill>
                            <a:srgbClr val="5C4E3D"/>
                          </a:solidFill>
                        </a:rPr>
                        <a:t>)</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lang="en-US" dirty="0" smtClean="0">
                          <a:solidFill>
                            <a:srgbClr val="5C4E3D"/>
                          </a:solidFill>
                        </a:rPr>
                        <a:t>Addition of two series</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1"/>
                  </a:ext>
                </a:extLst>
              </a:tr>
              <a:tr h="951244">
                <a:tc>
                  <a:txBody>
                    <a:bodyPr/>
                    <a:lstStyle/>
                    <a:p>
                      <a:pPr algn="ctr"/>
                      <a:r>
                        <a:rPr dirty="0" err="1" smtClean="0">
                          <a:solidFill>
                            <a:srgbClr val="5C4E3D"/>
                          </a:solidFill>
                        </a:rPr>
                        <a:t>s.</a:t>
                      </a:r>
                      <a:r>
                        <a:rPr lang="en-US" dirty="0" err="1" smtClean="0">
                          <a:solidFill>
                            <a:srgbClr val="5C4E3D"/>
                          </a:solidFill>
                        </a:rPr>
                        <a:t>sub</a:t>
                      </a:r>
                      <a:r>
                        <a:rPr dirty="0" smtClean="0">
                          <a:solidFill>
                            <a:srgbClr val="5C4E3D"/>
                          </a:solidFill>
                        </a:rPr>
                        <a:t>(</a:t>
                      </a:r>
                      <a:r>
                        <a:rPr lang="en-US" dirty="0" smtClean="0">
                          <a:solidFill>
                            <a:srgbClr val="5C4E3D"/>
                          </a:solidFill>
                        </a:rPr>
                        <a:t>s1</a:t>
                      </a:r>
                      <a:r>
                        <a:rPr dirty="0" smtClean="0">
                          <a:solidFill>
                            <a:srgbClr val="5C4E3D"/>
                          </a:solidFill>
                        </a:rPr>
                        <a:t>)</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kumimoji="0" lang="en-US" sz="1800" b="0" i="0" u="none" strike="noStrike" kern="1200" cap="none" spc="0" normalizeH="0" baseline="0" noProof="0" dirty="0" smtClean="0">
                          <a:ln>
                            <a:noFill/>
                          </a:ln>
                          <a:solidFill>
                            <a:srgbClr val="5C4E3D"/>
                          </a:solidFill>
                          <a:effectLst/>
                          <a:uLnTx/>
                          <a:uFillTx/>
                          <a:ea typeface="+mn-ea"/>
                          <a:cs typeface="+mn-cs"/>
                        </a:rPr>
                        <a:t>subtraction of two series</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2"/>
                  </a:ext>
                </a:extLst>
              </a:tr>
              <a:tr h="951244">
                <a:tc>
                  <a:txBody>
                    <a:bodyPr/>
                    <a:lstStyle/>
                    <a:p>
                      <a:pPr algn="ctr"/>
                      <a:r>
                        <a:rPr dirty="0" err="1" smtClean="0">
                          <a:solidFill>
                            <a:srgbClr val="5C4E3D"/>
                          </a:solidFill>
                        </a:rPr>
                        <a:t>s.</a:t>
                      </a:r>
                      <a:r>
                        <a:rPr lang="en-US" dirty="0" err="1" smtClean="0">
                          <a:solidFill>
                            <a:srgbClr val="5C4E3D"/>
                          </a:solidFill>
                        </a:rPr>
                        <a:t>mul</a:t>
                      </a:r>
                      <a:r>
                        <a:rPr dirty="0" smtClean="0">
                          <a:solidFill>
                            <a:srgbClr val="5C4E3D"/>
                          </a:solidFill>
                        </a:rPr>
                        <a:t>(</a:t>
                      </a:r>
                      <a:r>
                        <a:rPr lang="en-US" dirty="0" smtClean="0">
                          <a:solidFill>
                            <a:srgbClr val="5C4E3D"/>
                          </a:solidFill>
                        </a:rPr>
                        <a:t>s1</a:t>
                      </a:r>
                      <a:r>
                        <a:rPr dirty="0" smtClean="0">
                          <a:solidFill>
                            <a:srgbClr val="5C4E3D"/>
                          </a:solidFill>
                        </a:rPr>
                        <a:t>)</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kumimoji="0" lang="en-US" sz="1800" b="0" i="0" u="none" strike="noStrike" kern="1200" cap="none" spc="0" normalizeH="0" baseline="0" noProof="0" dirty="0" smtClean="0">
                          <a:ln>
                            <a:noFill/>
                          </a:ln>
                          <a:solidFill>
                            <a:srgbClr val="5C4E3D"/>
                          </a:solidFill>
                          <a:effectLst/>
                          <a:uLnTx/>
                          <a:uFillTx/>
                          <a:ea typeface="+mn-ea"/>
                          <a:cs typeface="+mn-cs"/>
                        </a:rPr>
                        <a:t>Multiplication of two series</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03"/>
                  </a:ext>
                </a:extLst>
              </a:tr>
              <a:tr h="951244">
                <a:tc>
                  <a:txBody>
                    <a:bodyPr/>
                    <a:lstStyle/>
                    <a:p>
                      <a:pPr algn="ctr"/>
                      <a:r>
                        <a:rPr lang="en-US" dirty="0" err="1" smtClean="0">
                          <a:solidFill>
                            <a:srgbClr val="5C4E3D"/>
                          </a:solidFill>
                        </a:rPr>
                        <a:t>s.div</a:t>
                      </a:r>
                      <a:r>
                        <a:rPr lang="en-US" dirty="0" smtClean="0">
                          <a:solidFill>
                            <a:srgbClr val="5C4E3D"/>
                          </a:solidFill>
                        </a:rPr>
                        <a:t>(s1)</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tc>
                  <a:txBody>
                    <a:bodyPr/>
                    <a:lstStyle/>
                    <a:p>
                      <a:pPr algn="ctr"/>
                      <a:r>
                        <a:rPr kumimoji="0" lang="en-US" sz="1800" b="0" i="0" u="none" strike="noStrike" kern="1200" cap="none" spc="0" normalizeH="0" baseline="0" noProof="0" dirty="0" smtClean="0">
                          <a:ln>
                            <a:noFill/>
                          </a:ln>
                          <a:solidFill>
                            <a:srgbClr val="5C4E3D"/>
                          </a:solidFill>
                          <a:effectLst/>
                          <a:uLnTx/>
                          <a:uFillTx/>
                          <a:ea typeface="+mn-ea"/>
                          <a:cs typeface="+mn-cs"/>
                        </a:rPr>
                        <a:t>Addition of two series</a:t>
                      </a:r>
                      <a:endParaRPr dirty="0">
                        <a:solidFill>
                          <a:srgbClr val="5C4E3D"/>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AE0CC">
                            <a:tint val="66000"/>
                            <a:satMod val="160000"/>
                          </a:srgbClr>
                        </a:gs>
                        <a:gs pos="50000">
                          <a:srgbClr val="AAE0CC">
                            <a:tint val="44500"/>
                            <a:satMod val="160000"/>
                          </a:srgbClr>
                        </a:gs>
                        <a:gs pos="100000">
                          <a:srgbClr val="AAE0CC">
                            <a:tint val="23500"/>
                            <a:satMod val="160000"/>
                          </a:srgbClr>
                        </a:gs>
                      </a:gsLst>
                      <a:lin ang="16200000" scaled="1"/>
                      <a:tileRect/>
                    </a:gradFill>
                  </a:tcPr>
                </a:tc>
                <a:extLst>
                  <a:ext uri="{0D108BD9-81ED-4DB2-BD59-A6C34878D82A}">
                    <a16:rowId xmlns:a16="http://schemas.microsoft.com/office/drawing/2014/main" val="1002420680"/>
                  </a:ext>
                </a:extLst>
              </a:tr>
            </a:tbl>
          </a:graphicData>
        </a:graphic>
      </p:graphicFrame>
      <p:sp>
        <p:nvSpPr>
          <p:cNvPr id="4" name="Rectangle 3"/>
          <p:cNvSpPr/>
          <p:nvPr/>
        </p:nvSpPr>
        <p:spPr>
          <a:xfrm>
            <a:off x="294396" y="414490"/>
            <a:ext cx="2929007" cy="324576"/>
          </a:xfrm>
          <a:prstGeom prst="rect">
            <a:avLst/>
          </a:prstGeom>
        </p:spPr>
        <p:txBody>
          <a:bodyPr wrap="none">
            <a:spAutoFit/>
          </a:bodyPr>
          <a:lstStyle/>
          <a:p>
            <a:pPr>
              <a:lnSpc>
                <a:spcPts val="1800"/>
              </a:lnSpc>
              <a:spcAft>
                <a:spcPts val="0"/>
              </a:spcAft>
            </a:pPr>
            <a:r>
              <a:rPr lang="en-IN" b="1" dirty="0" smtClean="0">
                <a:solidFill>
                  <a:srgbClr val="0A0A0A"/>
                </a:solidFill>
                <a:latin typeface="Arial" panose="020B0604020202020204" pitchFamily="34" charset="0"/>
                <a:ea typeface="Calibri" panose="020F0502020204030204" pitchFamily="34" charset="0"/>
              </a:rPr>
              <a:t>Mathematical Operations</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291821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8972" y="223817"/>
            <a:ext cx="10981508" cy="10215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err="1" smtClean="0"/>
              <a:t>DataFrames</a:t>
            </a:r>
            <a:r>
              <a:rPr lang="en-US" sz="4000" b="1" dirty="0" smtClean="0"/>
              <a:t> – Table Representation</a:t>
            </a:r>
            <a:endParaRPr lang="en-US" sz="4000" b="1" dirty="0">
              <a:solidFill>
                <a:srgbClr val="0070C0"/>
              </a:solidFill>
            </a:endParaRPr>
          </a:p>
        </p:txBody>
      </p:sp>
      <p:pic>
        <p:nvPicPr>
          <p:cNvPr id="15" name="Picture 14"/>
          <p:cNvPicPr>
            <a:picLocks noChangeAspect="1"/>
          </p:cNvPicPr>
          <p:nvPr/>
        </p:nvPicPr>
        <p:blipFill>
          <a:blip r:embed="rId2"/>
          <a:stretch>
            <a:fillRect/>
          </a:stretch>
        </p:blipFill>
        <p:spPr>
          <a:xfrm>
            <a:off x="3030556" y="1883080"/>
            <a:ext cx="5153025" cy="3752850"/>
          </a:xfrm>
          <a:prstGeom prst="rect">
            <a:avLst/>
          </a:prstGeom>
        </p:spPr>
      </p:pic>
    </p:spTree>
    <p:extLst>
      <p:ext uri="{BB962C8B-B14F-4D97-AF65-F5344CB8AC3E}">
        <p14:creationId xmlns:p14="http://schemas.microsoft.com/office/powerpoint/2010/main" val="23762828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8972" y="223817"/>
            <a:ext cx="10981508" cy="102151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Core components of pandas:  </a:t>
            </a:r>
            <a:r>
              <a:rPr lang="en-US" sz="4000" b="1" dirty="0" smtClean="0">
                <a:solidFill>
                  <a:srgbClr val="0070C0"/>
                </a:solidFill>
              </a:rPr>
              <a:t>Series</a:t>
            </a:r>
            <a:r>
              <a:rPr lang="en-US" sz="4000" b="1" dirty="0" smtClean="0"/>
              <a:t> &amp; </a:t>
            </a:r>
            <a:r>
              <a:rPr lang="en-US" sz="4000" b="1" dirty="0" err="1" smtClean="0">
                <a:solidFill>
                  <a:srgbClr val="0070C0"/>
                </a:solidFill>
              </a:rPr>
              <a:t>DataFrames</a:t>
            </a:r>
            <a:endParaRPr lang="en-US" sz="4000" b="1" dirty="0">
              <a:solidFill>
                <a:srgbClr val="0070C0"/>
              </a:solidFill>
            </a:endParaRPr>
          </a:p>
        </p:txBody>
      </p:sp>
      <p:sp>
        <p:nvSpPr>
          <p:cNvPr id="3" name="Content Placeholder 2"/>
          <p:cNvSpPr txBox="1">
            <a:spLocks/>
          </p:cNvSpPr>
          <p:nvPr/>
        </p:nvSpPr>
        <p:spPr>
          <a:xfrm>
            <a:off x="478972" y="1245326"/>
            <a:ext cx="10874828" cy="2714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spcAft>
                <a:spcPts val="600"/>
              </a:spcAft>
            </a:pPr>
            <a:r>
              <a:rPr lang="en-US" sz="2000" dirty="0" smtClean="0">
                <a:solidFill>
                  <a:schemeClr val="bg2">
                    <a:lumMod val="10000"/>
                  </a:schemeClr>
                </a:solidFill>
              </a:rPr>
              <a:t>The primary two components of pandas are the </a:t>
            </a:r>
            <a:r>
              <a:rPr lang="en-US" sz="2000" b="1" dirty="0" smtClean="0">
                <a:solidFill>
                  <a:schemeClr val="bg2">
                    <a:lumMod val="10000"/>
                  </a:schemeClr>
                </a:solidFill>
              </a:rPr>
              <a:t>Series</a:t>
            </a:r>
            <a:r>
              <a:rPr lang="en-US" sz="2000" dirty="0" smtClean="0">
                <a:solidFill>
                  <a:schemeClr val="bg2">
                    <a:lumMod val="10000"/>
                  </a:schemeClr>
                </a:solidFill>
              </a:rPr>
              <a:t> and </a:t>
            </a:r>
            <a:r>
              <a:rPr lang="en-US" sz="2000" b="1" dirty="0" err="1" smtClean="0">
                <a:solidFill>
                  <a:schemeClr val="bg2">
                    <a:lumMod val="10000"/>
                  </a:schemeClr>
                </a:solidFill>
              </a:rPr>
              <a:t>DataFrame</a:t>
            </a:r>
            <a:r>
              <a:rPr lang="en-US" sz="2000" dirty="0" smtClean="0">
                <a:solidFill>
                  <a:schemeClr val="bg2">
                    <a:lumMod val="10000"/>
                  </a:schemeClr>
                </a:solidFill>
              </a:rPr>
              <a:t>.</a:t>
            </a:r>
          </a:p>
          <a:p>
            <a:pPr lvl="1">
              <a:lnSpc>
                <a:spcPct val="100000"/>
              </a:lnSpc>
              <a:spcBef>
                <a:spcPts val="600"/>
              </a:spcBef>
              <a:spcAft>
                <a:spcPts val="600"/>
              </a:spcAft>
            </a:pPr>
            <a:r>
              <a:rPr lang="en-US" dirty="0" smtClean="0">
                <a:solidFill>
                  <a:schemeClr val="bg2">
                    <a:lumMod val="10000"/>
                  </a:schemeClr>
                </a:solidFill>
              </a:rPr>
              <a:t>Series is essentially a column, and </a:t>
            </a:r>
          </a:p>
          <a:p>
            <a:pPr lvl="1">
              <a:lnSpc>
                <a:spcPct val="100000"/>
              </a:lnSpc>
              <a:spcBef>
                <a:spcPts val="600"/>
              </a:spcBef>
              <a:spcAft>
                <a:spcPts val="600"/>
              </a:spcAft>
            </a:pPr>
            <a:r>
              <a:rPr lang="en-US" dirty="0" err="1" smtClean="0">
                <a:solidFill>
                  <a:schemeClr val="bg2">
                    <a:lumMod val="10000"/>
                  </a:schemeClr>
                </a:solidFill>
              </a:rPr>
              <a:t>DataFrame</a:t>
            </a:r>
            <a:r>
              <a:rPr lang="en-US" dirty="0" smtClean="0">
                <a:solidFill>
                  <a:schemeClr val="bg2">
                    <a:lumMod val="10000"/>
                  </a:schemeClr>
                </a:solidFill>
              </a:rPr>
              <a:t> is a multi-dimensional table made up of a collection of Series.</a:t>
            </a:r>
          </a:p>
          <a:p>
            <a:pPr>
              <a:lnSpc>
                <a:spcPct val="100000"/>
              </a:lnSpc>
              <a:spcBef>
                <a:spcPts val="600"/>
              </a:spcBef>
              <a:spcAft>
                <a:spcPts val="600"/>
              </a:spcAft>
            </a:pPr>
            <a:r>
              <a:rPr lang="en-US" sz="2000" dirty="0" err="1" smtClean="0">
                <a:solidFill>
                  <a:schemeClr val="bg2">
                    <a:lumMod val="10000"/>
                  </a:schemeClr>
                </a:solidFill>
              </a:rPr>
              <a:t>DataFrames</a:t>
            </a:r>
            <a:r>
              <a:rPr lang="en-US" sz="2000" dirty="0" smtClean="0">
                <a:solidFill>
                  <a:schemeClr val="bg2">
                    <a:lumMod val="10000"/>
                  </a:schemeClr>
                </a:solidFill>
              </a:rPr>
              <a:t> and Series are quite similar in that many operations that you can do with one you can do with the other, such as filling in null values and calculating the mean.</a:t>
            </a:r>
          </a:p>
          <a:p>
            <a:pPr lvl="1">
              <a:lnSpc>
                <a:spcPct val="100000"/>
              </a:lnSpc>
              <a:spcBef>
                <a:spcPts val="600"/>
              </a:spcBef>
              <a:spcAft>
                <a:spcPts val="600"/>
              </a:spcAft>
            </a:pPr>
            <a:r>
              <a:rPr lang="en-US" sz="1600" dirty="0" smtClean="0">
                <a:solidFill>
                  <a:schemeClr val="bg2">
                    <a:lumMod val="10000"/>
                  </a:schemeClr>
                </a:solidFill>
              </a:rPr>
              <a:t>A Data frame is a two-dimensional data structure, i.e., data is aligned in a tabular fashion in rows and columns.</a:t>
            </a:r>
          </a:p>
          <a:p>
            <a:pPr lvl="1">
              <a:lnSpc>
                <a:spcPct val="100000"/>
              </a:lnSpc>
              <a:spcBef>
                <a:spcPts val="600"/>
              </a:spcBef>
              <a:spcAft>
                <a:spcPts val="600"/>
              </a:spcAft>
            </a:pPr>
            <a:endParaRPr lang="en-US" sz="1600" dirty="0">
              <a:solidFill>
                <a:schemeClr val="bg2">
                  <a:lumMod val="10000"/>
                </a:schemeClr>
              </a:solidFill>
            </a:endParaRPr>
          </a:p>
        </p:txBody>
      </p:sp>
      <p:pic>
        <p:nvPicPr>
          <p:cNvPr id="4" name="Picture 2" descr="Series vs Data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726" y="4562996"/>
            <a:ext cx="5291545" cy="20266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1129555" y="5268687"/>
            <a:ext cx="1010193" cy="1114696"/>
            <a:chOff x="11129555" y="5268687"/>
            <a:chExt cx="1010193" cy="1114696"/>
          </a:xfrm>
        </p:grpSpPr>
        <p:cxnSp>
          <p:nvCxnSpPr>
            <p:cNvPr id="7" name="Straight Arrow Connector 6"/>
            <p:cNvCxnSpPr/>
            <p:nvPr/>
          </p:nvCxnSpPr>
          <p:spPr>
            <a:xfrm flipH="1" flipV="1">
              <a:off x="11129555" y="5799909"/>
              <a:ext cx="444136" cy="755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H="1">
              <a:off x="11195413" y="5875501"/>
              <a:ext cx="378278" cy="5078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1460480" y="5686103"/>
              <a:ext cx="679268" cy="378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rows</a:t>
              </a:r>
              <a:endParaRPr lang="en-US" sz="1600" b="1" dirty="0">
                <a:solidFill>
                  <a:schemeClr val="tx1"/>
                </a:solidFill>
              </a:endParaRPr>
            </a:p>
          </p:txBody>
        </p:sp>
        <p:cxnSp>
          <p:nvCxnSpPr>
            <p:cNvPr id="10" name="Straight Arrow Connector 9"/>
            <p:cNvCxnSpPr/>
            <p:nvPr/>
          </p:nvCxnSpPr>
          <p:spPr>
            <a:xfrm flipH="1" flipV="1">
              <a:off x="11129555" y="5268687"/>
              <a:ext cx="444136" cy="606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 name="Group 10"/>
          <p:cNvGrpSpPr/>
          <p:nvPr/>
        </p:nvGrpSpPr>
        <p:grpSpPr>
          <a:xfrm>
            <a:off x="9910355" y="3848839"/>
            <a:ext cx="1474197" cy="1306635"/>
            <a:chOff x="9910355" y="3848839"/>
            <a:chExt cx="1474197" cy="1306635"/>
          </a:xfrm>
        </p:grpSpPr>
        <p:cxnSp>
          <p:nvCxnSpPr>
            <p:cNvPr id="12" name="Straight Arrow Connector 11"/>
            <p:cNvCxnSpPr/>
            <p:nvPr/>
          </p:nvCxnSpPr>
          <p:spPr>
            <a:xfrm flipH="1">
              <a:off x="9910355" y="4232366"/>
              <a:ext cx="971550" cy="9231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flipH="1">
              <a:off x="10672355" y="4232366"/>
              <a:ext cx="218258" cy="9231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10374359" y="3848839"/>
              <a:ext cx="1010193" cy="378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columns</a:t>
              </a:r>
              <a:endParaRPr lang="en-US" sz="1600" b="1" dirty="0">
                <a:solidFill>
                  <a:schemeClr val="tx1"/>
                </a:solidFill>
              </a:endParaRPr>
            </a:p>
          </p:txBody>
        </p:sp>
      </p:grpSp>
    </p:spTree>
    <p:extLst>
      <p:ext uri="{BB962C8B-B14F-4D97-AF65-F5344CB8AC3E}">
        <p14:creationId xmlns:p14="http://schemas.microsoft.com/office/powerpoint/2010/main" val="157459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8972" y="223817"/>
            <a:ext cx="10981508" cy="10215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Features of </a:t>
            </a:r>
            <a:r>
              <a:rPr lang="en-US" sz="4000" b="1" dirty="0" err="1" smtClean="0"/>
              <a:t>DataFrames</a:t>
            </a:r>
            <a:endParaRPr lang="en-US" sz="4000" b="1" dirty="0">
              <a:solidFill>
                <a:srgbClr val="0070C0"/>
              </a:solidFill>
            </a:endParaRPr>
          </a:p>
        </p:txBody>
      </p:sp>
      <p:sp>
        <p:nvSpPr>
          <p:cNvPr id="5" name="Rectangle 4"/>
          <p:cNvSpPr/>
          <p:nvPr/>
        </p:nvSpPr>
        <p:spPr>
          <a:xfrm>
            <a:off x="1568632" y="1861715"/>
            <a:ext cx="8802188" cy="2677656"/>
          </a:xfrm>
          <a:prstGeom prst="rect">
            <a:avLst/>
          </a:prstGeom>
        </p:spPr>
        <p:txBody>
          <a:bodyPr wrap="square">
            <a:spAutoFit/>
          </a:bodyPr>
          <a:lstStyle/>
          <a:p>
            <a:pPr marL="342900" indent="-342900">
              <a:buFont typeface="Arial" panose="020B0604020202020204" pitchFamily="34" charset="0"/>
              <a:buChar char="•"/>
            </a:pPr>
            <a:r>
              <a:rPr lang="en-US" sz="2400" dirty="0"/>
              <a:t>Features of </a:t>
            </a:r>
            <a:r>
              <a:rPr lang="en-US" sz="2400" dirty="0" err="1" smtClean="0"/>
              <a:t>DataFrame</a:t>
            </a:r>
            <a:endParaRPr lang="en-US" sz="2400" dirty="0" smtClean="0"/>
          </a:p>
          <a:p>
            <a:pPr marL="800100" lvl="1" indent="-342900">
              <a:lnSpc>
                <a:spcPct val="200000"/>
              </a:lnSpc>
              <a:buFont typeface="Arial" panose="020B0604020202020204" pitchFamily="34" charset="0"/>
              <a:buChar char="•"/>
            </a:pPr>
            <a:r>
              <a:rPr lang="en-US" dirty="0" smtClean="0"/>
              <a:t>Potentially </a:t>
            </a:r>
            <a:r>
              <a:rPr lang="en-US" dirty="0"/>
              <a:t>columns are of different </a:t>
            </a:r>
            <a:r>
              <a:rPr lang="en-US" dirty="0" smtClean="0"/>
              <a:t>types</a:t>
            </a:r>
          </a:p>
          <a:p>
            <a:pPr marL="800100" lvl="1" indent="-342900">
              <a:lnSpc>
                <a:spcPct val="200000"/>
              </a:lnSpc>
              <a:buFont typeface="Arial" panose="020B0604020202020204" pitchFamily="34" charset="0"/>
              <a:buChar char="•"/>
            </a:pPr>
            <a:r>
              <a:rPr lang="en-US" dirty="0" smtClean="0"/>
              <a:t>Size </a:t>
            </a:r>
            <a:r>
              <a:rPr lang="en-US" dirty="0"/>
              <a:t>– </a:t>
            </a:r>
            <a:r>
              <a:rPr lang="en-US" dirty="0" smtClean="0"/>
              <a:t>Mutable</a:t>
            </a:r>
          </a:p>
          <a:p>
            <a:pPr marL="800100" lvl="1" indent="-342900">
              <a:lnSpc>
                <a:spcPct val="200000"/>
              </a:lnSpc>
              <a:buFont typeface="Arial" panose="020B0604020202020204" pitchFamily="34" charset="0"/>
              <a:buChar char="•"/>
            </a:pPr>
            <a:r>
              <a:rPr lang="en-US" dirty="0" smtClean="0"/>
              <a:t>Labeled </a:t>
            </a:r>
            <a:r>
              <a:rPr lang="en-US" dirty="0"/>
              <a:t>axes (</a:t>
            </a:r>
            <a:r>
              <a:rPr lang="en-US" i="1" dirty="0"/>
              <a:t>rows</a:t>
            </a:r>
            <a:r>
              <a:rPr lang="en-US" dirty="0"/>
              <a:t> and </a:t>
            </a:r>
            <a:r>
              <a:rPr lang="en-US" i="1" dirty="0" smtClean="0"/>
              <a:t>columns</a:t>
            </a:r>
            <a:r>
              <a:rPr lang="en-US" dirty="0" smtClean="0"/>
              <a:t>)</a:t>
            </a:r>
          </a:p>
          <a:p>
            <a:pPr marL="800100" lvl="1" indent="-342900">
              <a:lnSpc>
                <a:spcPct val="200000"/>
              </a:lnSpc>
              <a:buFont typeface="Arial" panose="020B0604020202020204" pitchFamily="34" charset="0"/>
              <a:buChar char="•"/>
            </a:pPr>
            <a:r>
              <a:rPr lang="en-US" dirty="0" smtClean="0"/>
              <a:t>Can </a:t>
            </a:r>
            <a:r>
              <a:rPr lang="en-US" dirty="0"/>
              <a:t>Perform Arithmetic operations on rows and columns</a:t>
            </a:r>
          </a:p>
        </p:txBody>
      </p:sp>
    </p:spTree>
    <p:extLst>
      <p:ext uri="{BB962C8B-B14F-4D97-AF65-F5344CB8AC3E}">
        <p14:creationId xmlns:p14="http://schemas.microsoft.com/office/powerpoint/2010/main" val="40588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2337892" y="491867"/>
            <a:ext cx="8458795" cy="590649"/>
          </a:xfrm>
          <a:prstGeom prst="rect">
            <a:avLst/>
          </a:prstGeom>
          <a:noFill/>
          <a:ln/>
        </p:spPr>
        <p:txBody>
          <a:bodyPr wrap="none" lIns="0" tIns="0" rIns="0" bIns="0" rtlCol="0" anchor="t"/>
          <a:lstStyle/>
          <a:p>
            <a:pPr>
              <a:lnSpc>
                <a:spcPts val="4625"/>
              </a:lnSpc>
            </a:pPr>
            <a:r>
              <a:rPr lang="en-US" sz="4450" dirty="0">
                <a:solidFill>
                  <a:srgbClr val="5C4E3D"/>
                </a:solidFill>
                <a:latin typeface="Libre Baskerville" pitchFamily="34" charset="0"/>
                <a:ea typeface="Libre Baskerville" pitchFamily="34" charset="-122"/>
                <a:cs typeface="Libre Baskerville" pitchFamily="34" charset="-120"/>
              </a:rPr>
              <a:t>Introducing the Pandas DataFrame</a:t>
            </a:r>
            <a:endParaRPr lang="en-US" sz="4450" dirty="0"/>
          </a:p>
        </p:txBody>
      </p:sp>
      <p:sp>
        <p:nvSpPr>
          <p:cNvPr id="4" name="Shape 2"/>
          <p:cNvSpPr/>
          <p:nvPr/>
        </p:nvSpPr>
        <p:spPr>
          <a:xfrm>
            <a:off x="531855" y="1334080"/>
            <a:ext cx="10869018" cy="1105594"/>
          </a:xfrm>
          <a:prstGeom prst="roundRect">
            <a:avLst>
              <a:gd name="adj" fmla="val 7181"/>
            </a:avLst>
          </a:prstGeom>
          <a:solidFill>
            <a:srgbClr val="F2B42D"/>
          </a:solidFill>
          <a:ln/>
        </p:spPr>
      </p:sp>
      <p:pic>
        <p:nvPicPr>
          <p:cNvPr id="5" name="Image 0" descr="preencoded.png"/>
          <p:cNvPicPr>
            <a:picLocks noChangeAspect="1"/>
          </p:cNvPicPr>
          <p:nvPr/>
        </p:nvPicPr>
        <p:blipFill>
          <a:blip r:embed="rId3"/>
          <a:stretch>
            <a:fillRect/>
          </a:stretch>
        </p:blipFill>
        <p:spPr>
          <a:xfrm>
            <a:off x="832774" y="1693285"/>
            <a:ext cx="236240" cy="189012"/>
          </a:xfrm>
          <a:prstGeom prst="rect">
            <a:avLst/>
          </a:prstGeom>
        </p:spPr>
      </p:pic>
      <p:sp>
        <p:nvSpPr>
          <p:cNvPr id="6" name="Text 3"/>
          <p:cNvSpPr/>
          <p:nvPr/>
        </p:nvSpPr>
        <p:spPr>
          <a:xfrm>
            <a:off x="1382019" y="1564524"/>
            <a:ext cx="9168689" cy="604838"/>
          </a:xfrm>
          <a:prstGeom prst="rect">
            <a:avLst/>
          </a:prstGeom>
          <a:noFill/>
          <a:ln/>
        </p:spPr>
        <p:txBody>
          <a:bodyPr wrap="square" lIns="0" tIns="0" rIns="0" bIns="0" rtlCol="0" anchor="t"/>
          <a:lstStyle/>
          <a:p>
            <a:pPr>
              <a:lnSpc>
                <a:spcPts val="2375"/>
              </a:lnSpc>
            </a:pPr>
            <a:r>
              <a:rPr lang="en-US" sz="2000" dirty="0">
                <a:solidFill>
                  <a:srgbClr val="000000"/>
                </a:solidFill>
                <a:ea typeface="DM Sans" pitchFamily="34" charset="-122"/>
                <a:cs typeface="DM Sans" pitchFamily="34" charset="-120"/>
              </a:rPr>
              <a:t>The DataFrame is the most fundamental and powerful data structure in Pandas, representing data in a tabular format.</a:t>
            </a:r>
            <a:endParaRPr lang="en-US" sz="2000" dirty="0"/>
          </a:p>
        </p:txBody>
      </p:sp>
      <p:sp>
        <p:nvSpPr>
          <p:cNvPr id="10" name="Text 7"/>
          <p:cNvSpPr/>
          <p:nvPr/>
        </p:nvSpPr>
        <p:spPr>
          <a:xfrm>
            <a:off x="661492" y="5544543"/>
            <a:ext cx="10869018" cy="604838"/>
          </a:xfrm>
          <a:prstGeom prst="rect">
            <a:avLst/>
          </a:prstGeom>
          <a:noFill/>
          <a:ln/>
        </p:spPr>
        <p:txBody>
          <a:bodyPr wrap="square" lIns="0" tIns="0" rIns="0" bIns="0" rtlCol="0" anchor="t"/>
          <a:lstStyle/>
          <a:p>
            <a:pPr>
              <a:lnSpc>
                <a:spcPts val="2375"/>
              </a:lnSpc>
            </a:pPr>
            <a:r>
              <a:rPr lang="en-US" sz="2000" dirty="0">
                <a:solidFill>
                  <a:srgbClr val="454240"/>
                </a:solidFill>
                <a:ea typeface="DM Sans" pitchFamily="34" charset="-122"/>
                <a:cs typeface="DM Sans" pitchFamily="34" charset="-120"/>
              </a:rPr>
              <a:t>Think of a </a:t>
            </a:r>
            <a:r>
              <a:rPr lang="en-US" sz="2000" dirty="0" err="1" smtClean="0">
                <a:solidFill>
                  <a:srgbClr val="454240"/>
                </a:solidFill>
                <a:ea typeface="DM Sans" pitchFamily="34" charset="-122"/>
                <a:cs typeface="DM Sans" pitchFamily="34" charset="-120"/>
              </a:rPr>
              <a:t>DataFrame</a:t>
            </a:r>
            <a:r>
              <a:rPr lang="en-US" sz="2000" dirty="0" smtClean="0">
                <a:solidFill>
                  <a:srgbClr val="454240"/>
                </a:solidFill>
                <a:ea typeface="DM Sans" pitchFamily="34" charset="-122"/>
                <a:cs typeface="DM Sans" pitchFamily="34" charset="-120"/>
              </a:rPr>
              <a:t> </a:t>
            </a:r>
            <a:r>
              <a:rPr lang="en-US" sz="2000" dirty="0">
                <a:solidFill>
                  <a:srgbClr val="454240"/>
                </a:solidFill>
                <a:ea typeface="DM Sans" pitchFamily="34" charset="-122"/>
                <a:cs typeface="DM Sans" pitchFamily="34" charset="-120"/>
              </a:rPr>
              <a:t>as a spreadsheet or a SQL table. For instance, a student data table with 'Name' (string), 'Class' (integer), and 'DOB' (datetime) columns is a perfect example of heterogeneous data handled effortlessly by a DataFrame.</a:t>
            </a:r>
            <a:endParaRPr lang="en-US" sz="2000" dirty="0"/>
          </a:p>
        </p:txBody>
      </p:sp>
      <p:sp>
        <p:nvSpPr>
          <p:cNvPr id="11" name="Shape 2"/>
          <p:cNvSpPr/>
          <p:nvPr/>
        </p:nvSpPr>
        <p:spPr>
          <a:xfrm>
            <a:off x="401450" y="2639400"/>
            <a:ext cx="3571110" cy="2502287"/>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12" name="Shape 6"/>
          <p:cNvSpPr/>
          <p:nvPr/>
        </p:nvSpPr>
        <p:spPr>
          <a:xfrm>
            <a:off x="4260414" y="2660454"/>
            <a:ext cx="3634210" cy="2488731"/>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13" name="Shape 10"/>
          <p:cNvSpPr/>
          <p:nvPr/>
        </p:nvSpPr>
        <p:spPr>
          <a:xfrm>
            <a:off x="8182479" y="2673209"/>
            <a:ext cx="3450722" cy="2475976"/>
          </a:xfrm>
          <a:prstGeom prst="roundRect">
            <a:avLst>
              <a:gd name="adj" fmla="val 2315"/>
            </a:avLst>
          </a:prstGeom>
          <a:solidFill>
            <a:srgbClr val="6DDFB3"/>
          </a:solidFill>
          <a:ln w="28575">
            <a:noFill/>
            <a:prstDash val="solid"/>
          </a:ln>
          <a:effectLst>
            <a:glow rad="101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14" name="TextBox 13"/>
          <p:cNvSpPr txBox="1"/>
          <p:nvPr/>
        </p:nvSpPr>
        <p:spPr>
          <a:xfrm>
            <a:off x="559287" y="2939722"/>
            <a:ext cx="3255435" cy="1815882"/>
          </a:xfrm>
          <a:prstGeom prst="rect">
            <a:avLst/>
          </a:prstGeom>
          <a:noFill/>
        </p:spPr>
        <p:txBody>
          <a:bodyPr wrap="square" rtlCol="0">
            <a:spAutoFit/>
          </a:bodyPr>
          <a:lstStyle/>
          <a:p>
            <a:r>
              <a:rPr lang="en-US" sz="1600" b="1" dirty="0" smtClean="0"/>
              <a:t>HETEROGENEOUS DATA: </a:t>
            </a:r>
          </a:p>
          <a:p>
            <a:endParaRPr lang="en-US" sz="1600" dirty="0"/>
          </a:p>
          <a:p>
            <a:r>
              <a:rPr lang="en-US" sz="1600" dirty="0" smtClean="0"/>
              <a:t>Unlike </a:t>
            </a:r>
            <a:r>
              <a:rPr lang="en-US" sz="1600" dirty="0" err="1"/>
              <a:t>NumPy</a:t>
            </a:r>
            <a:r>
              <a:rPr lang="en-US" sz="1600" dirty="0"/>
              <a:t> arrays, </a:t>
            </a:r>
            <a:r>
              <a:rPr lang="en-US" sz="1600" dirty="0" err="1"/>
              <a:t>DataFrames</a:t>
            </a:r>
            <a:r>
              <a:rPr lang="en-US" sz="1600" dirty="0"/>
              <a:t> can store columns with different data types, such as numbers, strings, and </a:t>
            </a:r>
            <a:r>
              <a:rPr lang="en-US" sz="1600" dirty="0" err="1"/>
              <a:t>boolean</a:t>
            </a:r>
            <a:r>
              <a:rPr lang="en-US" sz="1600" dirty="0"/>
              <a:t> values, all within the same structure.</a:t>
            </a:r>
            <a:endParaRPr lang="en-IN" sz="1600" dirty="0"/>
          </a:p>
        </p:txBody>
      </p:sp>
      <p:sp>
        <p:nvSpPr>
          <p:cNvPr id="15" name="TextBox 14"/>
          <p:cNvSpPr txBox="1"/>
          <p:nvPr/>
        </p:nvSpPr>
        <p:spPr>
          <a:xfrm>
            <a:off x="4466770" y="2939722"/>
            <a:ext cx="3221497" cy="1569660"/>
          </a:xfrm>
          <a:prstGeom prst="rect">
            <a:avLst/>
          </a:prstGeom>
          <a:noFill/>
        </p:spPr>
        <p:txBody>
          <a:bodyPr wrap="square" rtlCol="0">
            <a:spAutoFit/>
          </a:bodyPr>
          <a:lstStyle/>
          <a:p>
            <a:r>
              <a:rPr lang="en-US" sz="1600" b="1" dirty="0" smtClean="0"/>
              <a:t>SIZE MUTABILITY: </a:t>
            </a:r>
          </a:p>
          <a:p>
            <a:endParaRPr lang="en-US" sz="1600" b="1" dirty="0"/>
          </a:p>
          <a:p>
            <a:r>
              <a:rPr lang="en-US" sz="1600" dirty="0" err="1" smtClean="0"/>
              <a:t>DataFrames</a:t>
            </a:r>
            <a:r>
              <a:rPr lang="en-US" sz="1600" dirty="0" smtClean="0"/>
              <a:t> </a:t>
            </a:r>
            <a:r>
              <a:rPr lang="en-US" sz="1600" dirty="0"/>
              <a:t>are dynamic; you can add or remove columns and rows after creation, allowing for flexible data manipulation.</a:t>
            </a:r>
            <a:endParaRPr lang="en-IN" sz="1600" dirty="0"/>
          </a:p>
        </p:txBody>
      </p:sp>
      <p:sp>
        <p:nvSpPr>
          <p:cNvPr id="16" name="TextBox 15"/>
          <p:cNvSpPr txBox="1"/>
          <p:nvPr/>
        </p:nvSpPr>
        <p:spPr>
          <a:xfrm>
            <a:off x="8377765" y="2939722"/>
            <a:ext cx="3001435" cy="1569660"/>
          </a:xfrm>
          <a:prstGeom prst="rect">
            <a:avLst/>
          </a:prstGeom>
          <a:noFill/>
        </p:spPr>
        <p:txBody>
          <a:bodyPr wrap="square" rtlCol="0">
            <a:spAutoFit/>
          </a:bodyPr>
          <a:lstStyle/>
          <a:p>
            <a:r>
              <a:rPr lang="en-US" sz="1600" b="1" dirty="0" smtClean="0"/>
              <a:t>DATA MUTABILITY: </a:t>
            </a:r>
          </a:p>
          <a:p>
            <a:endParaRPr lang="en-US" sz="1600" b="1" dirty="0" smtClean="0"/>
          </a:p>
          <a:p>
            <a:r>
              <a:rPr lang="en-US" sz="1600" dirty="0" smtClean="0"/>
              <a:t>The </a:t>
            </a:r>
            <a:r>
              <a:rPr lang="en-US" sz="1600" dirty="0"/>
              <a:t>values within a </a:t>
            </a:r>
            <a:r>
              <a:rPr lang="en-US" sz="1600" dirty="0" err="1"/>
              <a:t>DataFrame</a:t>
            </a:r>
            <a:r>
              <a:rPr lang="en-US" sz="1600" dirty="0"/>
              <a:t> can be updated or modified at any time, providing complete control over your dataset.</a:t>
            </a:r>
          </a:p>
        </p:txBody>
      </p:sp>
    </p:spTree>
    <p:extLst>
      <p:ext uri="{BB962C8B-B14F-4D97-AF65-F5344CB8AC3E}">
        <p14:creationId xmlns:p14="http://schemas.microsoft.com/office/powerpoint/2010/main" val="2830905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22673" y="300701"/>
            <a:ext cx="10317035" cy="449560"/>
          </a:xfrm>
          <a:prstGeom prst="rect">
            <a:avLst/>
          </a:prstGeom>
          <a:noFill/>
          <a:ln/>
        </p:spPr>
        <p:txBody>
          <a:bodyPr wrap="square" lIns="0" tIns="0" rIns="0" bIns="0" rtlCol="0" anchor="t"/>
          <a:lstStyle/>
          <a:p>
            <a:pPr>
              <a:lnSpc>
                <a:spcPts val="3500"/>
              </a:lnSpc>
            </a:pPr>
            <a:r>
              <a:rPr lang="en-US" sz="4450" dirty="0">
                <a:solidFill>
                  <a:srgbClr val="5C4E3D"/>
                </a:solidFill>
                <a:latin typeface="+mj-lt"/>
                <a:ea typeface="Libre Baskerville" pitchFamily="34" charset="-122"/>
                <a:cs typeface="Libre Baskerville" pitchFamily="34" charset="-120"/>
              </a:rPr>
              <a:t>Diverse Sources: Creating a DataFrame</a:t>
            </a:r>
            <a:endParaRPr lang="en-US" sz="4450" dirty="0">
              <a:latin typeface="+mj-lt"/>
            </a:endParaRPr>
          </a:p>
        </p:txBody>
      </p:sp>
      <p:sp>
        <p:nvSpPr>
          <p:cNvPr id="3" name="Text 1"/>
          <p:cNvSpPr/>
          <p:nvPr/>
        </p:nvSpPr>
        <p:spPr>
          <a:xfrm>
            <a:off x="503436" y="964363"/>
            <a:ext cx="11185128" cy="619638"/>
          </a:xfrm>
          <a:prstGeom prst="rect">
            <a:avLst/>
          </a:prstGeom>
          <a:noFill/>
          <a:ln/>
        </p:spPr>
        <p:txBody>
          <a:bodyPr wrap="square" lIns="0" tIns="0" rIns="0" bIns="0" rtlCol="0" anchor="t"/>
          <a:lstStyle/>
          <a:p>
            <a:r>
              <a:rPr lang="en-US" dirty="0">
                <a:solidFill>
                  <a:srgbClr val="454240"/>
                </a:solidFill>
                <a:latin typeface="+mj-lt"/>
                <a:ea typeface="DM Sans" pitchFamily="34" charset="-122"/>
                <a:cs typeface="DM Sans" pitchFamily="34" charset="-120"/>
              </a:rPr>
              <a:t>Pandas DataFrames are incredibly versatile and can be constructed from a multitude of data sources, making them adaptable to various data collection scenarios.</a:t>
            </a:r>
            <a:endParaRPr lang="en-US" dirty="0">
              <a:latin typeface="+mj-lt"/>
            </a:endParaRPr>
          </a:p>
        </p:txBody>
      </p:sp>
      <p:pic>
        <p:nvPicPr>
          <p:cNvPr id="4" name="Image 0" descr="preencoded.png"/>
          <p:cNvPicPr>
            <a:picLocks noChangeAspect="1"/>
          </p:cNvPicPr>
          <p:nvPr/>
        </p:nvPicPr>
        <p:blipFill>
          <a:blip r:embed="rId3"/>
          <a:stretch>
            <a:fillRect/>
          </a:stretch>
        </p:blipFill>
        <p:spPr>
          <a:xfrm>
            <a:off x="503436" y="1747112"/>
            <a:ext cx="719237" cy="863104"/>
          </a:xfrm>
          <a:prstGeom prst="rect">
            <a:avLst/>
          </a:prstGeom>
        </p:spPr>
      </p:pic>
      <p:sp>
        <p:nvSpPr>
          <p:cNvPr id="5" name="Text 2"/>
          <p:cNvSpPr/>
          <p:nvPr/>
        </p:nvSpPr>
        <p:spPr>
          <a:xfrm>
            <a:off x="1366439" y="1838623"/>
            <a:ext cx="1798241" cy="224731"/>
          </a:xfrm>
          <a:prstGeom prst="rect">
            <a:avLst/>
          </a:prstGeom>
          <a:noFill/>
          <a:ln/>
        </p:spPr>
        <p:txBody>
          <a:bodyPr wrap="square" lIns="0" tIns="0" rIns="0" bIns="0" rtlCol="0" anchor="t"/>
          <a:lstStyle/>
          <a:p>
            <a:pPr>
              <a:lnSpc>
                <a:spcPts val="1750"/>
              </a:lnSpc>
            </a:pPr>
            <a:r>
              <a:rPr lang="en-US" dirty="0">
                <a:solidFill>
                  <a:srgbClr val="454240"/>
                </a:solidFill>
                <a:latin typeface="+mj-lt"/>
                <a:ea typeface="Libre Baskerville" pitchFamily="34" charset="-122"/>
                <a:cs typeface="Libre Baskerville" pitchFamily="34" charset="-120"/>
              </a:rPr>
              <a:t>From List</a:t>
            </a:r>
            <a:endParaRPr lang="en-US" dirty="0">
              <a:latin typeface="+mj-lt"/>
            </a:endParaRPr>
          </a:p>
        </p:txBody>
      </p:sp>
      <p:sp>
        <p:nvSpPr>
          <p:cNvPr id="6" name="Text 3"/>
          <p:cNvSpPr/>
          <p:nvPr/>
        </p:nvSpPr>
        <p:spPr>
          <a:xfrm>
            <a:off x="1559480" y="2087192"/>
            <a:ext cx="10322123" cy="230188"/>
          </a:xfrm>
          <a:prstGeom prst="rect">
            <a:avLst/>
          </a:prstGeom>
          <a:noFill/>
          <a:ln/>
        </p:spPr>
        <p:txBody>
          <a:bodyPr wrap="square" lIns="0" tIns="0" rIns="0" bIns="0" rtlCol="0" anchor="t"/>
          <a:lstStyle/>
          <a:p>
            <a:pPr>
              <a:lnSpc>
                <a:spcPts val="1792"/>
              </a:lnSpc>
            </a:pPr>
            <a:r>
              <a:rPr lang="en-US" sz="1600" dirty="0">
                <a:solidFill>
                  <a:srgbClr val="454240"/>
                </a:solidFill>
                <a:latin typeface="+mj-lt"/>
                <a:ea typeface="DM Sans" pitchFamily="34" charset="-122"/>
                <a:cs typeface="DM Sans" pitchFamily="34" charset="-120"/>
              </a:rPr>
              <a:t>Create DataFrames directly from Python lists of lists, tuples, or dictionaries.</a:t>
            </a:r>
            <a:endParaRPr lang="en-US" sz="1600" dirty="0">
              <a:latin typeface="+mj-lt"/>
            </a:endParaRPr>
          </a:p>
        </p:txBody>
      </p:sp>
      <p:pic>
        <p:nvPicPr>
          <p:cNvPr id="7" name="Image 1" descr="preencoded.png"/>
          <p:cNvPicPr>
            <a:picLocks noChangeAspect="1"/>
          </p:cNvPicPr>
          <p:nvPr/>
        </p:nvPicPr>
        <p:blipFill>
          <a:blip r:embed="rId4"/>
          <a:stretch>
            <a:fillRect/>
          </a:stretch>
        </p:blipFill>
        <p:spPr>
          <a:xfrm>
            <a:off x="503436" y="2610216"/>
            <a:ext cx="719237" cy="863104"/>
          </a:xfrm>
          <a:prstGeom prst="rect">
            <a:avLst/>
          </a:prstGeom>
        </p:spPr>
      </p:pic>
      <p:sp>
        <p:nvSpPr>
          <p:cNvPr id="8" name="Text 4"/>
          <p:cNvSpPr/>
          <p:nvPr/>
        </p:nvSpPr>
        <p:spPr>
          <a:xfrm>
            <a:off x="1371437" y="2685535"/>
            <a:ext cx="1798241" cy="224731"/>
          </a:xfrm>
          <a:prstGeom prst="rect">
            <a:avLst/>
          </a:prstGeom>
          <a:noFill/>
          <a:ln/>
        </p:spPr>
        <p:txBody>
          <a:bodyPr wrap="square" lIns="0" tIns="0" rIns="0" bIns="0" rtlCol="0" anchor="t"/>
          <a:lstStyle/>
          <a:p>
            <a:pPr>
              <a:lnSpc>
                <a:spcPts val="1750"/>
              </a:lnSpc>
            </a:pPr>
            <a:r>
              <a:rPr lang="en-US" dirty="0">
                <a:solidFill>
                  <a:srgbClr val="454240"/>
                </a:solidFill>
                <a:latin typeface="+mj-lt"/>
                <a:ea typeface="Libre Baskerville" pitchFamily="34" charset="-122"/>
                <a:cs typeface="Libre Baskerville" pitchFamily="34" charset="-120"/>
              </a:rPr>
              <a:t>From Dict</a:t>
            </a:r>
            <a:endParaRPr lang="en-US" dirty="0">
              <a:latin typeface="+mj-lt"/>
            </a:endParaRPr>
          </a:p>
        </p:txBody>
      </p:sp>
      <p:sp>
        <p:nvSpPr>
          <p:cNvPr id="9" name="Text 5"/>
          <p:cNvSpPr/>
          <p:nvPr/>
        </p:nvSpPr>
        <p:spPr>
          <a:xfrm>
            <a:off x="1559479" y="2954884"/>
            <a:ext cx="10322123" cy="230188"/>
          </a:xfrm>
          <a:prstGeom prst="rect">
            <a:avLst/>
          </a:prstGeom>
          <a:noFill/>
          <a:ln/>
        </p:spPr>
        <p:txBody>
          <a:bodyPr wrap="square" lIns="0" tIns="0" rIns="0" bIns="0" rtlCol="0" anchor="t"/>
          <a:lstStyle/>
          <a:p>
            <a:pPr>
              <a:lnSpc>
                <a:spcPts val="1792"/>
              </a:lnSpc>
            </a:pPr>
            <a:r>
              <a:rPr lang="en-US" sz="1600" dirty="0">
                <a:solidFill>
                  <a:srgbClr val="454240"/>
                </a:solidFill>
                <a:latin typeface="+mj-lt"/>
                <a:ea typeface="DM Sans" pitchFamily="34" charset="-122"/>
                <a:cs typeface="DM Sans" pitchFamily="34" charset="-120"/>
              </a:rPr>
              <a:t>Construct DataFrames from Python dictionaries where keys become column names and values are lists of data.</a:t>
            </a:r>
            <a:endParaRPr lang="en-US" sz="1600" dirty="0">
              <a:latin typeface="+mj-lt"/>
            </a:endParaRPr>
          </a:p>
        </p:txBody>
      </p:sp>
      <p:pic>
        <p:nvPicPr>
          <p:cNvPr id="10" name="Image 2" descr="preencoded.png"/>
          <p:cNvPicPr>
            <a:picLocks noChangeAspect="1"/>
          </p:cNvPicPr>
          <p:nvPr/>
        </p:nvPicPr>
        <p:blipFill>
          <a:blip r:embed="rId5"/>
          <a:stretch>
            <a:fillRect/>
          </a:stretch>
        </p:blipFill>
        <p:spPr>
          <a:xfrm>
            <a:off x="503436" y="3473319"/>
            <a:ext cx="719237" cy="863104"/>
          </a:xfrm>
          <a:prstGeom prst="rect">
            <a:avLst/>
          </a:prstGeom>
        </p:spPr>
      </p:pic>
      <p:sp>
        <p:nvSpPr>
          <p:cNvPr id="11" name="Text 6"/>
          <p:cNvSpPr/>
          <p:nvPr/>
        </p:nvSpPr>
        <p:spPr>
          <a:xfrm>
            <a:off x="1366441" y="3509765"/>
            <a:ext cx="1798241" cy="224731"/>
          </a:xfrm>
          <a:prstGeom prst="rect">
            <a:avLst/>
          </a:prstGeom>
          <a:noFill/>
          <a:ln/>
        </p:spPr>
        <p:txBody>
          <a:bodyPr wrap="square" lIns="0" tIns="0" rIns="0" bIns="0" rtlCol="0" anchor="t"/>
          <a:lstStyle/>
          <a:p>
            <a:pPr>
              <a:lnSpc>
                <a:spcPts val="1750"/>
              </a:lnSpc>
            </a:pPr>
            <a:r>
              <a:rPr lang="en-US" dirty="0">
                <a:solidFill>
                  <a:srgbClr val="454240"/>
                </a:solidFill>
                <a:latin typeface="+mj-lt"/>
                <a:ea typeface="Libre Baskerville" pitchFamily="34" charset="-122"/>
                <a:cs typeface="Libre Baskerville" pitchFamily="34" charset="-120"/>
              </a:rPr>
              <a:t>From Series</a:t>
            </a:r>
            <a:endParaRPr lang="en-US" dirty="0">
              <a:latin typeface="+mj-lt"/>
            </a:endParaRPr>
          </a:p>
        </p:txBody>
      </p:sp>
      <p:sp>
        <p:nvSpPr>
          <p:cNvPr id="12" name="Text 7"/>
          <p:cNvSpPr/>
          <p:nvPr/>
        </p:nvSpPr>
        <p:spPr>
          <a:xfrm>
            <a:off x="1559481" y="3790284"/>
            <a:ext cx="10322123" cy="230188"/>
          </a:xfrm>
          <a:prstGeom prst="rect">
            <a:avLst/>
          </a:prstGeom>
          <a:noFill/>
          <a:ln/>
        </p:spPr>
        <p:txBody>
          <a:bodyPr wrap="square" lIns="0" tIns="0" rIns="0" bIns="0" rtlCol="0" anchor="t"/>
          <a:lstStyle/>
          <a:p>
            <a:pPr>
              <a:lnSpc>
                <a:spcPts val="1792"/>
              </a:lnSpc>
            </a:pPr>
            <a:r>
              <a:rPr lang="en-US" sz="1600" dirty="0">
                <a:solidFill>
                  <a:srgbClr val="454240"/>
                </a:solidFill>
                <a:latin typeface="+mj-lt"/>
                <a:ea typeface="DM Sans" pitchFamily="34" charset="-122"/>
                <a:cs typeface="DM Sans" pitchFamily="34" charset="-120"/>
              </a:rPr>
              <a:t>Combine multiple Pandas Series objects into a single DataFrame, where each Series acts as a column.</a:t>
            </a:r>
            <a:endParaRPr lang="en-US" sz="1600" dirty="0">
              <a:latin typeface="+mj-lt"/>
            </a:endParaRPr>
          </a:p>
        </p:txBody>
      </p:sp>
      <p:pic>
        <p:nvPicPr>
          <p:cNvPr id="13" name="Image 3" descr="preencoded.png"/>
          <p:cNvPicPr>
            <a:picLocks noChangeAspect="1"/>
          </p:cNvPicPr>
          <p:nvPr/>
        </p:nvPicPr>
        <p:blipFill>
          <a:blip r:embed="rId6"/>
          <a:stretch>
            <a:fillRect/>
          </a:stretch>
        </p:blipFill>
        <p:spPr>
          <a:xfrm>
            <a:off x="503436" y="4336424"/>
            <a:ext cx="719237" cy="863104"/>
          </a:xfrm>
          <a:prstGeom prst="rect">
            <a:avLst/>
          </a:prstGeom>
        </p:spPr>
      </p:pic>
      <p:sp>
        <p:nvSpPr>
          <p:cNvPr id="14" name="Text 8"/>
          <p:cNvSpPr/>
          <p:nvPr/>
        </p:nvSpPr>
        <p:spPr>
          <a:xfrm>
            <a:off x="1366439" y="4383170"/>
            <a:ext cx="2382599" cy="252431"/>
          </a:xfrm>
          <a:prstGeom prst="rect">
            <a:avLst/>
          </a:prstGeom>
          <a:noFill/>
          <a:ln/>
        </p:spPr>
        <p:txBody>
          <a:bodyPr wrap="square" lIns="0" tIns="0" rIns="0" bIns="0" rtlCol="0" anchor="t"/>
          <a:lstStyle/>
          <a:p>
            <a:pPr>
              <a:lnSpc>
                <a:spcPts val="1750"/>
              </a:lnSpc>
            </a:pPr>
            <a:r>
              <a:rPr lang="en-US" dirty="0">
                <a:solidFill>
                  <a:srgbClr val="454240"/>
                </a:solidFill>
                <a:latin typeface="+mj-lt"/>
                <a:ea typeface="Libre Baskerville" pitchFamily="34" charset="-122"/>
                <a:cs typeface="Libre Baskerville" pitchFamily="34" charset="-120"/>
              </a:rPr>
              <a:t>From NumPy Arrays</a:t>
            </a:r>
            <a:endParaRPr lang="en-US" dirty="0">
              <a:latin typeface="+mj-lt"/>
            </a:endParaRPr>
          </a:p>
        </p:txBody>
      </p:sp>
      <p:sp>
        <p:nvSpPr>
          <p:cNvPr id="15" name="Text 9"/>
          <p:cNvSpPr/>
          <p:nvPr/>
        </p:nvSpPr>
        <p:spPr>
          <a:xfrm>
            <a:off x="1559479" y="4672030"/>
            <a:ext cx="10322123" cy="230188"/>
          </a:xfrm>
          <a:prstGeom prst="rect">
            <a:avLst/>
          </a:prstGeom>
          <a:noFill/>
          <a:ln/>
        </p:spPr>
        <p:txBody>
          <a:bodyPr wrap="square" lIns="0" tIns="0" rIns="0" bIns="0" rtlCol="0" anchor="t"/>
          <a:lstStyle/>
          <a:p>
            <a:pPr>
              <a:lnSpc>
                <a:spcPts val="1792"/>
              </a:lnSpc>
            </a:pPr>
            <a:r>
              <a:rPr lang="en-US" sz="1600" dirty="0">
                <a:solidFill>
                  <a:srgbClr val="454240"/>
                </a:solidFill>
                <a:latin typeface="+mj-lt"/>
                <a:ea typeface="DM Sans" pitchFamily="34" charset="-122"/>
                <a:cs typeface="DM Sans" pitchFamily="34" charset="-120"/>
              </a:rPr>
              <a:t>Leverage numerical data stored in NumPy arrays to form the foundation of a DataFrame.</a:t>
            </a:r>
            <a:endParaRPr lang="en-US" sz="1600" dirty="0">
              <a:latin typeface="+mj-lt"/>
            </a:endParaRPr>
          </a:p>
        </p:txBody>
      </p:sp>
      <p:pic>
        <p:nvPicPr>
          <p:cNvPr id="16" name="Image 4" descr="preencoded.png"/>
          <p:cNvPicPr>
            <a:picLocks noChangeAspect="1"/>
          </p:cNvPicPr>
          <p:nvPr/>
        </p:nvPicPr>
        <p:blipFill>
          <a:blip r:embed="rId7"/>
          <a:stretch>
            <a:fillRect/>
          </a:stretch>
        </p:blipFill>
        <p:spPr>
          <a:xfrm>
            <a:off x="503436" y="5199528"/>
            <a:ext cx="719237" cy="863104"/>
          </a:xfrm>
          <a:prstGeom prst="rect">
            <a:avLst/>
          </a:prstGeom>
        </p:spPr>
      </p:pic>
      <p:sp>
        <p:nvSpPr>
          <p:cNvPr id="17" name="Text 10"/>
          <p:cNvSpPr/>
          <p:nvPr/>
        </p:nvSpPr>
        <p:spPr>
          <a:xfrm>
            <a:off x="1366439" y="5239832"/>
            <a:ext cx="2992199" cy="294721"/>
          </a:xfrm>
          <a:prstGeom prst="rect">
            <a:avLst/>
          </a:prstGeom>
          <a:noFill/>
          <a:ln/>
        </p:spPr>
        <p:txBody>
          <a:bodyPr wrap="square" lIns="0" tIns="0" rIns="0" bIns="0" rtlCol="0" anchor="t"/>
          <a:lstStyle/>
          <a:p>
            <a:pPr>
              <a:lnSpc>
                <a:spcPts val="1750"/>
              </a:lnSpc>
            </a:pPr>
            <a:r>
              <a:rPr lang="en-US" dirty="0">
                <a:solidFill>
                  <a:srgbClr val="454240"/>
                </a:solidFill>
                <a:latin typeface="+mj-lt"/>
                <a:ea typeface="Libre Baskerville" pitchFamily="34" charset="-122"/>
                <a:cs typeface="Libre Baskerville" pitchFamily="34" charset="-120"/>
              </a:rPr>
              <a:t>From Other DataFrames</a:t>
            </a:r>
            <a:endParaRPr lang="en-US" dirty="0">
              <a:latin typeface="+mj-lt"/>
            </a:endParaRPr>
          </a:p>
        </p:txBody>
      </p:sp>
      <p:sp>
        <p:nvSpPr>
          <p:cNvPr id="18" name="Text 11"/>
          <p:cNvSpPr/>
          <p:nvPr/>
        </p:nvSpPr>
        <p:spPr>
          <a:xfrm>
            <a:off x="1559479" y="5553776"/>
            <a:ext cx="10322123" cy="230188"/>
          </a:xfrm>
          <a:prstGeom prst="rect">
            <a:avLst/>
          </a:prstGeom>
          <a:noFill/>
          <a:ln/>
        </p:spPr>
        <p:txBody>
          <a:bodyPr wrap="square" lIns="0" tIns="0" rIns="0" bIns="0" rtlCol="0" anchor="t"/>
          <a:lstStyle/>
          <a:p>
            <a:pPr>
              <a:lnSpc>
                <a:spcPts val="1792"/>
              </a:lnSpc>
            </a:pPr>
            <a:r>
              <a:rPr lang="en-US" sz="1600" dirty="0">
                <a:solidFill>
                  <a:srgbClr val="454240"/>
                </a:solidFill>
                <a:latin typeface="+mj-lt"/>
                <a:ea typeface="DM Sans" pitchFamily="34" charset="-122"/>
                <a:cs typeface="DM Sans" pitchFamily="34" charset="-120"/>
              </a:rPr>
              <a:t>Merge or transform existing DataFrames to create new ones, facilitating complex data transformations.</a:t>
            </a:r>
            <a:endParaRPr lang="en-US" sz="1600" dirty="0">
              <a:latin typeface="+mj-lt"/>
            </a:endParaRPr>
          </a:p>
        </p:txBody>
      </p:sp>
      <p:sp>
        <p:nvSpPr>
          <p:cNvPr id="19" name="Text 12"/>
          <p:cNvSpPr/>
          <p:nvPr/>
        </p:nvSpPr>
        <p:spPr>
          <a:xfrm>
            <a:off x="386080" y="6288298"/>
            <a:ext cx="11302484" cy="176311"/>
          </a:xfrm>
          <a:prstGeom prst="rect">
            <a:avLst/>
          </a:prstGeom>
          <a:noFill/>
          <a:ln/>
        </p:spPr>
        <p:txBody>
          <a:bodyPr wrap="square" lIns="0" tIns="0" rIns="0" bIns="0" rtlCol="0" anchor="t"/>
          <a:lstStyle/>
          <a:p>
            <a:pPr>
              <a:lnSpc>
                <a:spcPts val="1792"/>
              </a:lnSpc>
            </a:pPr>
            <a:r>
              <a:rPr lang="en-US" dirty="0">
                <a:solidFill>
                  <a:srgbClr val="454240"/>
                </a:solidFill>
                <a:latin typeface="+mj-lt"/>
                <a:ea typeface="DM Sans" pitchFamily="34" charset="-122"/>
                <a:cs typeface="DM Sans" pitchFamily="34" charset="-120"/>
              </a:rPr>
              <a:t>Each method offers flexibility for different data input needs, from manual entry to importing from databases or files.</a:t>
            </a:r>
            <a:endParaRPr lang="en-US" dirty="0">
              <a:latin typeface="+mj-lt"/>
            </a:endParaRPr>
          </a:p>
        </p:txBody>
      </p:sp>
    </p:spTree>
    <p:extLst>
      <p:ext uri="{BB962C8B-B14F-4D97-AF65-F5344CB8AC3E}">
        <p14:creationId xmlns:p14="http://schemas.microsoft.com/office/powerpoint/2010/main" val="28304544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1288" y="201169"/>
            <a:ext cx="8400288" cy="1645920"/>
          </a:xfrm>
        </p:spPr>
        <p:txBody>
          <a:bodyPr>
            <a:normAutofit fontScale="90000"/>
          </a:bodyPr>
          <a:lstStyle/>
          <a:p>
            <a:r>
              <a:rPr b="1" dirty="0"/>
              <a:t>Methods for Data Inspection and Metadata</a:t>
            </a:r>
          </a:p>
        </p:txBody>
      </p:sp>
      <p:sp>
        <p:nvSpPr>
          <p:cNvPr id="5" name="Subtitle 4"/>
          <p:cNvSpPr>
            <a:spLocks noGrp="1"/>
          </p:cNvSpPr>
          <p:nvPr>
            <p:ph type="subTitle" idx="1"/>
          </p:nvPr>
        </p:nvSpPr>
        <p:spPr/>
        <p:txBody>
          <a:bodyPr/>
          <a:lstStyle/>
          <a:p>
            <a:endParaRPr lang="en-IN"/>
          </a:p>
        </p:txBody>
      </p:sp>
      <p:graphicFrame>
        <p:nvGraphicFramePr>
          <p:cNvPr id="3" name="Table 2"/>
          <p:cNvGraphicFramePr>
            <a:graphicFrameLocks noGrp="1"/>
          </p:cNvGraphicFramePr>
          <p:nvPr>
            <p:extLst>
              <p:ext uri="{D42A27DB-BD31-4B8C-83A1-F6EECF244321}">
                <p14:modId xmlns:p14="http://schemas.microsoft.com/office/powerpoint/2010/main" val="557679086"/>
              </p:ext>
            </p:extLst>
          </p:nvPr>
        </p:nvGraphicFramePr>
        <p:xfrm>
          <a:off x="2020824" y="2052105"/>
          <a:ext cx="8067074" cy="4325098"/>
        </p:xfrm>
        <a:graphic>
          <a:graphicData uri="http://schemas.openxmlformats.org/drawingml/2006/table">
            <a:tbl>
              <a:tblPr firstRow="1" bandRow="1">
                <a:tableStyleId>{93296810-A885-4BE3-A3E7-6D5BEEA58F35}</a:tableStyleId>
              </a:tblPr>
              <a:tblGrid>
                <a:gridCol w="3551632">
                  <a:extLst>
                    <a:ext uri="{9D8B030D-6E8A-4147-A177-3AD203B41FA5}">
                      <a16:colId xmlns:a16="http://schemas.microsoft.com/office/drawing/2014/main" val="20000"/>
                    </a:ext>
                  </a:extLst>
                </a:gridCol>
                <a:gridCol w="4515442">
                  <a:extLst>
                    <a:ext uri="{9D8B030D-6E8A-4147-A177-3AD203B41FA5}">
                      <a16:colId xmlns:a16="http://schemas.microsoft.com/office/drawing/2014/main" val="20001"/>
                    </a:ext>
                  </a:extLst>
                </a:gridCol>
              </a:tblGrid>
              <a:tr h="417574">
                <a:tc>
                  <a:txBody>
                    <a:bodyPr/>
                    <a:lstStyle/>
                    <a:p>
                      <a:r>
                        <a:rPr sz="200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0"/>
                  </a:ext>
                </a:extLst>
              </a:tr>
              <a:tr h="417574">
                <a:tc>
                  <a:txBody>
                    <a:bodyPr/>
                    <a:lstStyle/>
                    <a:p>
                      <a:r>
                        <a:rPr sz="2000">
                          <a:solidFill>
                            <a:schemeClr val="tx1"/>
                          </a:solidFill>
                        </a:rPr>
                        <a:t>.head(n)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Returns the first n rows (default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1"/>
                  </a:ext>
                </a:extLst>
              </a:tr>
              <a:tr h="417574">
                <a:tc>
                  <a:txBody>
                    <a:bodyPr/>
                    <a:lstStyle/>
                    <a:p>
                      <a:r>
                        <a:rPr sz="2000">
                          <a:solidFill>
                            <a:schemeClr val="tx1"/>
                          </a:solidFill>
                        </a:rPr>
                        <a:t>.tail(n)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Returns the last n rows (default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2"/>
                  </a:ext>
                </a:extLst>
              </a:tr>
              <a:tr h="640280">
                <a:tc>
                  <a:txBody>
                    <a:bodyPr/>
                    <a:lstStyle/>
                    <a:p>
                      <a:r>
                        <a:rPr sz="2000">
                          <a:solidFill>
                            <a:schemeClr val="tx1"/>
                          </a:solidFill>
                        </a:rPr>
                        <a:t>.info()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Summary including data types, non-null counts,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3"/>
                  </a:ext>
                </a:extLst>
              </a:tr>
              <a:tr h="640280">
                <a:tc>
                  <a:txBody>
                    <a:bodyPr/>
                    <a:lstStyle/>
                    <a:p>
                      <a:r>
                        <a:rPr sz="2000" dirty="0">
                          <a:solidFill>
                            <a:schemeClr val="tx1"/>
                          </a:solidFill>
                        </a:rPr>
                        <a:t>.describe()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Descriptive stats (count, mean, std, percentiles).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4"/>
                  </a:ext>
                </a:extLst>
              </a:tr>
              <a:tr h="417574">
                <a:tc>
                  <a:txBody>
                    <a:bodyPr/>
                    <a:lstStyle/>
                    <a:p>
                      <a:r>
                        <a:rPr sz="2000">
                          <a:solidFill>
                            <a:schemeClr val="tx1"/>
                          </a:solidFill>
                        </a:rPr>
                        <a:t>.shape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Tuple of (rows,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5"/>
                  </a:ext>
                </a:extLst>
              </a:tr>
              <a:tr h="417574">
                <a:tc>
                  <a:txBody>
                    <a:bodyPr/>
                    <a:lstStyle/>
                    <a:p>
                      <a:r>
                        <a:rPr sz="2000">
                          <a:solidFill>
                            <a:schemeClr val="tx1"/>
                          </a:solidFill>
                        </a:rPr>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Column labels of DataFrame.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6"/>
                  </a:ext>
                </a:extLst>
              </a:tr>
              <a:tr h="417574">
                <a:tc>
                  <a:txBody>
                    <a:bodyPr/>
                    <a:lstStyle/>
                    <a:p>
                      <a:r>
                        <a:rPr sz="2000">
                          <a:solidFill>
                            <a:schemeClr val="tx1"/>
                          </a:solidFill>
                        </a:rPr>
                        <a:t>.index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Row labels of DataFrame.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7"/>
                  </a:ext>
                </a:extLst>
              </a:tr>
              <a:tr h="417574">
                <a:tc>
                  <a:txBody>
                    <a:bodyPr/>
                    <a:lstStyle/>
                    <a:p>
                      <a:r>
                        <a:rPr sz="2000">
                          <a:solidFill>
                            <a:schemeClr val="tx1"/>
                          </a:solidFill>
                        </a:rPr>
                        <a:t>.dtypes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Data type of each 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825944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541217"/>
            <a:ext cx="6858000" cy="1038946"/>
          </a:xfrm>
        </p:spPr>
        <p:txBody>
          <a:bodyPr>
            <a:normAutofit fontScale="90000"/>
          </a:bodyPr>
          <a:lstStyle/>
          <a:p>
            <a:r>
              <a:rPr b="1" dirty="0"/>
              <a:t>Methods for Data Selection and Filtering</a:t>
            </a:r>
          </a:p>
        </p:txBody>
      </p:sp>
      <p:sp>
        <p:nvSpPr>
          <p:cNvPr id="5" name="Subtitle 4"/>
          <p:cNvSpPr>
            <a:spLocks noGrp="1"/>
          </p:cNvSpPr>
          <p:nvPr>
            <p:ph type="subTitle" idx="1"/>
          </p:nvPr>
        </p:nvSpPr>
        <p:spPr/>
        <p:txBody>
          <a:bodyPr/>
          <a:lstStyle/>
          <a:p>
            <a:endParaRPr lang="en-IN"/>
          </a:p>
        </p:txBody>
      </p:sp>
      <p:graphicFrame>
        <p:nvGraphicFramePr>
          <p:cNvPr id="3" name="Table 2"/>
          <p:cNvGraphicFramePr>
            <a:graphicFrameLocks noGrp="1"/>
          </p:cNvGraphicFramePr>
          <p:nvPr>
            <p:extLst/>
          </p:nvPr>
        </p:nvGraphicFramePr>
        <p:xfrm>
          <a:off x="2069690" y="1853380"/>
          <a:ext cx="8057536" cy="4114800"/>
        </p:xfrm>
        <a:graphic>
          <a:graphicData uri="http://schemas.openxmlformats.org/drawingml/2006/table">
            <a:tbl>
              <a:tblPr firstRow="1" bandRow="1">
                <a:tableStyleId>{5C22544A-7EE6-4342-B048-85BDC9FD1C3A}</a:tableStyleId>
              </a:tblPr>
              <a:tblGrid>
                <a:gridCol w="3316393">
                  <a:extLst>
                    <a:ext uri="{9D8B030D-6E8A-4147-A177-3AD203B41FA5}">
                      <a16:colId xmlns:a16="http://schemas.microsoft.com/office/drawing/2014/main" val="20000"/>
                    </a:ext>
                  </a:extLst>
                </a:gridCol>
                <a:gridCol w="4741143">
                  <a:extLst>
                    <a:ext uri="{9D8B030D-6E8A-4147-A177-3AD203B41FA5}">
                      <a16:colId xmlns:a16="http://schemas.microsoft.com/office/drawing/2014/main" val="20001"/>
                    </a:ext>
                  </a:extLst>
                </a:gridCol>
              </a:tblGrid>
              <a:tr h="685800">
                <a:tc>
                  <a:txBody>
                    <a:bodyPr/>
                    <a:lstStyle/>
                    <a:p>
                      <a:r>
                        <a:rPr sz="2000">
                          <a:solidFill>
                            <a:sysClr val="windowText" lastClr="000000"/>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0"/>
                  </a:ext>
                </a:extLst>
              </a:tr>
              <a:tr h="685800">
                <a:tc>
                  <a:txBody>
                    <a:bodyPr/>
                    <a:lstStyle/>
                    <a:p>
                      <a:r>
                        <a:rPr sz="2000">
                          <a:solidFill>
                            <a:sysClr val="windowText" lastClr="000000"/>
                          </a:solidFill>
                        </a:rPr>
                        <a:t>.loc[]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smtClean="0">
                          <a:solidFill>
                            <a:sysClr val="windowText" lastClr="000000"/>
                          </a:solidFill>
                        </a:rPr>
                        <a:t>Selects </a:t>
                      </a:r>
                      <a:r>
                        <a:rPr sz="2000" dirty="0">
                          <a:solidFill>
                            <a:sysClr val="windowText" lastClr="000000"/>
                          </a:solidFill>
                        </a:rPr>
                        <a:t>by label(s) or </a:t>
                      </a:r>
                      <a:r>
                        <a:rPr sz="2000" dirty="0" err="1">
                          <a:solidFill>
                            <a:sysClr val="windowText" lastClr="000000"/>
                          </a:solidFill>
                        </a:rPr>
                        <a:t>boolean</a:t>
                      </a:r>
                      <a:r>
                        <a:rPr sz="2000" dirty="0">
                          <a:solidFill>
                            <a:sysClr val="windowText" lastClr="000000"/>
                          </a:solidFill>
                        </a:rPr>
                        <a:t> 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1"/>
                  </a:ext>
                </a:extLst>
              </a:tr>
              <a:tr h="685800">
                <a:tc>
                  <a:txBody>
                    <a:bodyPr/>
                    <a:lstStyle/>
                    <a:p>
                      <a:r>
                        <a:rPr sz="2000" dirty="0">
                          <a:solidFill>
                            <a:sysClr val="windowText" lastClr="000000"/>
                          </a:solidFill>
                        </a:rPr>
                        <a:t>.</a:t>
                      </a:r>
                      <a:r>
                        <a:rPr sz="2000" dirty="0" err="1">
                          <a:solidFill>
                            <a:sysClr val="windowText" lastClr="000000"/>
                          </a:solidFill>
                        </a:rPr>
                        <a:t>iloc</a:t>
                      </a:r>
                      <a:r>
                        <a:rPr sz="20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ysClr val="windowText" lastClr="000000"/>
                          </a:solidFill>
                        </a:rPr>
                        <a:t>Selects by integer 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2"/>
                  </a:ext>
                </a:extLst>
              </a:tr>
              <a:tr h="685800">
                <a:tc>
                  <a:txBody>
                    <a:bodyPr/>
                    <a:lstStyle/>
                    <a:p>
                      <a:r>
                        <a:rPr sz="2000">
                          <a:solidFill>
                            <a:sysClr val="windowText" lastClr="000000"/>
                          </a:solidFill>
                        </a:rPr>
                        <a:t>df[column_name]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Selects a single 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3"/>
                  </a:ext>
                </a:extLst>
              </a:tr>
              <a:tr h="685800">
                <a:tc>
                  <a:txBody>
                    <a:bodyPr/>
                    <a:lstStyle/>
                    <a:p>
                      <a:r>
                        <a:rPr sz="2000" dirty="0" err="1">
                          <a:solidFill>
                            <a:sysClr val="windowText" lastClr="000000"/>
                          </a:solidFill>
                        </a:rPr>
                        <a:t>df</a:t>
                      </a:r>
                      <a:r>
                        <a:rPr sz="2000" dirty="0">
                          <a:solidFill>
                            <a:sysClr val="windowText" lastClr="000000"/>
                          </a:solidFill>
                        </a:rPr>
                        <a:t>[[col1, col2]]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Selects multiple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4"/>
                  </a:ext>
                </a:extLst>
              </a:tr>
              <a:tr h="685800">
                <a:tc>
                  <a:txBody>
                    <a:bodyPr/>
                    <a:lstStyle/>
                    <a:p>
                      <a:r>
                        <a:rPr sz="2000" dirty="0">
                          <a:solidFill>
                            <a:sysClr val="windowText" lastClr="000000"/>
                          </a:solidFill>
                        </a:rPr>
                        <a:t>.query(expression)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ysClr val="windowText" lastClr="000000"/>
                          </a:solidFill>
                        </a:rPr>
                        <a:t>Filters using </a:t>
                      </a:r>
                      <a:r>
                        <a:rPr sz="2000" dirty="0" err="1">
                          <a:solidFill>
                            <a:sysClr val="windowText" lastClr="000000"/>
                          </a:solidFill>
                        </a:rPr>
                        <a:t>boolean</a:t>
                      </a:r>
                      <a:r>
                        <a:rPr sz="2000" dirty="0">
                          <a:solidFill>
                            <a:sysClr val="windowText" lastClr="000000"/>
                          </a:solidFill>
                        </a:rPr>
                        <a:t> expression.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929855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584937"/>
            <a:ext cx="6858000" cy="1038946"/>
          </a:xfrm>
        </p:spPr>
        <p:txBody>
          <a:bodyPr>
            <a:normAutofit fontScale="90000"/>
          </a:bodyPr>
          <a:lstStyle/>
          <a:p>
            <a:r>
              <a:rPr b="1" dirty="0"/>
              <a:t>Methods for Data Cleaning and Preparation</a:t>
            </a:r>
          </a:p>
        </p:txBody>
      </p:sp>
      <p:sp>
        <p:nvSpPr>
          <p:cNvPr id="5" name="Subtitle 4"/>
          <p:cNvSpPr>
            <a:spLocks noGrp="1"/>
          </p:cNvSpPr>
          <p:nvPr>
            <p:ph type="subTitle" idx="1"/>
          </p:nvPr>
        </p:nvSpPr>
        <p:spPr/>
        <p:txBody>
          <a:bodyPr/>
          <a:lstStyle/>
          <a:p>
            <a:endParaRPr lang="en-IN"/>
          </a:p>
        </p:txBody>
      </p:sp>
      <p:graphicFrame>
        <p:nvGraphicFramePr>
          <p:cNvPr id="3" name="Table 2"/>
          <p:cNvGraphicFramePr>
            <a:graphicFrameLocks noGrp="1"/>
          </p:cNvGraphicFramePr>
          <p:nvPr>
            <p:extLst/>
          </p:nvPr>
        </p:nvGraphicFramePr>
        <p:xfrm>
          <a:off x="2079523" y="1944254"/>
          <a:ext cx="8155858" cy="4341224"/>
        </p:xfrm>
        <a:graphic>
          <a:graphicData uri="http://schemas.openxmlformats.org/drawingml/2006/table">
            <a:tbl>
              <a:tblPr firstRow="1" bandRow="1">
                <a:tableStyleId>{5C22544A-7EE6-4342-B048-85BDC9FD1C3A}</a:tableStyleId>
              </a:tblPr>
              <a:tblGrid>
                <a:gridCol w="3473791">
                  <a:extLst>
                    <a:ext uri="{9D8B030D-6E8A-4147-A177-3AD203B41FA5}">
                      <a16:colId xmlns:a16="http://schemas.microsoft.com/office/drawing/2014/main" val="20000"/>
                    </a:ext>
                  </a:extLst>
                </a:gridCol>
                <a:gridCol w="4682067">
                  <a:extLst>
                    <a:ext uri="{9D8B030D-6E8A-4147-A177-3AD203B41FA5}">
                      <a16:colId xmlns:a16="http://schemas.microsoft.com/office/drawing/2014/main" val="20001"/>
                    </a:ext>
                  </a:extLst>
                </a:gridCol>
              </a:tblGrid>
              <a:tr h="587828">
                <a:tc>
                  <a:txBody>
                    <a:bodyPr/>
                    <a:lstStyle/>
                    <a:p>
                      <a:r>
                        <a:rPr sz="200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0"/>
                  </a:ext>
                </a:extLst>
              </a:tr>
              <a:tr h="587828">
                <a:tc>
                  <a:txBody>
                    <a:bodyPr/>
                    <a:lstStyle/>
                    <a:p>
                      <a:r>
                        <a:rPr sz="2000" dirty="0">
                          <a:solidFill>
                            <a:schemeClr val="tx1"/>
                          </a:solidFill>
                        </a:rPr>
                        <a:t>.</a:t>
                      </a:r>
                      <a:r>
                        <a:rPr sz="2000" dirty="0" err="1">
                          <a:solidFill>
                            <a:schemeClr val="tx1"/>
                          </a:solidFill>
                        </a:rPr>
                        <a:t>fillna</a:t>
                      </a:r>
                      <a:r>
                        <a:rPr sz="2000" dirty="0">
                          <a:solidFill>
                            <a:schemeClr val="tx1"/>
                          </a:solidFill>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Fill missing values with value or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1"/>
                  </a:ext>
                </a:extLst>
              </a:tr>
              <a:tr h="587828">
                <a:tc>
                  <a:txBody>
                    <a:bodyPr/>
                    <a:lstStyle/>
                    <a:p>
                      <a:r>
                        <a:rPr sz="2000" dirty="0">
                          <a:solidFill>
                            <a:schemeClr val="tx1"/>
                          </a:solidFill>
                        </a:rPr>
                        <a:t>.</a:t>
                      </a:r>
                      <a:r>
                        <a:rPr sz="2000" dirty="0" err="1">
                          <a:solidFill>
                            <a:schemeClr val="tx1"/>
                          </a:solidFill>
                        </a:rPr>
                        <a:t>dropna</a:t>
                      </a:r>
                      <a:r>
                        <a:rPr sz="2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Removes missing values (rows/columns).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2"/>
                  </a:ext>
                </a:extLst>
              </a:tr>
              <a:tr h="587828">
                <a:tc>
                  <a:txBody>
                    <a:bodyPr/>
                    <a:lstStyle/>
                    <a:p>
                      <a:r>
                        <a:rPr sz="2000" dirty="0">
                          <a:solidFill>
                            <a:schemeClr val="tx1"/>
                          </a:solidFill>
                        </a:rPr>
                        <a:t>.drop(labels,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Removes rows/columns by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3"/>
                  </a:ext>
                </a:extLst>
              </a:tr>
              <a:tr h="587828">
                <a:tc>
                  <a:txBody>
                    <a:bodyPr/>
                    <a:lstStyle/>
                    <a:p>
                      <a:r>
                        <a:rPr sz="2000" dirty="0">
                          <a:solidFill>
                            <a:schemeClr val="tx1"/>
                          </a:solidFill>
                        </a:rPr>
                        <a:t>.rename(columns={...})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chemeClr val="tx1"/>
                          </a:solidFill>
                        </a:rPr>
                        <a:t>Renames specified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4"/>
                  </a:ext>
                </a:extLst>
              </a:tr>
              <a:tr h="587828">
                <a:tc>
                  <a:txBody>
                    <a:bodyPr/>
                    <a:lstStyle/>
                    <a:p>
                      <a:r>
                        <a:rPr sz="2000" dirty="0">
                          <a:solidFill>
                            <a:schemeClr val="tx1"/>
                          </a:solidFill>
                        </a:rPr>
                        <a:t>.</a:t>
                      </a:r>
                      <a:r>
                        <a:rPr sz="2000" dirty="0" err="1">
                          <a:solidFill>
                            <a:schemeClr val="tx1"/>
                          </a:solidFill>
                        </a:rPr>
                        <a:t>astype</a:t>
                      </a:r>
                      <a:r>
                        <a:rPr sz="2000" dirty="0">
                          <a:solidFill>
                            <a:schemeClr val="tx1"/>
                          </a:solidFill>
                        </a:rPr>
                        <a:t>(</a:t>
                      </a:r>
                      <a:r>
                        <a:rPr sz="2000" dirty="0" err="1">
                          <a:solidFill>
                            <a:schemeClr val="tx1"/>
                          </a:solidFill>
                        </a:rPr>
                        <a:t>dtype</a:t>
                      </a:r>
                      <a:r>
                        <a:rPr sz="2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Casts column to given data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5"/>
                  </a:ext>
                </a:extLst>
              </a:tr>
              <a:tr h="587832">
                <a:tc>
                  <a:txBody>
                    <a:bodyPr/>
                    <a:lstStyle/>
                    <a:p>
                      <a:r>
                        <a:rPr sz="2000" dirty="0">
                          <a:solidFill>
                            <a:schemeClr val="tx1"/>
                          </a:solidFill>
                        </a:rPr>
                        <a:t>.replace(</a:t>
                      </a:r>
                      <a:r>
                        <a:rPr sz="2000" dirty="0" err="1">
                          <a:solidFill>
                            <a:schemeClr val="tx1"/>
                          </a:solidFill>
                        </a:rPr>
                        <a:t>to_replace</a:t>
                      </a:r>
                      <a:r>
                        <a:rPr sz="2000" dirty="0">
                          <a:solidFill>
                            <a:schemeClr val="tx1"/>
                          </a:solidFill>
                        </a:rPr>
                        <a:t>,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chemeClr val="tx1"/>
                          </a:solidFill>
                        </a:rPr>
                        <a:t>Replaces specific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9308906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42452"/>
            <a:ext cx="6858000" cy="929074"/>
          </a:xfrm>
        </p:spPr>
        <p:txBody>
          <a:bodyPr>
            <a:normAutofit fontScale="90000"/>
          </a:bodyPr>
          <a:lstStyle/>
          <a:p>
            <a:r>
              <a:rPr b="1" dirty="0"/>
              <a:t>Methods for Data Manipulation</a:t>
            </a:r>
          </a:p>
        </p:txBody>
      </p:sp>
      <p:sp>
        <p:nvSpPr>
          <p:cNvPr id="5" name="Subtitle 4"/>
          <p:cNvSpPr>
            <a:spLocks noGrp="1"/>
          </p:cNvSpPr>
          <p:nvPr>
            <p:ph type="subTitle" idx="1"/>
          </p:nvPr>
        </p:nvSpPr>
        <p:spPr/>
        <p:txBody>
          <a:bodyPr/>
          <a:lstStyle/>
          <a:p>
            <a:endParaRPr lang="en-IN"/>
          </a:p>
        </p:txBody>
      </p:sp>
      <p:graphicFrame>
        <p:nvGraphicFramePr>
          <p:cNvPr id="3" name="Table 2"/>
          <p:cNvGraphicFramePr>
            <a:graphicFrameLocks noGrp="1"/>
          </p:cNvGraphicFramePr>
          <p:nvPr>
            <p:extLst/>
          </p:nvPr>
        </p:nvGraphicFramePr>
        <p:xfrm>
          <a:off x="2175164" y="1850909"/>
          <a:ext cx="8060218" cy="4114800"/>
        </p:xfrm>
        <a:graphic>
          <a:graphicData uri="http://schemas.openxmlformats.org/drawingml/2006/table">
            <a:tbl>
              <a:tblPr firstRow="1" bandRow="1">
                <a:tableStyleId>{5C22544A-7EE6-4342-B048-85BDC9FD1C3A}</a:tableStyleId>
              </a:tblPr>
              <a:tblGrid>
                <a:gridCol w="3016268">
                  <a:extLst>
                    <a:ext uri="{9D8B030D-6E8A-4147-A177-3AD203B41FA5}">
                      <a16:colId xmlns:a16="http://schemas.microsoft.com/office/drawing/2014/main" val="20000"/>
                    </a:ext>
                  </a:extLst>
                </a:gridCol>
                <a:gridCol w="5043950">
                  <a:extLst>
                    <a:ext uri="{9D8B030D-6E8A-4147-A177-3AD203B41FA5}">
                      <a16:colId xmlns:a16="http://schemas.microsoft.com/office/drawing/2014/main" val="20001"/>
                    </a:ext>
                  </a:extLst>
                </a:gridCol>
              </a:tblGrid>
              <a:tr h="514350">
                <a:tc>
                  <a:txBody>
                    <a:bodyPr/>
                    <a:lstStyle/>
                    <a:p>
                      <a:r>
                        <a:rPr sz="2000">
                          <a:solidFill>
                            <a:sysClr val="windowText" lastClr="000000"/>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0"/>
                  </a:ext>
                </a:extLst>
              </a:tr>
              <a:tr h="514350">
                <a:tc>
                  <a:txBody>
                    <a:bodyPr/>
                    <a:lstStyle/>
                    <a:p>
                      <a:r>
                        <a:rPr sz="2000" dirty="0">
                          <a:solidFill>
                            <a:sysClr val="windowText" lastClr="000000"/>
                          </a:solidFill>
                        </a:rPr>
                        <a:t>.apply(</a:t>
                      </a:r>
                      <a:r>
                        <a:rPr sz="2000" dirty="0" err="1">
                          <a:solidFill>
                            <a:sysClr val="windowText" lastClr="000000"/>
                          </a:solidFill>
                        </a:rPr>
                        <a:t>func</a:t>
                      </a:r>
                      <a:r>
                        <a:rPr sz="2000" dirty="0">
                          <a:solidFill>
                            <a:sysClr val="windowText" lastClr="000000"/>
                          </a:solidFill>
                        </a:rPr>
                        <a:t>,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Applies a function to rows/columns.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1"/>
                  </a:ext>
                </a:extLst>
              </a:tr>
              <a:tr h="514350">
                <a:tc>
                  <a:txBody>
                    <a:bodyPr/>
                    <a:lstStyle/>
                    <a:p>
                      <a:r>
                        <a:rPr sz="2000">
                          <a:solidFill>
                            <a:sysClr val="windowText" lastClr="000000"/>
                          </a:solidFill>
                        </a:rPr>
                        <a:t>.applymap(func)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Function to every element (deprecated).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2"/>
                  </a:ext>
                </a:extLst>
              </a:tr>
              <a:tr h="514350">
                <a:tc>
                  <a:txBody>
                    <a:bodyPr/>
                    <a:lstStyle/>
                    <a:p>
                      <a:r>
                        <a:rPr sz="2000" dirty="0">
                          <a:solidFill>
                            <a:sysClr val="windowText" lastClr="000000"/>
                          </a:solidFill>
                        </a:rPr>
                        <a:t>.</a:t>
                      </a:r>
                      <a:r>
                        <a:rPr sz="2000" dirty="0" err="1">
                          <a:solidFill>
                            <a:sysClr val="windowText" lastClr="000000"/>
                          </a:solidFill>
                        </a:rPr>
                        <a:t>groupby</a:t>
                      </a:r>
                      <a:r>
                        <a:rPr sz="2000" dirty="0">
                          <a:solidFill>
                            <a:sysClr val="windowText" lastClr="000000"/>
                          </a:solidFill>
                        </a:rPr>
                        <a:t>(by)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Groups data for aggregate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3"/>
                  </a:ext>
                </a:extLst>
              </a:tr>
              <a:tr h="514350">
                <a:tc>
                  <a:txBody>
                    <a:bodyPr/>
                    <a:lstStyle/>
                    <a:p>
                      <a:r>
                        <a:rPr sz="2000" dirty="0">
                          <a:solidFill>
                            <a:sysClr val="windowText" lastClr="000000"/>
                          </a:solidFill>
                        </a:rPr>
                        <a:t>.</a:t>
                      </a:r>
                      <a:r>
                        <a:rPr sz="2000" dirty="0" err="1">
                          <a:solidFill>
                            <a:sysClr val="windowText" lastClr="000000"/>
                          </a:solidFill>
                        </a:rPr>
                        <a:t>sort_values</a:t>
                      </a:r>
                      <a:r>
                        <a:rPr sz="2000" dirty="0">
                          <a:solidFill>
                            <a:sysClr val="windowText" lastClr="000000"/>
                          </a:solidFill>
                        </a:rPr>
                        <a:t>(by)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Sorts DataFrame by column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4"/>
                  </a:ext>
                </a:extLst>
              </a:tr>
              <a:tr h="514350">
                <a:tc>
                  <a:txBody>
                    <a:bodyPr/>
                    <a:lstStyle/>
                    <a:p>
                      <a:r>
                        <a:rPr sz="2000" dirty="0">
                          <a:solidFill>
                            <a:sysClr val="windowText" lastClr="000000"/>
                          </a:solidFill>
                        </a:rPr>
                        <a:t>.merge(right,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ysClr val="windowText" lastClr="000000"/>
                          </a:solidFill>
                        </a:rPr>
                        <a:t>SQL-style join of </a:t>
                      </a:r>
                      <a:r>
                        <a:rPr sz="2000" dirty="0" err="1">
                          <a:solidFill>
                            <a:sysClr val="windowText" lastClr="000000"/>
                          </a:solidFill>
                        </a:rPr>
                        <a:t>DataFrames</a:t>
                      </a:r>
                      <a:r>
                        <a:rPr sz="20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5"/>
                  </a:ext>
                </a:extLst>
              </a:tr>
              <a:tr h="514350">
                <a:tc>
                  <a:txBody>
                    <a:bodyPr/>
                    <a:lstStyle/>
                    <a:p>
                      <a:r>
                        <a:rPr sz="2000" dirty="0">
                          <a:solidFill>
                            <a:sysClr val="windowText" lastClr="000000"/>
                          </a:solidFill>
                        </a:rPr>
                        <a:t>.</a:t>
                      </a:r>
                      <a:r>
                        <a:rPr sz="2000" dirty="0" err="1">
                          <a:solidFill>
                            <a:sysClr val="windowText" lastClr="000000"/>
                          </a:solidFill>
                        </a:rPr>
                        <a:t>concat</a:t>
                      </a:r>
                      <a:r>
                        <a:rPr sz="2000" dirty="0">
                          <a:solidFill>
                            <a:sysClr val="windowText" lastClr="000000"/>
                          </a:solidFill>
                        </a:rPr>
                        <a:t>([df1, df2])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a:solidFill>
                            <a:sysClr val="windowText" lastClr="000000"/>
                          </a:solidFill>
                        </a:rPr>
                        <a:t>Concatenates DataFrames.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6"/>
                  </a:ext>
                </a:extLst>
              </a:tr>
              <a:tr h="514350">
                <a:tc>
                  <a:txBody>
                    <a:bodyPr/>
                    <a:lstStyle/>
                    <a:p>
                      <a:r>
                        <a:rPr sz="2000" dirty="0">
                          <a:solidFill>
                            <a:sysClr val="windowText" lastClr="000000"/>
                          </a:solidFill>
                        </a:rPr>
                        <a:t>.</a:t>
                      </a:r>
                      <a:r>
                        <a:rPr sz="2000" dirty="0" err="1">
                          <a:solidFill>
                            <a:sysClr val="windowText" lastClr="000000"/>
                          </a:solidFill>
                        </a:rPr>
                        <a:t>pivot_table</a:t>
                      </a:r>
                      <a:r>
                        <a:rPr sz="20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tc>
                  <a:txBody>
                    <a:bodyPr/>
                    <a:lstStyle/>
                    <a:p>
                      <a:r>
                        <a:rPr sz="2000" dirty="0">
                          <a:solidFill>
                            <a:sysClr val="windowText" lastClr="000000"/>
                          </a:solidFill>
                        </a:rPr>
                        <a:t>Creates spreadsheet-style pivot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E4CE"/>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79040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2941"/>
            <a:ext cx="9144000" cy="928110"/>
          </a:xfrm>
        </p:spPr>
        <p:txBody>
          <a:bodyPr>
            <a:normAutofit/>
          </a:bodyPr>
          <a:lstStyle/>
          <a:p>
            <a:r>
              <a:rPr lang="en-US" b="1" dirty="0" smtClean="0"/>
              <a:t>Mapping Data Type</a:t>
            </a:r>
            <a:endParaRPr lang="en-US" dirty="0">
              <a:solidFill>
                <a:srgbClr val="5C4E3D"/>
              </a:solidFill>
            </a:endParaRPr>
          </a:p>
        </p:txBody>
      </p:sp>
      <p:sp>
        <p:nvSpPr>
          <p:cNvPr id="5" name="Rectangle 4"/>
          <p:cNvSpPr/>
          <p:nvPr/>
        </p:nvSpPr>
        <p:spPr>
          <a:xfrm>
            <a:off x="541544" y="1193688"/>
            <a:ext cx="10966965" cy="2246769"/>
          </a:xfrm>
          <a:prstGeom prst="rect">
            <a:avLst/>
          </a:prstGeom>
        </p:spPr>
        <p:txBody>
          <a:bodyPr wrap="square">
            <a:spAutoFit/>
          </a:bodyPr>
          <a:lstStyle/>
          <a:p>
            <a:r>
              <a:rPr lang="en-US" sz="2000" dirty="0" smtClean="0"/>
              <a:t>Mapping </a:t>
            </a:r>
            <a:r>
              <a:rPr lang="en-US" sz="2000" dirty="0"/>
              <a:t>is an unordered data type in </a:t>
            </a:r>
            <a:r>
              <a:rPr lang="en-US" sz="2000" dirty="0" smtClean="0"/>
              <a:t>Python. Only </a:t>
            </a:r>
            <a:r>
              <a:rPr lang="en-US" sz="2000" dirty="0"/>
              <a:t>one standard mapping data type in Python called Dictionary</a:t>
            </a:r>
            <a:r>
              <a:rPr lang="en-US" sz="2000" dirty="0" smtClean="0"/>
              <a:t>.</a:t>
            </a:r>
          </a:p>
          <a:p>
            <a:endParaRPr lang="en-US" sz="2000" dirty="0"/>
          </a:p>
          <a:p>
            <a:pPr marL="285750" indent="-285750">
              <a:buFont typeface="Arial" panose="020B0604020202020204" pitchFamily="34" charset="0"/>
              <a:buChar char="•"/>
            </a:pPr>
            <a:r>
              <a:rPr lang="en-US" sz="2000" dirty="0"/>
              <a:t>Dictionary </a:t>
            </a:r>
            <a:r>
              <a:rPr lang="en-US" sz="2000" dirty="0" smtClean="0"/>
              <a:t>holds </a:t>
            </a:r>
            <a:r>
              <a:rPr lang="en-US" sz="2000" dirty="0"/>
              <a:t>data items in key-value pairs and </a:t>
            </a:r>
            <a:r>
              <a:rPr lang="en-US" sz="2000" dirty="0" smtClean="0"/>
              <a:t>enclosed </a:t>
            </a:r>
            <a:r>
              <a:rPr lang="en-US" sz="2000" dirty="0"/>
              <a:t>in curly brackets { </a:t>
            </a:r>
            <a:r>
              <a:rPr lang="en-US" sz="2000" dirty="0" smtClean="0"/>
              <a:t>}</a:t>
            </a:r>
          </a:p>
          <a:p>
            <a:pPr marL="285750" indent="-285750">
              <a:buFont typeface="Arial" panose="020B0604020202020204" pitchFamily="34" charset="0"/>
              <a:buChar char="•"/>
            </a:pPr>
            <a:r>
              <a:rPr lang="en-US" sz="2000" dirty="0"/>
              <a:t>D</a:t>
            </a:r>
            <a:r>
              <a:rPr lang="en-US" sz="2000" dirty="0" smtClean="0"/>
              <a:t>ictionaries </a:t>
            </a:r>
            <a:r>
              <a:rPr lang="en-US" sz="2000" dirty="0"/>
              <a:t>permit faster access to </a:t>
            </a:r>
            <a:r>
              <a:rPr lang="en-US" sz="2000" dirty="0" smtClean="0"/>
              <a:t>data</a:t>
            </a:r>
          </a:p>
          <a:p>
            <a:pPr marL="285750" indent="-285750">
              <a:buFont typeface="Arial" panose="020B0604020202020204" pitchFamily="34" charset="0"/>
              <a:buChar char="•"/>
            </a:pPr>
            <a:r>
              <a:rPr lang="en-US" sz="2000" dirty="0" smtClean="0"/>
              <a:t>Every </a:t>
            </a:r>
            <a:r>
              <a:rPr lang="en-US" sz="2000" dirty="0"/>
              <a:t>key is separated from its value using a colon (:) </a:t>
            </a:r>
            <a:r>
              <a:rPr lang="en-US" sz="2000" dirty="0" smtClean="0"/>
              <a:t>sign</a:t>
            </a:r>
          </a:p>
          <a:p>
            <a:pPr marL="285750" indent="-285750">
              <a:buFont typeface="Arial" panose="020B0604020202020204" pitchFamily="34" charset="0"/>
              <a:buChar char="•"/>
            </a:pPr>
            <a:r>
              <a:rPr lang="en-US" sz="2000" dirty="0" smtClean="0"/>
              <a:t>Keys </a:t>
            </a:r>
            <a:r>
              <a:rPr lang="en-US" sz="2000" dirty="0"/>
              <a:t>are usually of string type and their values can be of any data </a:t>
            </a:r>
            <a:r>
              <a:rPr lang="en-US" sz="2000" dirty="0" smtClean="0"/>
              <a:t>type</a:t>
            </a:r>
            <a:endParaRPr lang="en-US" sz="2000" dirty="0"/>
          </a:p>
        </p:txBody>
      </p:sp>
      <p:sp>
        <p:nvSpPr>
          <p:cNvPr id="8" name="Rectangle 7"/>
          <p:cNvSpPr/>
          <p:nvPr/>
        </p:nvSpPr>
        <p:spPr>
          <a:xfrm>
            <a:off x="541544" y="3355063"/>
            <a:ext cx="1324402" cy="400110"/>
          </a:xfrm>
          <a:prstGeom prst="rect">
            <a:avLst/>
          </a:prstGeom>
        </p:spPr>
        <p:txBody>
          <a:bodyPr wrap="none">
            <a:spAutoFit/>
          </a:bodyPr>
          <a:lstStyle/>
          <a:p>
            <a:r>
              <a:rPr lang="en-US" sz="2000" b="1" dirty="0"/>
              <a:t>Program:</a:t>
            </a:r>
          </a:p>
        </p:txBody>
      </p:sp>
      <p:sp>
        <p:nvSpPr>
          <p:cNvPr id="9" name="Rectangle 8"/>
          <p:cNvSpPr/>
          <p:nvPr/>
        </p:nvSpPr>
        <p:spPr>
          <a:xfrm>
            <a:off x="541544" y="5150877"/>
            <a:ext cx="1109599" cy="400110"/>
          </a:xfrm>
          <a:prstGeom prst="rect">
            <a:avLst/>
          </a:prstGeom>
        </p:spPr>
        <p:txBody>
          <a:bodyPr wrap="none">
            <a:spAutoFit/>
          </a:bodyPr>
          <a:lstStyle/>
          <a:p>
            <a:r>
              <a:rPr lang="en-US" sz="2000" b="1" dirty="0"/>
              <a:t>Output:</a:t>
            </a:r>
          </a:p>
        </p:txBody>
      </p:sp>
      <p:pic>
        <p:nvPicPr>
          <p:cNvPr id="4" name="Picture 3"/>
          <p:cNvPicPr>
            <a:picLocks noChangeAspect="1"/>
          </p:cNvPicPr>
          <p:nvPr/>
        </p:nvPicPr>
        <p:blipFill>
          <a:blip r:embed="rId2"/>
          <a:stretch>
            <a:fillRect/>
          </a:stretch>
        </p:blipFill>
        <p:spPr>
          <a:xfrm>
            <a:off x="1450527" y="3755173"/>
            <a:ext cx="8743950" cy="1495425"/>
          </a:xfrm>
          <a:prstGeom prst="rect">
            <a:avLst/>
          </a:prstGeom>
        </p:spPr>
      </p:pic>
      <p:sp>
        <p:nvSpPr>
          <p:cNvPr id="10" name="Rectangular Callout 9"/>
          <p:cNvSpPr/>
          <p:nvPr/>
        </p:nvSpPr>
        <p:spPr>
          <a:xfrm>
            <a:off x="9878290" y="5250598"/>
            <a:ext cx="2207492" cy="729673"/>
          </a:xfrm>
          <a:prstGeom prst="wedgeRectCallout">
            <a:avLst>
              <a:gd name="adj1" fmla="val -322734"/>
              <a:gd name="adj2" fmla="val -10350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Mutable</a:t>
            </a:r>
            <a:endParaRPr lang="en-IN" dirty="0"/>
          </a:p>
        </p:txBody>
      </p:sp>
      <p:pic>
        <p:nvPicPr>
          <p:cNvPr id="11" name="Picture 10"/>
          <p:cNvPicPr>
            <a:picLocks noChangeAspect="1"/>
          </p:cNvPicPr>
          <p:nvPr/>
        </p:nvPicPr>
        <p:blipFill>
          <a:blip r:embed="rId3"/>
          <a:stretch>
            <a:fillRect/>
          </a:stretch>
        </p:blipFill>
        <p:spPr>
          <a:xfrm>
            <a:off x="1450527" y="5615434"/>
            <a:ext cx="7886700" cy="923925"/>
          </a:xfrm>
          <a:prstGeom prst="rect">
            <a:avLst/>
          </a:prstGeom>
        </p:spPr>
      </p:pic>
    </p:spTree>
    <p:extLst>
      <p:ext uri="{BB962C8B-B14F-4D97-AF65-F5344CB8AC3E}">
        <p14:creationId xmlns:p14="http://schemas.microsoft.com/office/powerpoint/2010/main" val="36490278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1688" y="1457237"/>
            <a:ext cx="11143488" cy="1200329"/>
          </a:xfrm>
          <a:prstGeom prst="rect">
            <a:avLst/>
          </a:prstGeom>
        </p:spPr>
        <p:txBody>
          <a:bodyPr wrap="square">
            <a:spAutoFit/>
          </a:bodyPr>
          <a:lstStyle/>
          <a:p>
            <a:r>
              <a:rPr lang="en-IN" dirty="0"/>
              <a:t>To read a CSV file into a Pandas </a:t>
            </a:r>
            <a:r>
              <a:rPr lang="en-IN" dirty="0" err="1"/>
              <a:t>DataFrame</a:t>
            </a:r>
            <a:r>
              <a:rPr lang="en-IN" dirty="0"/>
              <a:t>, the </a:t>
            </a:r>
            <a:r>
              <a:rPr lang="en-IN" dirty="0" err="1"/>
              <a:t>read_csv</a:t>
            </a:r>
            <a:r>
              <a:rPr lang="en-IN" dirty="0"/>
              <a:t>() function is used. </a:t>
            </a:r>
            <a:endParaRPr lang="en-IN" dirty="0" smtClean="0"/>
          </a:p>
          <a:p>
            <a:endParaRPr lang="en-IN" dirty="0"/>
          </a:p>
          <a:p>
            <a:r>
              <a:rPr lang="en-IN" dirty="0" smtClean="0"/>
              <a:t>This </a:t>
            </a:r>
            <a:r>
              <a:rPr lang="en-IN" dirty="0"/>
              <a:t>function is a core part of the Pandas library, which is widely used for data manipulation and analysis in Python. </a:t>
            </a:r>
          </a:p>
        </p:txBody>
      </p:sp>
      <p:sp>
        <p:nvSpPr>
          <p:cNvPr id="7" name="Title 1"/>
          <p:cNvSpPr>
            <a:spLocks noGrp="1"/>
          </p:cNvSpPr>
          <p:nvPr>
            <p:ph type="ctrTitle"/>
          </p:nvPr>
        </p:nvSpPr>
        <p:spPr>
          <a:xfrm>
            <a:off x="2667000" y="442452"/>
            <a:ext cx="6858000" cy="929074"/>
          </a:xfrm>
        </p:spPr>
        <p:txBody>
          <a:bodyPr>
            <a:normAutofit/>
          </a:bodyPr>
          <a:lstStyle/>
          <a:p>
            <a:r>
              <a:rPr lang="en-US" b="1" dirty="0" err="1" smtClean="0"/>
              <a:t>readcsv</a:t>
            </a:r>
            <a:endParaRPr b="1" dirty="0"/>
          </a:p>
        </p:txBody>
      </p:sp>
      <p:sp>
        <p:nvSpPr>
          <p:cNvPr id="8" name="Rectangle 7"/>
          <p:cNvSpPr/>
          <p:nvPr/>
        </p:nvSpPr>
        <p:spPr>
          <a:xfrm>
            <a:off x="2819400" y="2743277"/>
            <a:ext cx="6096000" cy="2308324"/>
          </a:xfrm>
          <a:prstGeom prst="rect">
            <a:avLst/>
          </a:prstGeom>
        </p:spPr>
        <p:txBody>
          <a:bodyPr>
            <a:spAutoFit/>
          </a:bodyPr>
          <a:lstStyle/>
          <a:p>
            <a:r>
              <a:rPr lang="en-IN" dirty="0">
                <a:solidFill>
                  <a:schemeClr val="bg2">
                    <a:lumMod val="10000"/>
                  </a:schemeClr>
                </a:solidFill>
                <a:latin typeface="Consolas" panose="020B0609020204030204" pitchFamily="49" charset="0"/>
              </a:rPr>
              <a:t># Read the CSV file into a </a:t>
            </a:r>
            <a:r>
              <a:rPr lang="en-IN" dirty="0" err="1">
                <a:solidFill>
                  <a:schemeClr val="bg2">
                    <a:lumMod val="10000"/>
                  </a:schemeClr>
                </a:solidFill>
                <a:latin typeface="Consolas" panose="020B0609020204030204" pitchFamily="49" charset="0"/>
              </a:rPr>
              <a:t>DataFrame</a:t>
            </a:r>
            <a:endParaRPr lang="en-IN" dirty="0">
              <a:solidFill>
                <a:schemeClr val="bg2">
                  <a:lumMod val="10000"/>
                </a:schemeClr>
              </a:solidFill>
              <a:latin typeface="Consolas" panose="020B0609020204030204" pitchFamily="49" charset="0"/>
            </a:endParaRPr>
          </a:p>
          <a:p>
            <a:r>
              <a:rPr lang="en-IN" dirty="0" err="1">
                <a:solidFill>
                  <a:schemeClr val="bg2">
                    <a:lumMod val="10000"/>
                  </a:schemeClr>
                </a:solidFill>
                <a:latin typeface="Consolas" panose="020B0609020204030204" pitchFamily="49" charset="0"/>
              </a:rPr>
              <a:t>df</a:t>
            </a:r>
            <a:r>
              <a:rPr lang="en-IN" dirty="0">
                <a:solidFill>
                  <a:schemeClr val="bg2">
                    <a:lumMod val="10000"/>
                  </a:schemeClr>
                </a:solidFill>
                <a:latin typeface="Consolas" panose="020B0609020204030204" pitchFamily="49" charset="0"/>
              </a:rPr>
              <a:t> = </a:t>
            </a:r>
            <a:r>
              <a:rPr lang="en-IN" dirty="0" err="1">
                <a:solidFill>
                  <a:schemeClr val="bg2">
                    <a:lumMod val="10000"/>
                  </a:schemeClr>
                </a:solidFill>
                <a:latin typeface="Consolas" panose="020B0609020204030204" pitchFamily="49" charset="0"/>
              </a:rPr>
              <a:t>pd.read_csv</a:t>
            </a:r>
            <a:r>
              <a:rPr lang="en-IN" dirty="0">
                <a:solidFill>
                  <a:schemeClr val="bg2">
                    <a:lumMod val="10000"/>
                  </a:schemeClr>
                </a:solidFill>
                <a:latin typeface="Consolas" panose="020B0609020204030204" pitchFamily="49" charset="0"/>
              </a:rPr>
              <a:t>('emp_input.csv',</a:t>
            </a:r>
            <a:r>
              <a:rPr lang="en-IN" dirty="0" err="1">
                <a:solidFill>
                  <a:schemeClr val="bg2">
                    <a:lumMod val="10000"/>
                  </a:schemeClr>
                </a:solidFill>
                <a:latin typeface="Consolas" panose="020B0609020204030204" pitchFamily="49" charset="0"/>
              </a:rPr>
              <a:t>usecols</a:t>
            </a:r>
            <a:r>
              <a:rPr lang="en-IN" dirty="0">
                <a:solidFill>
                  <a:schemeClr val="bg2">
                    <a:lumMod val="10000"/>
                  </a:schemeClr>
                </a:solidFill>
                <a:latin typeface="Consolas" panose="020B0609020204030204" pitchFamily="49" charset="0"/>
              </a:rPr>
              <a:t>=['Name', 'Location'])</a:t>
            </a:r>
          </a:p>
          <a:p>
            <a:r>
              <a:rPr lang="en-IN" dirty="0">
                <a:solidFill>
                  <a:schemeClr val="bg2">
                    <a:lumMod val="10000"/>
                  </a:schemeClr>
                </a:solidFill>
                <a:latin typeface="Consolas" panose="020B0609020204030204" pitchFamily="49" charset="0"/>
              </a:rPr>
              <a:t/>
            </a:r>
            <a:br>
              <a:rPr lang="en-IN" dirty="0">
                <a:solidFill>
                  <a:schemeClr val="bg2">
                    <a:lumMod val="10000"/>
                  </a:schemeClr>
                </a:solidFill>
                <a:latin typeface="Consolas" panose="020B0609020204030204" pitchFamily="49" charset="0"/>
              </a:rPr>
            </a:br>
            <a:r>
              <a:rPr lang="en-IN" dirty="0">
                <a:solidFill>
                  <a:schemeClr val="bg2">
                    <a:lumMod val="10000"/>
                  </a:schemeClr>
                </a:solidFill>
                <a:latin typeface="Consolas" panose="020B0609020204030204" pitchFamily="49" charset="0"/>
              </a:rPr>
              <a:t># Display the </a:t>
            </a:r>
            <a:r>
              <a:rPr lang="en-IN" dirty="0" err="1">
                <a:solidFill>
                  <a:schemeClr val="bg2">
                    <a:lumMod val="10000"/>
                  </a:schemeClr>
                </a:solidFill>
                <a:latin typeface="Consolas" panose="020B0609020204030204" pitchFamily="49" charset="0"/>
              </a:rPr>
              <a:t>DataFrame</a:t>
            </a:r>
            <a:endParaRPr lang="en-IN" dirty="0">
              <a:solidFill>
                <a:schemeClr val="bg2">
                  <a:lumMod val="10000"/>
                </a:schemeClr>
              </a:solidFill>
              <a:latin typeface="Consolas" panose="020B0609020204030204" pitchFamily="49" charset="0"/>
            </a:endParaRPr>
          </a:p>
          <a:p>
            <a:r>
              <a:rPr lang="en-IN" dirty="0">
                <a:solidFill>
                  <a:schemeClr val="bg2">
                    <a:lumMod val="10000"/>
                  </a:schemeClr>
                </a:solidFill>
                <a:latin typeface="Consolas" panose="020B0609020204030204" pitchFamily="49" charset="0"/>
              </a:rPr>
              <a:t>print("</a:t>
            </a:r>
            <a:r>
              <a:rPr lang="en-IN" dirty="0" err="1">
                <a:solidFill>
                  <a:schemeClr val="bg2">
                    <a:lumMod val="10000"/>
                  </a:schemeClr>
                </a:solidFill>
                <a:latin typeface="Consolas" panose="020B0609020204030204" pitchFamily="49" charset="0"/>
              </a:rPr>
              <a:t>DataFrame</a:t>
            </a:r>
            <a:r>
              <a:rPr lang="en-IN" dirty="0">
                <a:solidFill>
                  <a:schemeClr val="bg2">
                    <a:lumMod val="10000"/>
                  </a:schemeClr>
                </a:solidFill>
                <a:latin typeface="Consolas" panose="020B0609020204030204" pitchFamily="49" charset="0"/>
              </a:rPr>
              <a:t> read from CSV:")</a:t>
            </a:r>
          </a:p>
          <a:p>
            <a:r>
              <a:rPr lang="en-IN" dirty="0">
                <a:solidFill>
                  <a:schemeClr val="bg2">
                    <a:lumMod val="10000"/>
                  </a:schemeClr>
                </a:solidFill>
                <a:latin typeface="Consolas" panose="020B0609020204030204" pitchFamily="49" charset="0"/>
              </a:rPr>
              <a:t>print(</a:t>
            </a:r>
            <a:r>
              <a:rPr lang="en-IN" dirty="0" err="1">
                <a:solidFill>
                  <a:schemeClr val="bg2">
                    <a:lumMod val="10000"/>
                  </a:schemeClr>
                </a:solidFill>
                <a:latin typeface="Consolas" panose="020B0609020204030204" pitchFamily="49" charset="0"/>
              </a:rPr>
              <a:t>df</a:t>
            </a:r>
            <a:r>
              <a:rPr lang="en-IN" dirty="0">
                <a:solidFill>
                  <a:schemeClr val="bg2">
                    <a:lumMod val="10000"/>
                  </a:schemeClr>
                </a:solidFill>
                <a:latin typeface="Consolas" panose="020B0609020204030204" pitchFamily="49" charset="0"/>
              </a:rPr>
              <a:t>)</a:t>
            </a:r>
            <a:endParaRPr lang="en-IN" b="0" dirty="0">
              <a:solidFill>
                <a:schemeClr val="bg2">
                  <a:lumMod val="10000"/>
                </a:schemeClr>
              </a:solidFill>
              <a:effectLst/>
              <a:latin typeface="Consolas" panose="020B0609020204030204" pitchFamily="49" charset="0"/>
            </a:endParaRPr>
          </a:p>
        </p:txBody>
      </p:sp>
    </p:spTree>
    <p:extLst>
      <p:ext uri="{BB962C8B-B14F-4D97-AF65-F5344CB8AC3E}">
        <p14:creationId xmlns:p14="http://schemas.microsoft.com/office/powerpoint/2010/main" val="39147146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1688" y="1457237"/>
            <a:ext cx="11143488" cy="923330"/>
          </a:xfrm>
          <a:prstGeom prst="rect">
            <a:avLst/>
          </a:prstGeom>
        </p:spPr>
        <p:txBody>
          <a:bodyPr wrap="square">
            <a:spAutoFit/>
          </a:bodyPr>
          <a:lstStyle/>
          <a:p>
            <a:r>
              <a:rPr lang="en-IN" dirty="0"/>
              <a:t>To </a:t>
            </a:r>
            <a:r>
              <a:rPr lang="en-IN" dirty="0" smtClean="0"/>
              <a:t>write </a:t>
            </a:r>
            <a:r>
              <a:rPr lang="en-IN" dirty="0"/>
              <a:t>a CSV file into a Pandas </a:t>
            </a:r>
            <a:r>
              <a:rPr lang="en-IN" dirty="0" err="1"/>
              <a:t>DataFrame</a:t>
            </a:r>
            <a:r>
              <a:rPr lang="en-IN" dirty="0"/>
              <a:t>, the </a:t>
            </a:r>
            <a:r>
              <a:rPr lang="en-IN" dirty="0" err="1" smtClean="0"/>
              <a:t>to_csv</a:t>
            </a:r>
            <a:r>
              <a:rPr lang="en-IN" dirty="0"/>
              <a:t>() function is used. </a:t>
            </a:r>
            <a:endParaRPr lang="en-IN" dirty="0" smtClean="0"/>
          </a:p>
          <a:p>
            <a:endParaRPr lang="en-US" dirty="0"/>
          </a:p>
          <a:p>
            <a:r>
              <a:rPr lang="en-US" dirty="0" smtClean="0"/>
              <a:t>To update the existing file use mode as “a”</a:t>
            </a:r>
            <a:endParaRPr lang="en-IN" dirty="0"/>
          </a:p>
        </p:txBody>
      </p:sp>
      <p:sp>
        <p:nvSpPr>
          <p:cNvPr id="7" name="Title 1"/>
          <p:cNvSpPr>
            <a:spLocks noGrp="1"/>
          </p:cNvSpPr>
          <p:nvPr>
            <p:ph type="ctrTitle"/>
          </p:nvPr>
        </p:nvSpPr>
        <p:spPr>
          <a:xfrm>
            <a:off x="2667000" y="442452"/>
            <a:ext cx="6858000" cy="929074"/>
          </a:xfrm>
        </p:spPr>
        <p:txBody>
          <a:bodyPr>
            <a:normAutofit/>
          </a:bodyPr>
          <a:lstStyle/>
          <a:p>
            <a:r>
              <a:rPr lang="en-US" b="1" dirty="0" err="1" smtClean="0"/>
              <a:t>writecsv</a:t>
            </a:r>
            <a:endParaRPr b="1" dirty="0"/>
          </a:p>
        </p:txBody>
      </p:sp>
      <p:sp>
        <p:nvSpPr>
          <p:cNvPr id="8" name="Rectangle 7"/>
          <p:cNvSpPr/>
          <p:nvPr/>
        </p:nvSpPr>
        <p:spPr>
          <a:xfrm>
            <a:off x="2819400" y="2247973"/>
            <a:ext cx="6096000" cy="2031325"/>
          </a:xfrm>
          <a:prstGeom prst="rect">
            <a:avLst/>
          </a:prstGeom>
        </p:spPr>
        <p:txBody>
          <a:bodyPr>
            <a:spAutoFit/>
          </a:bodyPr>
          <a:lstStyle/>
          <a:p>
            <a:r>
              <a:rPr lang="en-IN" dirty="0" err="1">
                <a:solidFill>
                  <a:schemeClr val="bg2">
                    <a:lumMod val="10000"/>
                  </a:schemeClr>
                </a:solidFill>
              </a:rPr>
              <a:t>empdata</a:t>
            </a:r>
            <a:r>
              <a:rPr lang="en-IN" dirty="0">
                <a:solidFill>
                  <a:schemeClr val="bg2">
                    <a:lumMod val="10000"/>
                  </a:schemeClr>
                </a:solidFill>
              </a:rPr>
              <a:t> = {'Name': ['Alex', 'Steve', 'Charles'],</a:t>
            </a:r>
          </a:p>
          <a:p>
            <a:r>
              <a:rPr lang="en-IN" dirty="0">
                <a:solidFill>
                  <a:schemeClr val="bg2">
                    <a:lumMod val="10000"/>
                  </a:schemeClr>
                </a:solidFill>
              </a:rPr>
              <a:t>        'Experience': [20, 15, 10],</a:t>
            </a:r>
          </a:p>
          <a:p>
            <a:r>
              <a:rPr lang="en-IN" dirty="0">
                <a:solidFill>
                  <a:schemeClr val="bg2">
                    <a:lumMod val="10000"/>
                  </a:schemeClr>
                </a:solidFill>
              </a:rPr>
              <a:t>        'Location': ['Bangalore', 'Chennai', 'Delhi']}</a:t>
            </a:r>
          </a:p>
          <a:p>
            <a:r>
              <a:rPr lang="en-IN" dirty="0" err="1">
                <a:solidFill>
                  <a:schemeClr val="bg2">
                    <a:lumMod val="10000"/>
                  </a:schemeClr>
                </a:solidFill>
              </a:rPr>
              <a:t>emp_df</a:t>
            </a:r>
            <a:r>
              <a:rPr lang="en-IN" dirty="0">
                <a:solidFill>
                  <a:schemeClr val="bg2">
                    <a:lumMod val="10000"/>
                  </a:schemeClr>
                </a:solidFill>
              </a:rPr>
              <a:t> = </a:t>
            </a:r>
            <a:r>
              <a:rPr lang="en-IN" dirty="0" err="1">
                <a:solidFill>
                  <a:schemeClr val="bg2">
                    <a:lumMod val="10000"/>
                  </a:schemeClr>
                </a:solidFill>
              </a:rPr>
              <a:t>pd.DataFrame</a:t>
            </a:r>
            <a:r>
              <a:rPr lang="en-IN" dirty="0">
                <a:solidFill>
                  <a:schemeClr val="bg2">
                    <a:lumMod val="10000"/>
                  </a:schemeClr>
                </a:solidFill>
              </a:rPr>
              <a:t>(</a:t>
            </a:r>
            <a:r>
              <a:rPr lang="en-IN" dirty="0" err="1">
                <a:solidFill>
                  <a:schemeClr val="bg2">
                    <a:lumMod val="10000"/>
                  </a:schemeClr>
                </a:solidFill>
              </a:rPr>
              <a:t>empdata</a:t>
            </a:r>
            <a:r>
              <a:rPr lang="en-IN" dirty="0">
                <a:solidFill>
                  <a:schemeClr val="bg2">
                    <a:lumMod val="10000"/>
                  </a:schemeClr>
                </a:solidFill>
              </a:rPr>
              <a:t>)</a:t>
            </a:r>
          </a:p>
          <a:p>
            <a:r>
              <a:rPr lang="en-IN" dirty="0">
                <a:solidFill>
                  <a:schemeClr val="bg2">
                    <a:lumMod val="10000"/>
                  </a:schemeClr>
                </a:solidFill>
              </a:rPr>
              <a:t>print(</a:t>
            </a:r>
            <a:r>
              <a:rPr lang="en-IN" dirty="0" err="1">
                <a:solidFill>
                  <a:schemeClr val="bg2">
                    <a:lumMod val="10000"/>
                  </a:schemeClr>
                </a:solidFill>
              </a:rPr>
              <a:t>emp_df</a:t>
            </a:r>
            <a:r>
              <a:rPr lang="en-IN" dirty="0">
                <a:solidFill>
                  <a:schemeClr val="bg2">
                    <a:lumMod val="10000"/>
                  </a:schemeClr>
                </a:solidFill>
              </a:rPr>
              <a:t>)</a:t>
            </a:r>
          </a:p>
          <a:p>
            <a:r>
              <a:rPr lang="en-IN" dirty="0" err="1">
                <a:solidFill>
                  <a:schemeClr val="bg2">
                    <a:lumMod val="10000"/>
                  </a:schemeClr>
                </a:solidFill>
              </a:rPr>
              <a:t>emp_df.to_csv</a:t>
            </a:r>
            <a:r>
              <a:rPr lang="en-IN" dirty="0">
                <a:solidFill>
                  <a:schemeClr val="bg2">
                    <a:lumMod val="10000"/>
                  </a:schemeClr>
                </a:solidFill>
              </a:rPr>
              <a:t>('emp_input.csv', index=True) # Save </a:t>
            </a:r>
            <a:r>
              <a:rPr lang="en-IN" dirty="0" err="1">
                <a:solidFill>
                  <a:schemeClr val="bg2">
                    <a:lumMod val="10000"/>
                  </a:schemeClr>
                </a:solidFill>
              </a:rPr>
              <a:t>withsout</a:t>
            </a:r>
            <a:r>
              <a:rPr lang="en-IN" dirty="0">
                <a:solidFill>
                  <a:schemeClr val="bg2">
                    <a:lumMod val="10000"/>
                  </a:schemeClr>
                </a:solidFill>
              </a:rPr>
              <a:t> the </a:t>
            </a:r>
            <a:r>
              <a:rPr lang="en-IN" dirty="0" err="1">
                <a:solidFill>
                  <a:schemeClr val="bg2">
                    <a:lumMod val="10000"/>
                  </a:schemeClr>
                </a:solidFill>
              </a:rPr>
              <a:t>DataFrame</a:t>
            </a:r>
            <a:r>
              <a:rPr lang="en-IN" dirty="0">
                <a:solidFill>
                  <a:schemeClr val="bg2">
                    <a:lumMod val="10000"/>
                  </a:schemeClr>
                </a:solidFill>
              </a:rPr>
              <a:t> index</a:t>
            </a:r>
          </a:p>
        </p:txBody>
      </p:sp>
      <p:sp>
        <p:nvSpPr>
          <p:cNvPr id="2" name="Rectangle 1"/>
          <p:cNvSpPr/>
          <p:nvPr/>
        </p:nvSpPr>
        <p:spPr>
          <a:xfrm>
            <a:off x="2819400" y="4272677"/>
            <a:ext cx="6096000" cy="2585323"/>
          </a:xfrm>
          <a:prstGeom prst="rect">
            <a:avLst/>
          </a:prstGeom>
        </p:spPr>
        <p:txBody>
          <a:bodyPr>
            <a:spAutoFit/>
          </a:bodyPr>
          <a:lstStyle/>
          <a:p>
            <a:r>
              <a:rPr lang="en-IN" dirty="0">
                <a:solidFill>
                  <a:srgbClr val="6A9955"/>
                </a:solidFill>
                <a:latin typeface="Consolas" panose="020B0609020204030204" pitchFamily="49" charset="0"/>
              </a:rPr>
              <a:t># Create a new </a:t>
            </a:r>
            <a:r>
              <a:rPr lang="en-IN" dirty="0" err="1">
                <a:solidFill>
                  <a:srgbClr val="6A9955"/>
                </a:solidFill>
                <a:latin typeface="Consolas" panose="020B0609020204030204" pitchFamily="49" charset="0"/>
              </a:rPr>
              <a:t>DataFrame</a:t>
            </a:r>
            <a:r>
              <a:rPr lang="en-IN" dirty="0">
                <a:solidFill>
                  <a:srgbClr val="6A9955"/>
                </a:solidFill>
                <a:latin typeface="Consolas" panose="020B0609020204030204" pitchFamily="49" charset="0"/>
              </a:rPr>
              <a:t> with data to append</a:t>
            </a:r>
            <a:endParaRPr lang="en-IN" dirty="0">
              <a:solidFill>
                <a:srgbClr val="CCCCCC"/>
              </a:solidFill>
              <a:latin typeface="Consolas" panose="020B0609020204030204" pitchFamily="49" charset="0"/>
            </a:endParaRPr>
          </a:p>
          <a:p>
            <a:r>
              <a:rPr lang="en-IN" dirty="0" err="1">
                <a:solidFill>
                  <a:schemeClr val="bg2">
                    <a:lumMod val="10000"/>
                  </a:schemeClr>
                </a:solidFill>
                <a:latin typeface="Consolas" panose="020B0609020204030204" pitchFamily="49" charset="0"/>
              </a:rPr>
              <a:t>new_data</a:t>
            </a:r>
            <a:r>
              <a:rPr lang="en-IN" dirty="0">
                <a:solidFill>
                  <a:schemeClr val="bg2">
                    <a:lumMod val="10000"/>
                  </a:schemeClr>
                </a:solidFill>
                <a:latin typeface="Consolas" panose="020B0609020204030204" pitchFamily="49" charset="0"/>
              </a:rPr>
              <a:t> = {'Name': ['Ram', '</a:t>
            </a:r>
            <a:r>
              <a:rPr lang="en-IN" dirty="0" err="1">
                <a:solidFill>
                  <a:schemeClr val="bg2">
                    <a:lumMod val="10000"/>
                  </a:schemeClr>
                </a:solidFill>
                <a:latin typeface="Consolas" panose="020B0609020204030204" pitchFamily="49" charset="0"/>
              </a:rPr>
              <a:t>Sita</a:t>
            </a:r>
            <a:r>
              <a:rPr lang="en-IN" dirty="0">
                <a:solidFill>
                  <a:schemeClr val="bg2">
                    <a:lumMod val="10000"/>
                  </a:schemeClr>
                </a:solidFill>
                <a:latin typeface="Consolas" panose="020B0609020204030204" pitchFamily="49" charset="0"/>
              </a:rPr>
              <a:t>'], 'Experience': [15, 20],  'Location': ['Bangalore', 'Chennai']}</a:t>
            </a:r>
          </a:p>
          <a:p>
            <a:r>
              <a:rPr lang="en-IN" dirty="0" err="1">
                <a:solidFill>
                  <a:schemeClr val="bg2">
                    <a:lumMod val="10000"/>
                  </a:schemeClr>
                </a:solidFill>
                <a:latin typeface="Consolas" panose="020B0609020204030204" pitchFamily="49" charset="0"/>
              </a:rPr>
              <a:t>df_new</a:t>
            </a:r>
            <a:r>
              <a:rPr lang="en-IN" dirty="0">
                <a:solidFill>
                  <a:schemeClr val="bg2">
                    <a:lumMod val="10000"/>
                  </a:schemeClr>
                </a:solidFill>
                <a:latin typeface="Consolas" panose="020B0609020204030204" pitchFamily="49" charset="0"/>
              </a:rPr>
              <a:t> = </a:t>
            </a:r>
            <a:r>
              <a:rPr lang="en-IN" dirty="0" err="1">
                <a:solidFill>
                  <a:schemeClr val="bg2">
                    <a:lumMod val="10000"/>
                  </a:schemeClr>
                </a:solidFill>
                <a:latin typeface="Consolas" panose="020B0609020204030204" pitchFamily="49" charset="0"/>
              </a:rPr>
              <a:t>pd.DataFrame</a:t>
            </a:r>
            <a:r>
              <a:rPr lang="en-IN" dirty="0">
                <a:solidFill>
                  <a:schemeClr val="bg2">
                    <a:lumMod val="10000"/>
                  </a:schemeClr>
                </a:solidFill>
                <a:latin typeface="Consolas" panose="020B0609020204030204" pitchFamily="49" charset="0"/>
              </a:rPr>
              <a:t>(</a:t>
            </a:r>
            <a:r>
              <a:rPr lang="en-IN" dirty="0" err="1">
                <a:solidFill>
                  <a:schemeClr val="bg2">
                    <a:lumMod val="10000"/>
                  </a:schemeClr>
                </a:solidFill>
                <a:latin typeface="Consolas" panose="020B0609020204030204" pitchFamily="49" charset="0"/>
              </a:rPr>
              <a:t>new_data</a:t>
            </a:r>
            <a:r>
              <a:rPr lang="en-IN" dirty="0">
                <a:solidFill>
                  <a:schemeClr val="bg2">
                    <a:lumMod val="10000"/>
                  </a:schemeClr>
                </a:solidFill>
                <a:latin typeface="Consolas" panose="020B0609020204030204" pitchFamily="49" charset="0"/>
              </a:rPr>
              <a:t>)</a:t>
            </a:r>
          </a:p>
          <a:p>
            <a:r>
              <a:rPr lang="en-IN" dirty="0">
                <a:solidFill>
                  <a:schemeClr val="bg2">
                    <a:lumMod val="10000"/>
                  </a:schemeClr>
                </a:solidFill>
                <a:latin typeface="Consolas" panose="020B0609020204030204" pitchFamily="49" charset="0"/>
              </a:rPr>
              <a:t/>
            </a:r>
            <a:br>
              <a:rPr lang="en-IN" dirty="0">
                <a:solidFill>
                  <a:schemeClr val="bg2">
                    <a:lumMod val="10000"/>
                  </a:schemeClr>
                </a:solidFill>
                <a:latin typeface="Consolas" panose="020B0609020204030204" pitchFamily="49" charset="0"/>
              </a:rPr>
            </a:br>
            <a:r>
              <a:rPr lang="en-IN" dirty="0">
                <a:solidFill>
                  <a:schemeClr val="bg2">
                    <a:lumMod val="10000"/>
                  </a:schemeClr>
                </a:solidFill>
                <a:latin typeface="Consolas" panose="020B0609020204030204" pitchFamily="49" charset="0"/>
              </a:rPr>
              <a:t># Append the new data to the existing CSV</a:t>
            </a:r>
          </a:p>
          <a:p>
            <a:r>
              <a:rPr lang="en-IN" dirty="0" err="1">
                <a:solidFill>
                  <a:schemeClr val="bg2">
                    <a:lumMod val="10000"/>
                  </a:schemeClr>
                </a:solidFill>
                <a:latin typeface="Consolas" panose="020B0609020204030204" pitchFamily="49" charset="0"/>
              </a:rPr>
              <a:t>df_new.to_csv</a:t>
            </a:r>
            <a:r>
              <a:rPr lang="en-IN" dirty="0">
                <a:solidFill>
                  <a:schemeClr val="bg2">
                    <a:lumMod val="10000"/>
                  </a:schemeClr>
                </a:solidFill>
                <a:latin typeface="Consolas" panose="020B0609020204030204" pitchFamily="49" charset="0"/>
              </a:rPr>
              <a:t>('emp_input.csv', mode='a', header=False, index=False</a:t>
            </a:r>
            <a:r>
              <a:rPr lang="en-IN" dirty="0">
                <a:solidFill>
                  <a:srgbClr val="CCCCCC"/>
                </a:solidFill>
                <a:latin typeface="Consolas" panose="020B0609020204030204" pitchFamily="49" charset="0"/>
              </a:rPr>
              <a:t>)</a:t>
            </a:r>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2378533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3646" y="3128144"/>
            <a:ext cx="6858000" cy="909637"/>
          </a:xfrm>
        </p:spPr>
        <p:txBody>
          <a:bodyPr>
            <a:noAutofit/>
          </a:bodyPr>
          <a:lstStyle/>
          <a:p>
            <a:r>
              <a:rPr dirty="0" err="1">
                <a:solidFill>
                  <a:srgbClr val="5C4E3D"/>
                </a:solidFill>
                <a:latin typeface="Libre Baskerville (Headings)"/>
              </a:rPr>
              <a:t>Matplotlib</a:t>
            </a:r>
            <a:r>
              <a:rPr dirty="0">
                <a:solidFill>
                  <a:srgbClr val="5C4E3D"/>
                </a:solidFill>
                <a:latin typeface="Libre Baskerville (Headings)"/>
              </a:rPr>
              <a:t>: Data Visualization in Python</a:t>
            </a:r>
          </a:p>
        </p:txBody>
      </p:sp>
    </p:spTree>
    <p:extLst>
      <p:ext uri="{BB962C8B-B14F-4D97-AF65-F5344CB8AC3E}">
        <p14:creationId xmlns:p14="http://schemas.microsoft.com/office/powerpoint/2010/main" val="7253813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63602"/>
            <a:ext cx="6858000" cy="981740"/>
          </a:xfrm>
        </p:spPr>
        <p:txBody>
          <a:bodyPr/>
          <a:lstStyle/>
          <a:p>
            <a:r>
              <a:rPr dirty="0">
                <a:solidFill>
                  <a:srgbClr val="635540"/>
                </a:solidFill>
                <a:latin typeface="Libre Baskerville (Headings)"/>
              </a:rPr>
              <a:t>Why Visualization</a:t>
            </a:r>
          </a:p>
        </p:txBody>
      </p:sp>
      <p:sp>
        <p:nvSpPr>
          <p:cNvPr id="3" name="Content Placeholder 2"/>
          <p:cNvSpPr>
            <a:spLocks noGrp="1"/>
          </p:cNvSpPr>
          <p:nvPr>
            <p:ph type="subTitle" idx="1"/>
          </p:nvPr>
        </p:nvSpPr>
        <p:spPr>
          <a:xfrm>
            <a:off x="2499852" y="1885409"/>
            <a:ext cx="7814187" cy="4230256"/>
          </a:xfrm>
        </p:spPr>
        <p:txBody>
          <a:bodyPr>
            <a:no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Data visualization makes large datasets easier to understand.</a:t>
            </a:r>
          </a:p>
          <a:p>
            <a:pPr marL="342900" indent="-342900" algn="l">
              <a:buFont typeface="Arial" panose="020B0604020202020204" pitchFamily="34" charset="0"/>
              <a:buChar char="•"/>
            </a:pPr>
            <a:r>
              <a:rPr dirty="0">
                <a:solidFill>
                  <a:srgbClr val="635540"/>
                </a:solidFill>
                <a:latin typeface="Libre Baskerville (Headings)"/>
              </a:rPr>
              <a:t>It helps to identify trends, patterns, and relationships quickly.</a:t>
            </a:r>
          </a:p>
          <a:p>
            <a:pPr marL="342900" indent="-342900" algn="l">
              <a:buFont typeface="Arial" panose="020B0604020202020204" pitchFamily="34" charset="0"/>
              <a:buChar char="•"/>
            </a:pPr>
            <a:r>
              <a:rPr dirty="0">
                <a:solidFill>
                  <a:srgbClr val="635540"/>
                </a:solidFill>
                <a:latin typeface="Libre Baskerville (Headings)"/>
              </a:rPr>
              <a:t>Visuals communicate insights more effectively than raw numbers.</a:t>
            </a:r>
          </a:p>
          <a:p>
            <a:pPr marL="342900" indent="-342900" algn="l">
              <a:buFont typeface="Arial" panose="020B0604020202020204" pitchFamily="34" charset="0"/>
              <a:buChar char="•"/>
            </a:pPr>
            <a:r>
              <a:rPr dirty="0">
                <a:solidFill>
                  <a:srgbClr val="635540"/>
                </a:solidFill>
                <a:latin typeface="Libre Baskerville (Headings)"/>
              </a:rPr>
              <a:t>It is an essential part of data analysis and storytelling.</a:t>
            </a:r>
          </a:p>
        </p:txBody>
      </p:sp>
    </p:spTree>
    <p:extLst>
      <p:ext uri="{BB962C8B-B14F-4D97-AF65-F5344CB8AC3E}">
        <p14:creationId xmlns:p14="http://schemas.microsoft.com/office/powerpoint/2010/main" val="19328931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1297" y="667545"/>
            <a:ext cx="6858000" cy="909637"/>
          </a:xfrm>
        </p:spPr>
        <p:txBody>
          <a:bodyPr>
            <a:normAutofit fontScale="90000"/>
          </a:bodyPr>
          <a:lstStyle/>
          <a:p>
            <a:r>
              <a:rPr dirty="0">
                <a:solidFill>
                  <a:srgbClr val="635540"/>
                </a:solidFill>
                <a:latin typeface="Libre Baskerville (Headings)"/>
              </a:rPr>
              <a:t>What is </a:t>
            </a:r>
            <a:r>
              <a:rPr dirty="0" err="1">
                <a:solidFill>
                  <a:srgbClr val="635540"/>
                </a:solidFill>
                <a:latin typeface="Libre Baskerville (Headings)"/>
              </a:rPr>
              <a:t>Matplotlib</a:t>
            </a:r>
            <a:endParaRPr dirty="0">
              <a:solidFill>
                <a:srgbClr val="635540"/>
              </a:solidFill>
              <a:latin typeface="Libre Baskerville (Headings)"/>
            </a:endParaRPr>
          </a:p>
        </p:txBody>
      </p:sp>
      <p:sp>
        <p:nvSpPr>
          <p:cNvPr id="3" name="Content Placeholder 2"/>
          <p:cNvSpPr>
            <a:spLocks noGrp="1"/>
          </p:cNvSpPr>
          <p:nvPr>
            <p:ph type="subTitle" idx="1"/>
          </p:nvPr>
        </p:nvSpPr>
        <p:spPr>
          <a:xfrm>
            <a:off x="2182762" y="1848465"/>
            <a:ext cx="8308257" cy="4286864"/>
          </a:xfrm>
        </p:spPr>
        <p:txBody>
          <a:bodyPr>
            <a:norm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err="1">
                <a:solidFill>
                  <a:srgbClr val="635540"/>
                </a:solidFill>
                <a:latin typeface="Libre Baskerville (Headings)"/>
              </a:rPr>
              <a:t>Matplotlib</a:t>
            </a:r>
            <a:r>
              <a:rPr dirty="0">
                <a:solidFill>
                  <a:srgbClr val="635540"/>
                </a:solidFill>
                <a:latin typeface="Libre Baskerville (Headings)"/>
              </a:rPr>
              <a:t> is the most widely used plotting library in Python.</a:t>
            </a:r>
          </a:p>
          <a:p>
            <a:pPr marL="342900" indent="-342900" algn="l">
              <a:buFont typeface="Arial" panose="020B0604020202020204" pitchFamily="34" charset="0"/>
              <a:buChar char="•"/>
            </a:pPr>
            <a:r>
              <a:rPr dirty="0">
                <a:solidFill>
                  <a:srgbClr val="635540"/>
                </a:solidFill>
                <a:latin typeface="Libre Baskerville (Headings)"/>
              </a:rPr>
              <a:t>It works seamlessly with </a:t>
            </a:r>
            <a:r>
              <a:rPr dirty="0" err="1">
                <a:solidFill>
                  <a:srgbClr val="635540"/>
                </a:solidFill>
                <a:latin typeface="Libre Baskerville (Headings)"/>
              </a:rPr>
              <a:t>NumPy</a:t>
            </a:r>
            <a:r>
              <a:rPr dirty="0">
                <a:solidFill>
                  <a:srgbClr val="635540"/>
                </a:solidFill>
                <a:latin typeface="Libre Baskerville (Headings)"/>
              </a:rPr>
              <a:t> arrays and Pandas </a:t>
            </a:r>
            <a:r>
              <a:rPr dirty="0" err="1">
                <a:solidFill>
                  <a:srgbClr val="635540"/>
                </a:solidFill>
                <a:latin typeface="Libre Baskerville (Headings)"/>
              </a:rPr>
              <a:t>DataFrames</a:t>
            </a:r>
            <a:r>
              <a:rPr dirty="0">
                <a:solidFill>
                  <a:srgbClr val="635540"/>
                </a:solidFill>
                <a:latin typeface="Libre Baskerville (Headings)"/>
              </a:rPr>
              <a:t>.</a:t>
            </a:r>
          </a:p>
          <a:p>
            <a:pPr marL="342900" indent="-342900" algn="l">
              <a:buFont typeface="Arial" panose="020B0604020202020204" pitchFamily="34" charset="0"/>
              <a:buChar char="•"/>
            </a:pPr>
            <a:r>
              <a:rPr dirty="0" smtClean="0">
                <a:solidFill>
                  <a:srgbClr val="635540"/>
                </a:solidFill>
                <a:latin typeface="Libre Baskerville (Headings)"/>
              </a:rPr>
              <a:t>It </a:t>
            </a:r>
            <a:r>
              <a:rPr dirty="0">
                <a:solidFill>
                  <a:srgbClr val="635540"/>
                </a:solidFill>
                <a:latin typeface="Libre Baskerville (Headings)"/>
              </a:rPr>
              <a:t>supports static, interactive, and animated visualizations.</a:t>
            </a:r>
          </a:p>
        </p:txBody>
      </p:sp>
    </p:spTree>
    <p:extLst>
      <p:ext uri="{BB962C8B-B14F-4D97-AF65-F5344CB8AC3E}">
        <p14:creationId xmlns:p14="http://schemas.microsoft.com/office/powerpoint/2010/main" val="30712534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915887"/>
            <a:ext cx="6858000" cy="909637"/>
          </a:xfrm>
        </p:spPr>
        <p:txBody>
          <a:bodyPr>
            <a:normAutofit fontScale="90000"/>
          </a:bodyPr>
          <a:lstStyle/>
          <a:p>
            <a:r>
              <a:rPr dirty="0">
                <a:solidFill>
                  <a:srgbClr val="5C4E3D"/>
                </a:solidFill>
                <a:latin typeface="Libre Baskerville (Headings)"/>
              </a:rPr>
              <a:t>Basic Workflow</a:t>
            </a:r>
          </a:p>
        </p:txBody>
      </p:sp>
      <p:sp>
        <p:nvSpPr>
          <p:cNvPr id="3" name="Content Placeholder 2"/>
          <p:cNvSpPr>
            <a:spLocks noGrp="1"/>
          </p:cNvSpPr>
          <p:nvPr>
            <p:ph type="subTitle" idx="1"/>
          </p:nvPr>
        </p:nvSpPr>
        <p:spPr>
          <a:xfrm>
            <a:off x="1582896" y="2249203"/>
            <a:ext cx="8192040" cy="3807468"/>
          </a:xfrm>
        </p:spPr>
        <p:txBody>
          <a:bodyPr>
            <a:normAutofit/>
          </a:bodyPr>
          <a:lstStyle/>
          <a:p>
            <a:pPr marL="457200" indent="-457200" algn="l">
              <a:buFont typeface="+mj-lt"/>
              <a:buAutoNum type="arabicPeriod"/>
            </a:pPr>
            <a:endParaRPr dirty="0">
              <a:solidFill>
                <a:srgbClr val="5C4E3D"/>
              </a:solidFill>
              <a:latin typeface="Libre Baskerville (Headings)"/>
            </a:endParaRPr>
          </a:p>
          <a:p>
            <a:pPr marL="457200" indent="-457200" algn="l">
              <a:buFont typeface="+mj-lt"/>
              <a:buAutoNum type="arabicPeriod"/>
            </a:pPr>
            <a:r>
              <a:rPr lang="en-IN" dirty="0"/>
              <a:t>pip install </a:t>
            </a:r>
            <a:r>
              <a:rPr lang="en-IN" dirty="0" err="1"/>
              <a:t>matplotlib</a:t>
            </a:r>
            <a:endParaRPr lang="en-US" dirty="0" smtClean="0">
              <a:solidFill>
                <a:srgbClr val="5C4E3D"/>
              </a:solidFill>
              <a:latin typeface="Libre Baskerville (Headings)"/>
            </a:endParaRPr>
          </a:p>
          <a:p>
            <a:pPr marL="457200" indent="-457200" algn="l">
              <a:buFont typeface="+mj-lt"/>
              <a:buAutoNum type="arabicPeriod"/>
            </a:pPr>
            <a:r>
              <a:rPr dirty="0" smtClean="0">
                <a:solidFill>
                  <a:srgbClr val="5C4E3D"/>
                </a:solidFill>
                <a:latin typeface="Libre Baskerville (Headings)"/>
              </a:rPr>
              <a:t>Import </a:t>
            </a:r>
            <a:r>
              <a:rPr dirty="0">
                <a:solidFill>
                  <a:srgbClr val="5C4E3D"/>
                </a:solidFill>
                <a:latin typeface="Libre Baskerville (Headings)"/>
              </a:rPr>
              <a:t>the library using import </a:t>
            </a:r>
            <a:r>
              <a:rPr dirty="0" err="1">
                <a:solidFill>
                  <a:srgbClr val="5C4E3D"/>
                </a:solidFill>
                <a:latin typeface="Libre Baskerville (Headings)"/>
              </a:rPr>
              <a:t>matplotlib.pyplot</a:t>
            </a:r>
            <a:r>
              <a:rPr dirty="0">
                <a:solidFill>
                  <a:srgbClr val="5C4E3D"/>
                </a:solidFill>
                <a:latin typeface="Libre Baskerville (Headings)"/>
              </a:rPr>
              <a:t> as </a:t>
            </a:r>
            <a:r>
              <a:rPr dirty="0" err="1" smtClean="0">
                <a:solidFill>
                  <a:srgbClr val="5C4E3D"/>
                </a:solidFill>
                <a:latin typeface="Libre Baskerville (Headings)"/>
              </a:rPr>
              <a:t>plt</a:t>
            </a:r>
            <a:endParaRPr dirty="0">
              <a:solidFill>
                <a:srgbClr val="5C4E3D"/>
              </a:solidFill>
              <a:latin typeface="Libre Baskerville (Headings)"/>
            </a:endParaRPr>
          </a:p>
          <a:p>
            <a:pPr marL="457200" indent="-457200" algn="l">
              <a:buFont typeface="+mj-lt"/>
              <a:buAutoNum type="arabicPeriod"/>
            </a:pPr>
            <a:r>
              <a:rPr dirty="0">
                <a:solidFill>
                  <a:srgbClr val="5C4E3D"/>
                </a:solidFill>
                <a:latin typeface="Libre Baskerville (Headings)"/>
              </a:rPr>
              <a:t>Create a plot using functions like </a:t>
            </a:r>
            <a:r>
              <a:rPr dirty="0" err="1">
                <a:solidFill>
                  <a:srgbClr val="5C4E3D"/>
                </a:solidFill>
                <a:latin typeface="Libre Baskerville (Headings)"/>
              </a:rPr>
              <a:t>plt.plot</a:t>
            </a:r>
            <a:r>
              <a:rPr dirty="0">
                <a:solidFill>
                  <a:srgbClr val="5C4E3D"/>
                </a:solidFill>
                <a:latin typeface="Libre Baskerville (Headings)"/>
              </a:rPr>
              <a:t>(x, y</a:t>
            </a:r>
            <a:r>
              <a:rPr dirty="0" smtClean="0">
                <a:solidFill>
                  <a:srgbClr val="5C4E3D"/>
                </a:solidFill>
                <a:latin typeface="Libre Baskerville (Headings)"/>
              </a:rPr>
              <a:t>)</a:t>
            </a:r>
            <a:endParaRPr dirty="0">
              <a:solidFill>
                <a:srgbClr val="5C4E3D"/>
              </a:solidFill>
              <a:latin typeface="Libre Baskerville (Headings)"/>
            </a:endParaRPr>
          </a:p>
          <a:p>
            <a:pPr marL="457200" indent="-457200" algn="l">
              <a:buFont typeface="+mj-lt"/>
              <a:buAutoNum type="arabicPeriod"/>
            </a:pPr>
            <a:r>
              <a:rPr dirty="0">
                <a:solidFill>
                  <a:srgbClr val="5C4E3D"/>
                </a:solidFill>
                <a:latin typeface="Libre Baskerville (Headings)"/>
              </a:rPr>
              <a:t>Customize the chart with labels, titles, and </a:t>
            </a:r>
            <a:r>
              <a:rPr dirty="0" smtClean="0">
                <a:solidFill>
                  <a:srgbClr val="5C4E3D"/>
                </a:solidFill>
                <a:latin typeface="Libre Baskerville (Headings)"/>
              </a:rPr>
              <a:t>legend</a:t>
            </a:r>
            <a:r>
              <a:rPr lang="en-US" dirty="0" smtClean="0">
                <a:solidFill>
                  <a:srgbClr val="5C4E3D"/>
                </a:solidFill>
                <a:latin typeface="Libre Baskerville (Headings)"/>
              </a:rPr>
              <a:t>s</a:t>
            </a:r>
            <a:endParaRPr dirty="0">
              <a:solidFill>
                <a:srgbClr val="5C4E3D"/>
              </a:solidFill>
              <a:latin typeface="Libre Baskerville (Headings)"/>
            </a:endParaRPr>
          </a:p>
          <a:p>
            <a:pPr marL="457200" indent="-457200" algn="l">
              <a:buFont typeface="+mj-lt"/>
              <a:buAutoNum type="arabicPeriod"/>
            </a:pPr>
            <a:r>
              <a:rPr dirty="0">
                <a:solidFill>
                  <a:srgbClr val="5C4E3D"/>
                </a:solidFill>
                <a:latin typeface="Libre Baskerville (Headings)"/>
              </a:rPr>
              <a:t>Display the result using </a:t>
            </a:r>
            <a:r>
              <a:rPr dirty="0" err="1">
                <a:solidFill>
                  <a:srgbClr val="5C4E3D"/>
                </a:solidFill>
                <a:latin typeface="Libre Baskerville (Headings)"/>
              </a:rPr>
              <a:t>plt.show</a:t>
            </a:r>
            <a:r>
              <a:rPr dirty="0" smtClean="0">
                <a:solidFill>
                  <a:srgbClr val="5C4E3D"/>
                </a:solidFill>
                <a:latin typeface="Libre Baskerville (Headings)"/>
              </a:rPr>
              <a:t>()</a:t>
            </a:r>
            <a:endParaRPr dirty="0">
              <a:solidFill>
                <a:srgbClr val="5C4E3D"/>
              </a:solidFill>
              <a:latin typeface="Libre Baskerville (Headings)"/>
            </a:endParaRPr>
          </a:p>
        </p:txBody>
      </p:sp>
    </p:spTree>
    <p:extLst>
      <p:ext uri="{BB962C8B-B14F-4D97-AF65-F5344CB8AC3E}">
        <p14:creationId xmlns:p14="http://schemas.microsoft.com/office/powerpoint/2010/main" val="25726202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8360" y="474713"/>
            <a:ext cx="7620000" cy="909637"/>
          </a:xfrm>
        </p:spPr>
        <p:txBody>
          <a:bodyPr>
            <a:normAutofit fontScale="90000"/>
          </a:bodyPr>
          <a:lstStyle/>
          <a:p>
            <a:r>
              <a:rPr dirty="0">
                <a:solidFill>
                  <a:srgbClr val="5C4E3D"/>
                </a:solidFill>
                <a:latin typeface="Libre Baskerville (Headings)"/>
              </a:rPr>
              <a:t>Common Types of Plots</a:t>
            </a:r>
          </a:p>
        </p:txBody>
      </p:sp>
      <p:sp>
        <p:nvSpPr>
          <p:cNvPr id="3" name="Content Placeholder 2"/>
          <p:cNvSpPr>
            <a:spLocks noGrp="1"/>
          </p:cNvSpPr>
          <p:nvPr>
            <p:ph type="subTitle" idx="1"/>
          </p:nvPr>
        </p:nvSpPr>
        <p:spPr>
          <a:xfrm>
            <a:off x="1485556" y="1781975"/>
            <a:ext cx="8682572" cy="3384681"/>
          </a:xfrm>
        </p:spPr>
        <p:txBody>
          <a:bodyPr>
            <a:normAutofit/>
          </a:bodyPr>
          <a:lstStyle/>
          <a:p>
            <a:pPr marL="342900" indent="-342900" algn="l">
              <a:buFont typeface="Arial" panose="020B0604020202020204" pitchFamily="34" charset="0"/>
              <a:buChar char="•"/>
            </a:pPr>
            <a:endParaRPr dirty="0">
              <a:solidFill>
                <a:srgbClr val="5C4E3D"/>
              </a:solidFill>
              <a:latin typeface="Libre Baskerville (Headings)"/>
            </a:endParaRPr>
          </a:p>
          <a:p>
            <a:pPr marL="342900" indent="-342900" algn="l">
              <a:buFont typeface="Arial" panose="020B0604020202020204" pitchFamily="34" charset="0"/>
              <a:buChar char="•"/>
            </a:pPr>
            <a:r>
              <a:rPr dirty="0">
                <a:solidFill>
                  <a:srgbClr val="5C4E3D"/>
                </a:solidFill>
                <a:latin typeface="Libre Baskerville (Headings)"/>
              </a:rPr>
              <a:t>Line plots show trends and continuous </a:t>
            </a:r>
            <a:r>
              <a:rPr dirty="0" smtClean="0">
                <a:solidFill>
                  <a:srgbClr val="5C4E3D"/>
                </a:solidFill>
                <a:latin typeface="Libre Baskerville (Headings)"/>
              </a:rPr>
              <a:t>data</a:t>
            </a:r>
            <a:endParaRPr dirty="0">
              <a:solidFill>
                <a:srgbClr val="5C4E3D"/>
              </a:solidFill>
              <a:latin typeface="Libre Baskerville (Headings)"/>
            </a:endParaRPr>
          </a:p>
          <a:p>
            <a:pPr marL="342900" indent="-342900" algn="l">
              <a:buFont typeface="Arial" panose="020B0604020202020204" pitchFamily="34" charset="0"/>
              <a:buChar char="•"/>
            </a:pPr>
            <a:r>
              <a:rPr dirty="0">
                <a:solidFill>
                  <a:srgbClr val="5C4E3D"/>
                </a:solidFill>
                <a:latin typeface="Libre Baskerville (Headings)"/>
              </a:rPr>
              <a:t>Bar charts compare values across </a:t>
            </a:r>
            <a:r>
              <a:rPr dirty="0" smtClean="0">
                <a:solidFill>
                  <a:srgbClr val="5C4E3D"/>
                </a:solidFill>
                <a:latin typeface="Libre Baskerville (Headings)"/>
              </a:rPr>
              <a:t>categories</a:t>
            </a:r>
            <a:endParaRPr dirty="0">
              <a:solidFill>
                <a:srgbClr val="5C4E3D"/>
              </a:solidFill>
              <a:latin typeface="Libre Baskerville (Headings)"/>
            </a:endParaRPr>
          </a:p>
          <a:p>
            <a:pPr marL="342900" indent="-342900" algn="l">
              <a:buFont typeface="Arial" panose="020B0604020202020204" pitchFamily="34" charset="0"/>
              <a:buChar char="•"/>
            </a:pPr>
            <a:r>
              <a:rPr dirty="0">
                <a:solidFill>
                  <a:srgbClr val="5C4E3D"/>
                </a:solidFill>
                <a:latin typeface="Libre Baskerville (Headings)"/>
              </a:rPr>
              <a:t>Histograms show frequency </a:t>
            </a:r>
            <a:r>
              <a:rPr dirty="0" smtClean="0">
                <a:solidFill>
                  <a:srgbClr val="5C4E3D"/>
                </a:solidFill>
                <a:latin typeface="Libre Baskerville (Headings)"/>
              </a:rPr>
              <a:t>distributions</a:t>
            </a:r>
            <a:endParaRPr dirty="0">
              <a:solidFill>
                <a:srgbClr val="5C4E3D"/>
              </a:solidFill>
              <a:latin typeface="Libre Baskerville (Headings)"/>
            </a:endParaRPr>
          </a:p>
          <a:p>
            <a:pPr marL="342900" indent="-342900" algn="l">
              <a:buFont typeface="Arial" panose="020B0604020202020204" pitchFamily="34" charset="0"/>
              <a:buChar char="•"/>
            </a:pPr>
            <a:r>
              <a:rPr dirty="0">
                <a:solidFill>
                  <a:srgbClr val="5C4E3D"/>
                </a:solidFill>
                <a:latin typeface="Libre Baskerville (Headings)"/>
              </a:rPr>
              <a:t>Scatter plots explore relationships between </a:t>
            </a:r>
            <a:r>
              <a:rPr dirty="0" smtClean="0">
                <a:solidFill>
                  <a:srgbClr val="5C4E3D"/>
                </a:solidFill>
                <a:latin typeface="Libre Baskerville (Headings)"/>
              </a:rPr>
              <a:t>variables</a:t>
            </a:r>
            <a:endParaRPr dirty="0">
              <a:solidFill>
                <a:srgbClr val="5C4E3D"/>
              </a:solidFill>
              <a:latin typeface="Libre Baskerville (Headings)"/>
            </a:endParaRPr>
          </a:p>
          <a:p>
            <a:pPr marL="342900" indent="-342900" algn="l">
              <a:buFont typeface="Arial" panose="020B0604020202020204" pitchFamily="34" charset="0"/>
              <a:buChar char="•"/>
            </a:pPr>
            <a:r>
              <a:rPr dirty="0">
                <a:solidFill>
                  <a:srgbClr val="5C4E3D"/>
                </a:solidFill>
                <a:latin typeface="Libre Baskerville (Headings)"/>
              </a:rPr>
              <a:t>Pie charts show proportions of </a:t>
            </a:r>
            <a:r>
              <a:rPr dirty="0" smtClean="0">
                <a:solidFill>
                  <a:srgbClr val="5C4E3D"/>
                </a:solidFill>
                <a:latin typeface="Libre Baskerville (Headings)"/>
              </a:rPr>
              <a:t>categories</a:t>
            </a:r>
            <a:endParaRPr dirty="0">
              <a:solidFill>
                <a:srgbClr val="5C4E3D"/>
              </a:solidFill>
              <a:latin typeface="Libre Baskerville (Headings)"/>
            </a:endParaRPr>
          </a:p>
        </p:txBody>
      </p:sp>
    </p:spTree>
    <p:extLst>
      <p:ext uri="{BB962C8B-B14F-4D97-AF65-F5344CB8AC3E}">
        <p14:creationId xmlns:p14="http://schemas.microsoft.com/office/powerpoint/2010/main" val="21065428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789855"/>
            <a:ext cx="6858000" cy="909637"/>
          </a:xfrm>
        </p:spPr>
        <p:txBody>
          <a:bodyPr>
            <a:normAutofit fontScale="90000"/>
          </a:bodyPr>
          <a:lstStyle/>
          <a:p>
            <a:r>
              <a:rPr dirty="0">
                <a:solidFill>
                  <a:srgbClr val="635540"/>
                </a:solidFill>
                <a:latin typeface="Libre Baskerville (Headings)"/>
              </a:rPr>
              <a:t>Styling &amp; Customization</a:t>
            </a:r>
          </a:p>
        </p:txBody>
      </p:sp>
      <p:sp>
        <p:nvSpPr>
          <p:cNvPr id="3" name="Content Placeholder 2"/>
          <p:cNvSpPr>
            <a:spLocks noGrp="1"/>
          </p:cNvSpPr>
          <p:nvPr>
            <p:ph type="subTitle" idx="1"/>
          </p:nvPr>
        </p:nvSpPr>
        <p:spPr>
          <a:xfrm>
            <a:off x="2454563" y="2170546"/>
            <a:ext cx="7714673" cy="3087255"/>
          </a:xfrm>
        </p:spPr>
        <p:txBody>
          <a:bodyPr>
            <a:no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Add axis labels with </a:t>
            </a:r>
            <a:r>
              <a:rPr dirty="0" err="1">
                <a:solidFill>
                  <a:srgbClr val="635540"/>
                </a:solidFill>
                <a:latin typeface="Libre Baskerville (Headings)"/>
              </a:rPr>
              <a:t>plt.xlabel</a:t>
            </a:r>
            <a:r>
              <a:rPr dirty="0">
                <a:solidFill>
                  <a:srgbClr val="635540"/>
                </a:solidFill>
                <a:latin typeface="Libre Baskerville (Headings)"/>
              </a:rPr>
              <a:t>() and </a:t>
            </a:r>
            <a:r>
              <a:rPr dirty="0" err="1">
                <a:solidFill>
                  <a:srgbClr val="635540"/>
                </a:solidFill>
                <a:latin typeface="Libre Baskerville (Headings)"/>
              </a:rPr>
              <a:t>plt.ylabel</a:t>
            </a:r>
            <a:r>
              <a:rPr dirty="0">
                <a:solidFill>
                  <a:srgbClr val="635540"/>
                </a:solidFill>
                <a:latin typeface="Libre Baskerville (Headings)"/>
              </a:rPr>
              <a:t>().</a:t>
            </a:r>
          </a:p>
          <a:p>
            <a:pPr marL="342900" indent="-342900" algn="l">
              <a:buFont typeface="Arial" panose="020B0604020202020204" pitchFamily="34" charset="0"/>
              <a:buChar char="•"/>
            </a:pPr>
            <a:r>
              <a:rPr dirty="0">
                <a:solidFill>
                  <a:srgbClr val="635540"/>
                </a:solidFill>
                <a:latin typeface="Libre Baskerville (Headings)"/>
              </a:rPr>
              <a:t>Use </a:t>
            </a:r>
            <a:r>
              <a:rPr dirty="0" err="1">
                <a:solidFill>
                  <a:srgbClr val="635540"/>
                </a:solidFill>
                <a:latin typeface="Libre Baskerville (Headings)"/>
              </a:rPr>
              <a:t>plt.title</a:t>
            </a:r>
            <a:r>
              <a:rPr dirty="0">
                <a:solidFill>
                  <a:srgbClr val="635540"/>
                </a:solidFill>
                <a:latin typeface="Libre Baskerville (Headings)"/>
              </a:rPr>
              <a:t>() to describe the chart.</a:t>
            </a:r>
          </a:p>
          <a:p>
            <a:pPr marL="342900" indent="-342900" algn="l">
              <a:buFont typeface="Arial" panose="020B0604020202020204" pitchFamily="34" charset="0"/>
              <a:buChar char="•"/>
            </a:pPr>
            <a:r>
              <a:rPr dirty="0">
                <a:solidFill>
                  <a:srgbClr val="635540"/>
                </a:solidFill>
                <a:latin typeface="Libre Baskerville (Headings)"/>
              </a:rPr>
              <a:t>Grid lines and axis limits improve readability.</a:t>
            </a:r>
          </a:p>
          <a:p>
            <a:pPr marL="342900" indent="-342900" algn="l">
              <a:buFont typeface="Arial" panose="020B0604020202020204" pitchFamily="34" charset="0"/>
              <a:buChar char="•"/>
            </a:pPr>
            <a:r>
              <a:rPr dirty="0">
                <a:solidFill>
                  <a:srgbClr val="635540"/>
                </a:solidFill>
                <a:latin typeface="Libre Baskerville (Headings)"/>
              </a:rPr>
              <a:t>Use colors, line styles, and markers to customize plots.</a:t>
            </a:r>
          </a:p>
          <a:p>
            <a:pPr marL="342900" indent="-342900" algn="l">
              <a:buFont typeface="Arial" panose="020B0604020202020204" pitchFamily="34" charset="0"/>
              <a:buChar char="•"/>
            </a:pPr>
            <a:r>
              <a:rPr dirty="0">
                <a:solidFill>
                  <a:srgbClr val="635540"/>
                </a:solidFill>
                <a:latin typeface="Libre Baskerville (Headings)"/>
              </a:rPr>
              <a:t>Save charts with </a:t>
            </a:r>
            <a:r>
              <a:rPr dirty="0" err="1">
                <a:solidFill>
                  <a:srgbClr val="635540"/>
                </a:solidFill>
                <a:latin typeface="Libre Baskerville (Headings)"/>
              </a:rPr>
              <a:t>plt.savefig</a:t>
            </a:r>
            <a:r>
              <a:rPr dirty="0">
                <a:solidFill>
                  <a:srgbClr val="635540"/>
                </a:solidFill>
                <a:latin typeface="Libre Baskerville (Headings)"/>
              </a:rPr>
              <a:t>('chart.png').</a:t>
            </a:r>
          </a:p>
        </p:txBody>
      </p:sp>
    </p:spTree>
    <p:extLst>
      <p:ext uri="{BB962C8B-B14F-4D97-AF65-F5344CB8AC3E}">
        <p14:creationId xmlns:p14="http://schemas.microsoft.com/office/powerpoint/2010/main" val="81809633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98165"/>
            <a:ext cx="6858000" cy="909637"/>
          </a:xfrm>
        </p:spPr>
        <p:txBody>
          <a:bodyPr>
            <a:normAutofit fontScale="90000"/>
          </a:bodyPr>
          <a:lstStyle/>
          <a:p>
            <a:r>
              <a:rPr dirty="0">
                <a:solidFill>
                  <a:srgbClr val="635540"/>
                </a:solidFill>
                <a:latin typeface="Libre Baskerville (Headings)"/>
              </a:rPr>
              <a:t>Line Plot</a:t>
            </a:r>
          </a:p>
        </p:txBody>
      </p:sp>
      <p:sp>
        <p:nvSpPr>
          <p:cNvPr id="3" name="Content Placeholder 2"/>
          <p:cNvSpPr>
            <a:spLocks noGrp="1"/>
          </p:cNvSpPr>
          <p:nvPr>
            <p:ph type="subTitle" idx="1"/>
          </p:nvPr>
        </p:nvSpPr>
        <p:spPr>
          <a:xfrm>
            <a:off x="2326449" y="1128623"/>
            <a:ext cx="8286135" cy="3087255"/>
          </a:xfrm>
        </p:spPr>
        <p:txBody>
          <a:bodyPr>
            <a:norm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 line plot is created with </a:t>
            </a:r>
            <a:r>
              <a:rPr dirty="0" err="1">
                <a:solidFill>
                  <a:srgbClr val="635540"/>
                </a:solidFill>
                <a:latin typeface="Libre Baskerville (Headings)"/>
              </a:rPr>
              <a:t>plt.plot</a:t>
            </a:r>
            <a:r>
              <a:rPr dirty="0">
                <a:solidFill>
                  <a:srgbClr val="635540"/>
                </a:solidFill>
                <a:latin typeface="Libre Baskerville (Headings)"/>
              </a:rPr>
              <a:t>(x, y).</a:t>
            </a:r>
          </a:p>
          <a:p>
            <a:pPr marL="342900" indent="-342900" algn="l">
              <a:buFont typeface="Arial" panose="020B0604020202020204" pitchFamily="34" charset="0"/>
              <a:buChar char="•"/>
            </a:pPr>
            <a:r>
              <a:rPr dirty="0">
                <a:solidFill>
                  <a:srgbClr val="635540"/>
                </a:solidFill>
                <a:latin typeface="Libre Baskerville (Headings)"/>
              </a:rPr>
              <a:t>Style lines with colors, markers, and patterns.</a:t>
            </a:r>
          </a:p>
          <a:p>
            <a:pPr marL="342900" indent="-342900" algn="l">
              <a:buFont typeface="Arial" panose="020B0604020202020204" pitchFamily="34" charset="0"/>
              <a:buChar char="•"/>
            </a:pPr>
            <a:r>
              <a:rPr dirty="0">
                <a:solidFill>
                  <a:srgbClr val="635540"/>
                </a:solidFill>
                <a:latin typeface="Libre Baskerville (Headings)"/>
              </a:rPr>
              <a:t>Add axis labels, a title, and a legend.</a:t>
            </a:r>
          </a:p>
          <a:p>
            <a:pPr marL="342900" indent="-342900" algn="l">
              <a:buFont typeface="Arial" panose="020B0604020202020204" pitchFamily="34" charset="0"/>
              <a:buChar char="•"/>
            </a:pPr>
            <a:r>
              <a:rPr dirty="0">
                <a:solidFill>
                  <a:srgbClr val="635540"/>
                </a:solidFill>
                <a:latin typeface="Libre Baskerville (Headings)"/>
              </a:rPr>
              <a:t>Useful for time series and trend analysis.</a:t>
            </a:r>
          </a:p>
        </p:txBody>
      </p:sp>
      <p:pic>
        <p:nvPicPr>
          <p:cNvPr id="4" name="Picture 3" descr="line_plot.png"/>
          <p:cNvPicPr>
            <a:picLocks noChangeAspect="1"/>
          </p:cNvPicPr>
          <p:nvPr/>
        </p:nvPicPr>
        <p:blipFill>
          <a:blip r:embed="rId2"/>
          <a:stretch>
            <a:fillRect/>
          </a:stretch>
        </p:blipFill>
        <p:spPr>
          <a:xfrm>
            <a:off x="3657602" y="3420729"/>
            <a:ext cx="5565057" cy="3294703"/>
          </a:xfrm>
          <a:prstGeom prst="rect">
            <a:avLst/>
          </a:prstGeom>
        </p:spPr>
      </p:pic>
    </p:spTree>
    <p:extLst>
      <p:ext uri="{BB962C8B-B14F-4D97-AF65-F5344CB8AC3E}">
        <p14:creationId xmlns:p14="http://schemas.microsoft.com/office/powerpoint/2010/main" val="1696130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98165"/>
            <a:ext cx="6858000" cy="909637"/>
          </a:xfrm>
        </p:spPr>
        <p:txBody>
          <a:bodyPr>
            <a:normAutofit fontScale="90000"/>
          </a:bodyPr>
          <a:lstStyle/>
          <a:p>
            <a:r>
              <a:rPr dirty="0">
                <a:solidFill>
                  <a:srgbClr val="635540"/>
                </a:solidFill>
                <a:latin typeface="Libre Baskerville (Headings)"/>
              </a:rPr>
              <a:t>Line </a:t>
            </a:r>
            <a:r>
              <a:rPr dirty="0" smtClean="0">
                <a:solidFill>
                  <a:srgbClr val="635540"/>
                </a:solidFill>
                <a:latin typeface="Libre Baskerville (Headings)"/>
              </a:rPr>
              <a:t>Plot</a:t>
            </a:r>
            <a:r>
              <a:rPr lang="en-US" dirty="0" smtClean="0">
                <a:solidFill>
                  <a:srgbClr val="635540"/>
                </a:solidFill>
                <a:latin typeface="Libre Baskerville (Headings)"/>
              </a:rPr>
              <a:t> – plot()</a:t>
            </a:r>
            <a:endParaRPr dirty="0">
              <a:solidFill>
                <a:srgbClr val="635540"/>
              </a:solidFill>
              <a:latin typeface="Libre Baskerville (Headings)"/>
            </a:endParaRPr>
          </a:p>
        </p:txBody>
      </p:sp>
      <p:sp>
        <p:nvSpPr>
          <p:cNvPr id="4" name="Rectangle 1"/>
          <p:cNvSpPr>
            <a:spLocks noChangeArrowheads="1"/>
          </p:cNvSpPr>
          <p:nvPr/>
        </p:nvSpPr>
        <p:spPr bwMode="auto">
          <a:xfrm>
            <a:off x="0" y="-228239"/>
            <a:ext cx="65" cy="4564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850392" y="3026295"/>
            <a:ext cx="3995928" cy="3046988"/>
          </a:xfrm>
          <a:prstGeom prst="rect">
            <a:avLst/>
          </a:prstGeom>
          <a:ln>
            <a:solidFill>
              <a:schemeClr val="accent6">
                <a:lumMod val="75000"/>
              </a:schemeClr>
            </a:solidFill>
          </a:ln>
        </p:spPr>
        <p:txBody>
          <a:bodyPr wrap="square">
            <a:spAutoFit/>
          </a:bodyPr>
          <a:lstStyle/>
          <a:p>
            <a:pPr lvl="0" eaLnBrk="0" fontAlgn="base" hangingPunct="0">
              <a:spcBef>
                <a:spcPct val="0"/>
              </a:spcBef>
              <a:spcAft>
                <a:spcPct val="0"/>
              </a:spcAft>
              <a:buFontTx/>
              <a:buChar char="•"/>
            </a:pPr>
            <a:r>
              <a:rPr lang="en-US" altLang="en-US" sz="1600" dirty="0" smtClean="0">
                <a:solidFill>
                  <a:srgbClr val="001D35"/>
                </a:solidFill>
                <a:latin typeface="Courier New" panose="02070309020205020404" pitchFamily="49" charset="0"/>
                <a:cs typeface="Courier New" panose="02070309020205020404" pitchFamily="49" charset="0"/>
              </a:rPr>
              <a:t>'b</a:t>
            </a:r>
            <a:r>
              <a:rPr lang="en-US" altLang="en-US" sz="1600" dirty="0">
                <a:solidFill>
                  <a:srgbClr val="001D35"/>
                </a:solidFill>
                <a:latin typeface="Courier New" panose="02070309020205020404" pitchFamily="49" charset="0"/>
                <a:cs typeface="Courier New" panose="02070309020205020404" pitchFamily="49" charset="0"/>
              </a:rPr>
              <a:t>'</a:t>
            </a:r>
            <a:r>
              <a:rPr lang="en-US" altLang="en-US" sz="2400" dirty="0">
                <a:solidFill>
                  <a:srgbClr val="001D35"/>
                </a:solidFill>
                <a:latin typeface="Google Sans"/>
              </a:rPr>
              <a:t> for blue</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'g'</a:t>
            </a:r>
            <a:r>
              <a:rPr lang="en-US" altLang="en-US" sz="2400" dirty="0">
                <a:solidFill>
                  <a:srgbClr val="001D35"/>
                </a:solidFill>
                <a:latin typeface="Google Sans"/>
              </a:rPr>
              <a:t> for green</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'r'</a:t>
            </a:r>
            <a:r>
              <a:rPr lang="en-US" altLang="en-US" sz="2400" dirty="0">
                <a:solidFill>
                  <a:srgbClr val="001D35"/>
                </a:solidFill>
                <a:latin typeface="Google Sans"/>
              </a:rPr>
              <a:t> for red </a:t>
            </a:r>
            <a:r>
              <a:rPr lang="en-US" altLang="en-US" dirty="0">
                <a:solidFill>
                  <a:srgbClr val="001D35"/>
                </a:solidFill>
                <a:latin typeface="Google Sans"/>
              </a:rPr>
              <a:t>(as in your example)</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'c'</a:t>
            </a:r>
            <a:r>
              <a:rPr lang="en-US" altLang="en-US" sz="2400" dirty="0">
                <a:solidFill>
                  <a:srgbClr val="001D35"/>
                </a:solidFill>
                <a:latin typeface="Google Sans"/>
              </a:rPr>
              <a:t> for cyan</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'm'</a:t>
            </a:r>
            <a:r>
              <a:rPr lang="en-US" altLang="en-US" sz="2400" dirty="0">
                <a:solidFill>
                  <a:srgbClr val="001D35"/>
                </a:solidFill>
                <a:latin typeface="Google Sans"/>
              </a:rPr>
              <a:t> for magenta</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'y'</a:t>
            </a:r>
            <a:r>
              <a:rPr lang="en-US" altLang="en-US" sz="2400" dirty="0">
                <a:solidFill>
                  <a:srgbClr val="001D35"/>
                </a:solidFill>
                <a:latin typeface="Google Sans"/>
              </a:rPr>
              <a:t> for yellow</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'k'</a:t>
            </a:r>
            <a:r>
              <a:rPr lang="en-US" altLang="en-US" sz="2400" dirty="0">
                <a:solidFill>
                  <a:srgbClr val="001D35"/>
                </a:solidFill>
                <a:latin typeface="Google Sans"/>
              </a:rPr>
              <a:t> for black</a:t>
            </a:r>
          </a:p>
          <a:p>
            <a:pPr lvl="0" eaLnBrk="0" fontAlgn="base" hangingPunct="0">
              <a:spcBef>
                <a:spcPct val="0"/>
              </a:spcBef>
              <a:spcAft>
                <a:spcPct val="0"/>
              </a:spcAft>
              <a:buFontTx/>
              <a:buChar char="•"/>
            </a:pPr>
            <a:r>
              <a:rPr lang="en-US" altLang="en-US" sz="1600" dirty="0">
                <a:solidFill>
                  <a:srgbClr val="001D35"/>
                </a:solidFill>
                <a:latin typeface="Courier New" panose="02070309020205020404" pitchFamily="49" charset="0"/>
                <a:cs typeface="Courier New" panose="02070309020205020404" pitchFamily="49" charset="0"/>
              </a:rPr>
              <a:t>'w'</a:t>
            </a:r>
            <a:r>
              <a:rPr lang="en-US" altLang="en-US" sz="2400" dirty="0">
                <a:solidFill>
                  <a:srgbClr val="001D35"/>
                </a:solidFill>
                <a:latin typeface="Google Sans"/>
              </a:rPr>
              <a:t> for </a:t>
            </a:r>
            <a:r>
              <a:rPr lang="en-US" altLang="en-US" sz="2400" dirty="0" smtClean="0">
                <a:solidFill>
                  <a:srgbClr val="001D35"/>
                </a:solidFill>
                <a:latin typeface="Google Sans"/>
              </a:rPr>
              <a:t>white</a:t>
            </a:r>
            <a:endParaRPr lang="en-US" altLang="en-US" sz="2400" dirty="0">
              <a:solidFill>
                <a:srgbClr val="001D35"/>
              </a:solidFill>
              <a:latin typeface="Google Sans"/>
            </a:endParaRPr>
          </a:p>
        </p:txBody>
      </p:sp>
      <p:sp>
        <p:nvSpPr>
          <p:cNvPr id="7" name="Rectangle 6"/>
          <p:cNvSpPr/>
          <p:nvPr/>
        </p:nvSpPr>
        <p:spPr>
          <a:xfrm>
            <a:off x="914400" y="1624938"/>
            <a:ext cx="11018520" cy="830997"/>
          </a:xfrm>
          <a:prstGeom prst="rect">
            <a:avLst/>
          </a:prstGeom>
        </p:spPr>
        <p:txBody>
          <a:bodyPr wrap="square">
            <a:spAutoFit/>
          </a:bodyPr>
          <a:lstStyle/>
          <a:p>
            <a:r>
              <a:rPr lang="en-IN" sz="2400" b="1" dirty="0" err="1">
                <a:solidFill>
                  <a:srgbClr val="002060"/>
                </a:solidFill>
                <a:latin typeface="Consolas" panose="020B0609020204030204" pitchFamily="49" charset="0"/>
              </a:rPr>
              <a:t>plt.plot</a:t>
            </a:r>
            <a:r>
              <a:rPr lang="en-IN" sz="2400" b="1" dirty="0">
                <a:solidFill>
                  <a:srgbClr val="002060"/>
                </a:solidFill>
                <a:latin typeface="Consolas" panose="020B0609020204030204" pitchFamily="49" charset="0"/>
              </a:rPr>
              <a:t>(x, y, marker='D', </a:t>
            </a:r>
            <a:r>
              <a:rPr lang="en-IN" sz="2400" b="1" dirty="0" err="1">
                <a:solidFill>
                  <a:srgbClr val="002060"/>
                </a:solidFill>
                <a:latin typeface="Consolas" panose="020B0609020204030204" pitchFamily="49" charset="0"/>
              </a:rPr>
              <a:t>linestyle</a:t>
            </a:r>
            <a:r>
              <a:rPr lang="en-IN" sz="2400" b="1" dirty="0">
                <a:solidFill>
                  <a:srgbClr val="002060"/>
                </a:solidFill>
                <a:latin typeface="Consolas" panose="020B0609020204030204" pitchFamily="49" charset="0"/>
              </a:rPr>
              <a:t>='-', </a:t>
            </a:r>
            <a:r>
              <a:rPr lang="en-IN" sz="2400" b="1" dirty="0" err="1">
                <a:solidFill>
                  <a:srgbClr val="002060"/>
                </a:solidFill>
                <a:latin typeface="Consolas" panose="020B0609020204030204" pitchFamily="49" charset="0"/>
              </a:rPr>
              <a:t>color</a:t>
            </a:r>
            <a:r>
              <a:rPr lang="en-IN" sz="2400" b="1" dirty="0">
                <a:solidFill>
                  <a:srgbClr val="002060"/>
                </a:solidFill>
                <a:latin typeface="Consolas" panose="020B0609020204030204" pitchFamily="49" charset="0"/>
              </a:rPr>
              <a:t>='r', label='Data Points')</a:t>
            </a:r>
            <a:endParaRPr lang="en-IN" sz="2400" b="1" dirty="0">
              <a:solidFill>
                <a:srgbClr val="002060"/>
              </a:solidFill>
              <a:effectLst/>
              <a:latin typeface="Consolas" panose="020B0609020204030204" pitchFamily="49" charset="0"/>
            </a:endParaRPr>
          </a:p>
        </p:txBody>
      </p:sp>
      <p:sp>
        <p:nvSpPr>
          <p:cNvPr id="8" name="Rectangle 1"/>
          <p:cNvSpPr>
            <a:spLocks noChangeArrowheads="1"/>
          </p:cNvSpPr>
          <p:nvPr/>
        </p:nvSpPr>
        <p:spPr bwMode="auto">
          <a:xfrm>
            <a:off x="0" y="-234649"/>
            <a:ext cx="65" cy="4692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562600" y="3121461"/>
            <a:ext cx="6096000" cy="1938992"/>
          </a:xfrm>
          <a:prstGeom prst="rect">
            <a:avLst/>
          </a:prstGeom>
          <a:ln>
            <a:solidFill>
              <a:schemeClr val="accent6">
                <a:lumMod val="75000"/>
              </a:schemeClr>
            </a:solidFill>
          </a:ln>
        </p:spPr>
        <p:txBody>
          <a:bodyPr>
            <a:spAutoFit/>
          </a:bodyPr>
          <a:lstStyle/>
          <a:p>
            <a:pPr lvl="0" eaLnBrk="0" fontAlgn="base" hangingPunct="0">
              <a:spcBef>
                <a:spcPct val="0"/>
              </a:spcBef>
              <a:spcAft>
                <a:spcPct val="0"/>
              </a:spcAft>
              <a:buFontTx/>
              <a:buChar char="•"/>
            </a:pPr>
            <a:r>
              <a:rPr lang="en-US" altLang="en-US" dirty="0" smtClean="0">
                <a:solidFill>
                  <a:srgbClr val="001D35"/>
                </a:solidFill>
                <a:latin typeface="Courier New" panose="02070309020205020404" pitchFamily="49" charset="0"/>
                <a:cs typeface="Courier New" panose="02070309020205020404" pitchFamily="49" charset="0"/>
              </a:rPr>
              <a:t>'solid</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or </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A continuous, unbroken line. This is the default </a:t>
            </a:r>
            <a:r>
              <a:rPr lang="en-US" altLang="en-US" sz="2000" dirty="0" err="1">
                <a:solidFill>
                  <a:srgbClr val="001D35"/>
                </a:solidFill>
                <a:latin typeface="Google Sans"/>
              </a:rPr>
              <a:t>linestyle</a:t>
            </a:r>
            <a:r>
              <a:rPr lang="en-US" altLang="en-US" sz="2000" dirty="0">
                <a:solidFill>
                  <a:srgbClr val="001D35"/>
                </a:solidFill>
                <a:latin typeface="Google Sans"/>
              </a:rPr>
              <a:t>.</a:t>
            </a:r>
          </a:p>
          <a:p>
            <a:pPr lvl="0" eaLnBrk="0" fontAlgn="base" hangingPunct="0">
              <a:spcBef>
                <a:spcPct val="0"/>
              </a:spcBef>
              <a:spcAft>
                <a:spcPct val="0"/>
              </a:spcAft>
              <a:buFontTx/>
              <a:buChar char="•"/>
            </a:pPr>
            <a:r>
              <a:rPr lang="en-US" altLang="en-US" sz="1400" dirty="0">
                <a:solidFill>
                  <a:srgbClr val="001D35"/>
                </a:solidFill>
                <a:latin typeface="Courier New" panose="02070309020205020404" pitchFamily="49" charset="0"/>
                <a:cs typeface="Courier New" panose="02070309020205020404" pitchFamily="49" charset="0"/>
              </a:rPr>
              <a:t>'dotted'</a:t>
            </a:r>
            <a:r>
              <a:rPr lang="en-US" altLang="en-US" sz="2000" dirty="0">
                <a:solidFill>
                  <a:srgbClr val="001D35"/>
                </a:solidFill>
                <a:latin typeface="Google Sans"/>
              </a:rPr>
              <a:t>: or </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A line composed of small dots.</a:t>
            </a:r>
          </a:p>
          <a:p>
            <a:pPr lvl="0" eaLnBrk="0" fontAlgn="base" hangingPunct="0">
              <a:spcBef>
                <a:spcPct val="0"/>
              </a:spcBef>
              <a:spcAft>
                <a:spcPct val="0"/>
              </a:spcAft>
              <a:buFontTx/>
              <a:buChar char="•"/>
            </a:pPr>
            <a:r>
              <a:rPr lang="en-US" altLang="en-US" sz="1400" dirty="0">
                <a:solidFill>
                  <a:srgbClr val="001D35"/>
                </a:solidFill>
                <a:latin typeface="Courier New" panose="02070309020205020404" pitchFamily="49" charset="0"/>
                <a:cs typeface="Courier New" panose="02070309020205020404" pitchFamily="49" charset="0"/>
              </a:rPr>
              <a:t>'dashed'</a:t>
            </a:r>
            <a:r>
              <a:rPr lang="en-US" altLang="en-US" sz="2000" dirty="0">
                <a:solidFill>
                  <a:srgbClr val="001D35"/>
                </a:solidFill>
                <a:latin typeface="Google Sans"/>
              </a:rPr>
              <a:t>: or </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A line composed of dashes.</a:t>
            </a:r>
          </a:p>
          <a:p>
            <a:pPr lvl="0" eaLnBrk="0" fontAlgn="base" hangingPunct="0">
              <a:spcBef>
                <a:spcPct val="0"/>
              </a:spcBef>
              <a:spcAft>
                <a:spcPct val="0"/>
              </a:spcAft>
              <a:buFontTx/>
              <a:buChar char="•"/>
            </a:pP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1400" dirty="0" err="1">
                <a:solidFill>
                  <a:srgbClr val="001D35"/>
                </a:solidFill>
                <a:latin typeface="Courier New" panose="02070309020205020404" pitchFamily="49" charset="0"/>
                <a:cs typeface="Courier New" panose="02070309020205020404" pitchFamily="49" charset="0"/>
              </a:rPr>
              <a:t>dashdot</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or </a:t>
            </a:r>
            <a:r>
              <a:rPr lang="en-US" altLang="en-US" sz="1400" dirty="0">
                <a:solidFill>
                  <a:srgbClr val="001D35"/>
                </a:solidFill>
                <a:latin typeface="Courier New" panose="02070309020205020404" pitchFamily="49" charset="0"/>
                <a:cs typeface="Courier New" panose="02070309020205020404" pitchFamily="49" charset="0"/>
              </a:rPr>
              <a:t>-.</a:t>
            </a:r>
            <a:r>
              <a:rPr lang="en-US" altLang="en-US" sz="2000" dirty="0">
                <a:solidFill>
                  <a:srgbClr val="001D35"/>
                </a:solidFill>
                <a:latin typeface="Google Sans"/>
              </a:rPr>
              <a:t>: A line alternating between dashes and dots</a:t>
            </a:r>
            <a:r>
              <a:rPr lang="en-US" altLang="en-US" sz="2000" dirty="0" smtClean="0">
                <a:solidFill>
                  <a:srgbClr val="001D35"/>
                </a:solidFill>
                <a:latin typeface="Google Sans"/>
              </a:rPr>
              <a:t>.</a:t>
            </a:r>
            <a:endParaRPr lang="en-US" altLang="en-US" sz="2000" dirty="0">
              <a:solidFill>
                <a:srgbClr val="001D35"/>
              </a:solidFill>
              <a:latin typeface="Google Sans"/>
            </a:endParaRPr>
          </a:p>
        </p:txBody>
      </p:sp>
      <p:sp>
        <p:nvSpPr>
          <p:cNvPr id="11" name="TextBox 10"/>
          <p:cNvSpPr txBox="1"/>
          <p:nvPr/>
        </p:nvSpPr>
        <p:spPr>
          <a:xfrm>
            <a:off x="1879092" y="2604032"/>
            <a:ext cx="969264" cy="369332"/>
          </a:xfrm>
          <a:prstGeom prst="rect">
            <a:avLst/>
          </a:prstGeom>
          <a:noFill/>
        </p:spPr>
        <p:txBody>
          <a:bodyPr wrap="square" rtlCol="0">
            <a:spAutoFit/>
          </a:bodyPr>
          <a:lstStyle/>
          <a:p>
            <a:r>
              <a:rPr lang="en-US" b="1" dirty="0"/>
              <a:t>Color</a:t>
            </a:r>
            <a:endParaRPr lang="en-IN" b="1" dirty="0"/>
          </a:p>
        </p:txBody>
      </p:sp>
      <p:sp>
        <p:nvSpPr>
          <p:cNvPr id="12" name="TextBox 11"/>
          <p:cNvSpPr txBox="1"/>
          <p:nvPr/>
        </p:nvSpPr>
        <p:spPr>
          <a:xfrm>
            <a:off x="7540752" y="2665329"/>
            <a:ext cx="1319784" cy="369332"/>
          </a:xfrm>
          <a:prstGeom prst="rect">
            <a:avLst/>
          </a:prstGeom>
          <a:noFill/>
        </p:spPr>
        <p:txBody>
          <a:bodyPr wrap="square" rtlCol="0">
            <a:spAutoFit/>
          </a:bodyPr>
          <a:lstStyle/>
          <a:p>
            <a:r>
              <a:rPr lang="en-US" b="1" dirty="0" smtClean="0"/>
              <a:t>Line Style</a:t>
            </a:r>
            <a:endParaRPr lang="en-IN" b="1" dirty="0"/>
          </a:p>
        </p:txBody>
      </p:sp>
      <p:sp>
        <p:nvSpPr>
          <p:cNvPr id="13" name="Rectangle 2"/>
          <p:cNvSpPr>
            <a:spLocks noChangeArrowheads="1"/>
          </p:cNvSpPr>
          <p:nvPr/>
        </p:nvSpPr>
        <p:spPr bwMode="auto">
          <a:xfrm>
            <a:off x="0" y="-138499"/>
            <a:ext cx="65" cy="276999"/>
          </a:xfrm>
          <a:prstGeom prst="rect">
            <a:avLst/>
          </a:prstGeom>
          <a:solidFill>
            <a:srgbClr val="E1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3328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1345" y="160338"/>
            <a:ext cx="9144000" cy="928110"/>
          </a:xfrm>
        </p:spPr>
        <p:txBody>
          <a:bodyPr>
            <a:normAutofit/>
          </a:bodyPr>
          <a:lstStyle/>
          <a:p>
            <a:r>
              <a:rPr lang="en-US" b="1" dirty="0" smtClean="0"/>
              <a:t>Operators</a:t>
            </a:r>
            <a:endParaRPr lang="en-US" dirty="0">
              <a:solidFill>
                <a:srgbClr val="5C4E3D"/>
              </a:solidFill>
            </a:endParaRPr>
          </a:p>
        </p:txBody>
      </p:sp>
      <p:sp>
        <p:nvSpPr>
          <p:cNvPr id="3" name="AutoShape 2" descr="Python Operato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8" name="Table 7"/>
          <p:cNvGraphicFramePr>
            <a:graphicFrameLocks noGrp="1"/>
          </p:cNvGraphicFramePr>
          <p:nvPr>
            <p:extLst>
              <p:ext uri="{D42A27DB-BD31-4B8C-83A1-F6EECF244321}">
                <p14:modId xmlns:p14="http://schemas.microsoft.com/office/powerpoint/2010/main" val="1797769905"/>
              </p:ext>
            </p:extLst>
          </p:nvPr>
        </p:nvGraphicFramePr>
        <p:xfrm>
          <a:off x="777700" y="1366981"/>
          <a:ext cx="10637521" cy="5227782"/>
        </p:xfrm>
        <a:graphic>
          <a:graphicData uri="http://schemas.openxmlformats.org/drawingml/2006/table">
            <a:tbl>
              <a:tblPr firstRow="1" bandRow="1">
                <a:tableStyleId>{2D5ABB26-0587-4C30-8999-92F81FD0307C}</a:tableStyleId>
              </a:tblPr>
              <a:tblGrid>
                <a:gridCol w="828332">
                  <a:extLst>
                    <a:ext uri="{9D8B030D-6E8A-4147-A177-3AD203B41FA5}">
                      <a16:colId xmlns:a16="http://schemas.microsoft.com/office/drawing/2014/main" val="1585592816"/>
                    </a:ext>
                  </a:extLst>
                </a:gridCol>
                <a:gridCol w="5035384">
                  <a:extLst>
                    <a:ext uri="{9D8B030D-6E8A-4147-A177-3AD203B41FA5}">
                      <a16:colId xmlns:a16="http://schemas.microsoft.com/office/drawing/2014/main" val="1820513584"/>
                    </a:ext>
                  </a:extLst>
                </a:gridCol>
                <a:gridCol w="4773805">
                  <a:extLst>
                    <a:ext uri="{9D8B030D-6E8A-4147-A177-3AD203B41FA5}">
                      <a16:colId xmlns:a16="http://schemas.microsoft.com/office/drawing/2014/main" val="737901844"/>
                    </a:ext>
                  </a:extLst>
                </a:gridCol>
              </a:tblGrid>
              <a:tr h="871297">
                <a:tc>
                  <a:txBody>
                    <a:bodyPr/>
                    <a:lstStyle/>
                    <a:p>
                      <a:pPr algn="ctr"/>
                      <a:r>
                        <a:rPr lang="en-US" sz="2200" b="1" dirty="0" err="1" smtClean="0"/>
                        <a:t>Sl</a:t>
                      </a:r>
                      <a:r>
                        <a:rPr lang="en-US" sz="2200" b="1" dirty="0" smtClean="0"/>
                        <a:t> No.</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2200" b="1" dirty="0" smtClean="0"/>
                        <a:t>Type</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2200" b="1" dirty="0" smtClean="0"/>
                        <a:t>Operators</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2083808842"/>
                  </a:ext>
                </a:extLst>
              </a:tr>
              <a:tr h="871297">
                <a:tc>
                  <a:txBody>
                    <a:bodyPr/>
                    <a:lstStyle/>
                    <a:p>
                      <a:pPr marL="342900" indent="-342900" algn="ctr">
                        <a:buFont typeface="+mj-lt"/>
                        <a:buAutoNum type="arabicPeriod"/>
                      </a:pPr>
                      <a:endParaRPr lang="en-US" dirty="0" smtClean="0"/>
                    </a:p>
                    <a:p>
                      <a:pPr marL="0" indent="0" algn="ctr">
                        <a:buFont typeface="+mj-lt"/>
                        <a:buNone/>
                      </a:pPr>
                      <a:r>
                        <a:rPr lang="en-US"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1800" kern="1200" dirty="0" smtClean="0">
                          <a:solidFill>
                            <a:schemeClr val="tx1"/>
                          </a:solidFill>
                          <a:effectLst/>
                          <a:latin typeface="+mn-lt"/>
                          <a:ea typeface="+mn-ea"/>
                          <a:cs typeface="+mn-cs"/>
                        </a:rPr>
                        <a:t>Arithmetic Operators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smtClean="0"/>
                        <a:t>+, -, *, /, %,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5332006"/>
                  </a:ext>
                </a:extLst>
              </a:tr>
              <a:tr h="871297">
                <a:tc>
                  <a:txBody>
                    <a:bodyPr/>
                    <a:lstStyle/>
                    <a:p>
                      <a:pPr algn="ctr"/>
                      <a:r>
                        <a:rPr lang="en-US" dirty="0" smtClean="0"/>
                        <a:t>2.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1800" kern="1200" dirty="0" smtClean="0">
                          <a:solidFill>
                            <a:schemeClr val="tx1"/>
                          </a:solidFill>
                          <a:effectLst/>
                          <a:latin typeface="+mn-lt"/>
                          <a:ea typeface="+mn-ea"/>
                          <a:cs typeface="+mn-cs"/>
                        </a:rPr>
                        <a:t>Relational Operators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IN" dirty="0" smtClean="0"/>
                        <a:t>&lt;, &lt;=, &gt;, &gt;=, ==,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2097013933"/>
                  </a:ext>
                </a:extLst>
              </a:tr>
              <a:tr h="871297">
                <a:tc>
                  <a:txBody>
                    <a:bodyPr/>
                    <a:lstStyle/>
                    <a:p>
                      <a:pPr algn="ctr"/>
                      <a:r>
                        <a:rPr lang="en-US" dirty="0" smtClean="0"/>
                        <a:t>3.</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1800" kern="1200" dirty="0" smtClean="0">
                          <a:solidFill>
                            <a:schemeClr val="tx1"/>
                          </a:solidFill>
                          <a:effectLst/>
                          <a:latin typeface="+mn-lt"/>
                          <a:ea typeface="+mn-ea"/>
                          <a:cs typeface="+mn-cs"/>
                        </a:rPr>
                        <a:t>Logical Operators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IN" dirty="0" smtClean="0"/>
                        <a:t>AND, OR, NOT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3366630580"/>
                  </a:ext>
                </a:extLst>
              </a:tr>
              <a:tr h="871297">
                <a:tc>
                  <a:txBody>
                    <a:bodyPr/>
                    <a:lstStyle/>
                    <a:p>
                      <a:pPr algn="ctr"/>
                      <a:r>
                        <a:rPr lang="en-US" dirty="0" smtClean="0"/>
                        <a:t>4.</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sz="1800" kern="1200" dirty="0" smtClean="0">
                          <a:solidFill>
                            <a:schemeClr val="tx1"/>
                          </a:solidFill>
                          <a:effectLst/>
                          <a:latin typeface="+mn-lt"/>
                          <a:ea typeface="+mn-ea"/>
                          <a:cs typeface="+mn-cs"/>
                        </a:rPr>
                        <a:t>Assignment Operators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IN" dirty="0" smtClean="0"/>
                        <a:t>=, +=, -=, *=,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1975391632"/>
                  </a:ext>
                </a:extLst>
              </a:tr>
              <a:tr h="871297">
                <a:tc>
                  <a:txBody>
                    <a:bodyPr/>
                    <a:lstStyle/>
                    <a:p>
                      <a:pPr algn="ctr"/>
                      <a:r>
                        <a:rPr lang="en-US" dirty="0" smtClean="0"/>
                        <a:t>5.</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algn="ctr"/>
                      <a:r>
                        <a:rPr lang="en-US" dirty="0" smtClean="0"/>
                        <a:t>Member Operators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smtClean="0"/>
                    </a:p>
                    <a:p>
                      <a:pPr algn="ctr"/>
                      <a:r>
                        <a:rPr lang="en-IN" dirty="0" smtClean="0"/>
                        <a:t>in, not in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3500000" scaled="1"/>
                      <a:tileRect/>
                    </a:gradFill>
                  </a:tcPr>
                </a:tc>
                <a:extLst>
                  <a:ext uri="{0D108BD9-81ED-4DB2-BD59-A6C34878D82A}">
                    <a16:rowId xmlns:a16="http://schemas.microsoft.com/office/drawing/2014/main" val="2016034671"/>
                  </a:ext>
                </a:extLst>
              </a:tr>
            </a:tbl>
          </a:graphicData>
        </a:graphic>
      </p:graphicFrame>
    </p:spTree>
    <p:extLst>
      <p:ext uri="{BB962C8B-B14F-4D97-AF65-F5344CB8AC3E}">
        <p14:creationId xmlns:p14="http://schemas.microsoft.com/office/powerpoint/2010/main" val="2411447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98165"/>
            <a:ext cx="6858000" cy="909637"/>
          </a:xfrm>
        </p:spPr>
        <p:txBody>
          <a:bodyPr>
            <a:normAutofit fontScale="90000"/>
          </a:bodyPr>
          <a:lstStyle/>
          <a:p>
            <a:r>
              <a:rPr dirty="0">
                <a:solidFill>
                  <a:srgbClr val="635540"/>
                </a:solidFill>
                <a:latin typeface="Libre Baskerville (Headings)"/>
              </a:rPr>
              <a:t>Line </a:t>
            </a:r>
            <a:r>
              <a:rPr dirty="0" smtClean="0">
                <a:solidFill>
                  <a:srgbClr val="635540"/>
                </a:solidFill>
                <a:latin typeface="Libre Baskerville (Headings)"/>
              </a:rPr>
              <a:t>Plot</a:t>
            </a:r>
            <a:r>
              <a:rPr lang="en-US" dirty="0" smtClean="0">
                <a:solidFill>
                  <a:srgbClr val="635540"/>
                </a:solidFill>
                <a:latin typeface="Libre Baskerville (Headings)"/>
              </a:rPr>
              <a:t> </a:t>
            </a:r>
            <a:r>
              <a:rPr lang="en-US" dirty="0">
                <a:solidFill>
                  <a:srgbClr val="635540"/>
                </a:solidFill>
                <a:latin typeface="Libre Baskerville (Headings)"/>
              </a:rPr>
              <a:t>– plot()</a:t>
            </a:r>
            <a:endParaRPr dirty="0">
              <a:solidFill>
                <a:srgbClr val="635540"/>
              </a:solidFill>
              <a:latin typeface="Libre Baskerville (Headings)"/>
            </a:endParaRPr>
          </a:p>
        </p:txBody>
      </p:sp>
      <p:pic>
        <p:nvPicPr>
          <p:cNvPr id="1026" name="Picture 2" descr="Marker Reference — Matplotlib 3.1.2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296" y="1927526"/>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02224" y="1407802"/>
            <a:ext cx="1319784" cy="369332"/>
          </a:xfrm>
          <a:prstGeom prst="rect">
            <a:avLst/>
          </a:prstGeom>
          <a:noFill/>
        </p:spPr>
        <p:txBody>
          <a:bodyPr wrap="square" rtlCol="0">
            <a:spAutoFit/>
          </a:bodyPr>
          <a:lstStyle/>
          <a:p>
            <a:pPr algn="ctr"/>
            <a:r>
              <a:rPr lang="en-US" b="1" dirty="0" smtClean="0"/>
              <a:t>Marker</a:t>
            </a:r>
            <a:endParaRPr lang="en-IN" b="1" dirty="0"/>
          </a:p>
        </p:txBody>
      </p:sp>
    </p:spTree>
    <p:extLst>
      <p:ext uri="{BB962C8B-B14F-4D97-AF65-F5344CB8AC3E}">
        <p14:creationId xmlns:p14="http://schemas.microsoft.com/office/powerpoint/2010/main" val="126983784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98165"/>
            <a:ext cx="6858000" cy="909637"/>
          </a:xfrm>
        </p:spPr>
        <p:txBody>
          <a:bodyPr>
            <a:normAutofit fontScale="90000"/>
          </a:bodyPr>
          <a:lstStyle/>
          <a:p>
            <a:r>
              <a:rPr dirty="0">
                <a:solidFill>
                  <a:srgbClr val="635540"/>
                </a:solidFill>
                <a:latin typeface="Libre Baskerville (Headings)"/>
              </a:rPr>
              <a:t>Line </a:t>
            </a:r>
            <a:r>
              <a:rPr dirty="0" smtClean="0">
                <a:solidFill>
                  <a:srgbClr val="635540"/>
                </a:solidFill>
                <a:latin typeface="Libre Baskerville (Headings)"/>
              </a:rPr>
              <a:t>Plot</a:t>
            </a:r>
            <a:r>
              <a:rPr lang="en-US" dirty="0" smtClean="0">
                <a:solidFill>
                  <a:srgbClr val="635540"/>
                </a:solidFill>
                <a:latin typeface="Libre Baskerville (Headings)"/>
              </a:rPr>
              <a:t> - Legend</a:t>
            </a:r>
            <a:endParaRPr dirty="0">
              <a:solidFill>
                <a:srgbClr val="635540"/>
              </a:solidFill>
              <a:latin typeface="Libre Baskerville (Headings)"/>
            </a:endParaRPr>
          </a:p>
        </p:txBody>
      </p:sp>
      <p:sp>
        <p:nvSpPr>
          <p:cNvPr id="3" name="Content Placeholder 2"/>
          <p:cNvSpPr>
            <a:spLocks noGrp="1"/>
          </p:cNvSpPr>
          <p:nvPr>
            <p:ph type="subTitle" idx="1"/>
          </p:nvPr>
        </p:nvSpPr>
        <p:spPr>
          <a:xfrm>
            <a:off x="2193445" y="1474555"/>
            <a:ext cx="8286135" cy="691865"/>
          </a:xfrm>
        </p:spPr>
        <p:txBody>
          <a:bodyPr>
            <a:normAutofit fontScale="70000" lnSpcReduction="20000"/>
          </a:bodyPr>
          <a:lstStyle/>
          <a:p>
            <a:pPr algn="l"/>
            <a:endParaRPr lang="en-IN" dirty="0" smtClean="0"/>
          </a:p>
          <a:p>
            <a:pPr marL="342900" indent="-342900" algn="l">
              <a:buFont typeface="Arial" panose="020B0604020202020204" pitchFamily="34" charset="0"/>
              <a:buChar char="•"/>
            </a:pPr>
            <a:r>
              <a:rPr lang="en-IN" dirty="0" err="1" smtClean="0"/>
              <a:t>plt.legend</a:t>
            </a:r>
            <a:r>
              <a:rPr lang="en-IN" dirty="0"/>
              <a:t>(['Sample Data'],</a:t>
            </a:r>
            <a:r>
              <a:rPr lang="en-IN" dirty="0" err="1"/>
              <a:t>loc</a:t>
            </a:r>
            <a:r>
              <a:rPr lang="en-IN" dirty="0"/>
              <a:t>='upper right', </a:t>
            </a:r>
            <a:r>
              <a:rPr lang="en-IN" dirty="0" err="1"/>
              <a:t>ncol</a:t>
            </a:r>
            <a:r>
              <a:rPr lang="en-IN" dirty="0"/>
              <a:t>=2, shadow=True, </a:t>
            </a:r>
            <a:r>
              <a:rPr lang="en-IN" dirty="0" err="1" smtClean="0"/>
              <a:t>fontsize</a:t>
            </a:r>
            <a:r>
              <a:rPr lang="en-IN" dirty="0" smtClean="0"/>
              <a:t>=24)</a:t>
            </a:r>
            <a:endParaRPr lang="en-IN" dirty="0"/>
          </a:p>
          <a:p>
            <a:pPr marL="342900" indent="-342900" algn="l">
              <a:buFont typeface="Arial" panose="020B0604020202020204" pitchFamily="34" charset="0"/>
              <a:buChar char="•"/>
            </a:pPr>
            <a:endParaRPr dirty="0">
              <a:solidFill>
                <a:srgbClr val="635540"/>
              </a:solidFill>
              <a:latin typeface="Libre Baskerville (Headings)"/>
            </a:endParaRPr>
          </a:p>
        </p:txBody>
      </p:sp>
      <p:graphicFrame>
        <p:nvGraphicFramePr>
          <p:cNvPr id="5" name="Table 4"/>
          <p:cNvGraphicFramePr>
            <a:graphicFrameLocks noGrp="1"/>
          </p:cNvGraphicFramePr>
          <p:nvPr>
            <p:extLst>
              <p:ext uri="{D42A27DB-BD31-4B8C-83A1-F6EECF244321}">
                <p14:modId xmlns:p14="http://schemas.microsoft.com/office/powerpoint/2010/main" val="140476157"/>
              </p:ext>
            </p:extLst>
          </p:nvPr>
        </p:nvGraphicFramePr>
        <p:xfrm>
          <a:off x="9368998" y="2486799"/>
          <a:ext cx="1750106" cy="2225040"/>
        </p:xfrm>
        <a:graphic>
          <a:graphicData uri="http://schemas.openxmlformats.org/drawingml/2006/table">
            <a:tbl>
              <a:tblPr firstRow="1" bandRow="1">
                <a:tableStyleId>{5C22544A-7EE6-4342-B048-85BDC9FD1C3A}</a:tableStyleId>
              </a:tblPr>
              <a:tblGrid>
                <a:gridCol w="1750106">
                  <a:extLst>
                    <a:ext uri="{9D8B030D-6E8A-4147-A177-3AD203B41FA5}">
                      <a16:colId xmlns:a16="http://schemas.microsoft.com/office/drawing/2014/main" val="4199341496"/>
                    </a:ext>
                  </a:extLst>
                </a:gridCol>
              </a:tblGrid>
              <a:tr h="370840">
                <a:tc>
                  <a:txBody>
                    <a:bodyPr/>
                    <a:lstStyle/>
                    <a:p>
                      <a:r>
                        <a:rPr lang="en-US" dirty="0" err="1" smtClean="0"/>
                        <a:t>loc</a:t>
                      </a:r>
                      <a:endParaRPr lang="en-IN" dirty="0"/>
                    </a:p>
                  </a:txBody>
                  <a:tcPr/>
                </a:tc>
                <a:extLst>
                  <a:ext uri="{0D108BD9-81ED-4DB2-BD59-A6C34878D82A}">
                    <a16:rowId xmlns:a16="http://schemas.microsoft.com/office/drawing/2014/main" val="670817821"/>
                  </a:ext>
                </a:extLst>
              </a:tr>
              <a:tr h="370840">
                <a:tc>
                  <a:txBody>
                    <a:bodyPr/>
                    <a:lstStyle/>
                    <a:p>
                      <a:r>
                        <a:rPr lang="en-IN" dirty="0" smtClean="0"/>
                        <a:t>upper right</a:t>
                      </a:r>
                      <a:endParaRPr lang="en-IN" dirty="0"/>
                    </a:p>
                  </a:txBody>
                  <a:tcPr/>
                </a:tc>
                <a:extLst>
                  <a:ext uri="{0D108BD9-81ED-4DB2-BD59-A6C34878D82A}">
                    <a16:rowId xmlns:a16="http://schemas.microsoft.com/office/drawing/2014/main" val="1986930288"/>
                  </a:ext>
                </a:extLst>
              </a:tr>
              <a:tr h="370840">
                <a:tc>
                  <a:txBody>
                    <a:bodyPr/>
                    <a:lstStyle/>
                    <a:p>
                      <a:r>
                        <a:rPr lang="en-IN" dirty="0" smtClean="0"/>
                        <a:t>upper left</a:t>
                      </a:r>
                      <a:endParaRPr lang="en-IN" dirty="0"/>
                    </a:p>
                  </a:txBody>
                  <a:tcPr/>
                </a:tc>
                <a:extLst>
                  <a:ext uri="{0D108BD9-81ED-4DB2-BD59-A6C34878D82A}">
                    <a16:rowId xmlns:a16="http://schemas.microsoft.com/office/drawing/2014/main" val="2285856606"/>
                  </a:ext>
                </a:extLst>
              </a:tr>
              <a:tr h="370840">
                <a:tc>
                  <a:txBody>
                    <a:bodyPr/>
                    <a:lstStyle/>
                    <a:p>
                      <a:r>
                        <a:rPr lang="en-IN" dirty="0" smtClean="0"/>
                        <a:t>lower right</a:t>
                      </a:r>
                      <a:endParaRPr lang="en-IN" dirty="0"/>
                    </a:p>
                  </a:txBody>
                  <a:tcPr/>
                </a:tc>
                <a:extLst>
                  <a:ext uri="{0D108BD9-81ED-4DB2-BD59-A6C34878D82A}">
                    <a16:rowId xmlns:a16="http://schemas.microsoft.com/office/drawing/2014/main" val="1426790648"/>
                  </a:ext>
                </a:extLst>
              </a:tr>
              <a:tr h="370840">
                <a:tc>
                  <a:txBody>
                    <a:bodyPr/>
                    <a:lstStyle/>
                    <a:p>
                      <a:r>
                        <a:rPr lang="en-IN" dirty="0" smtClean="0"/>
                        <a:t>lower left</a:t>
                      </a:r>
                      <a:endParaRPr lang="en-IN" dirty="0"/>
                    </a:p>
                  </a:txBody>
                  <a:tcPr/>
                </a:tc>
                <a:extLst>
                  <a:ext uri="{0D108BD9-81ED-4DB2-BD59-A6C34878D82A}">
                    <a16:rowId xmlns:a16="http://schemas.microsoft.com/office/drawing/2014/main" val="2841998345"/>
                  </a:ext>
                </a:extLst>
              </a:tr>
              <a:tr h="370840">
                <a:tc>
                  <a:txBody>
                    <a:bodyPr/>
                    <a:lstStyle/>
                    <a:p>
                      <a:r>
                        <a:rPr lang="en-US" dirty="0" smtClean="0"/>
                        <a:t>Upper</a:t>
                      </a:r>
                      <a:r>
                        <a:rPr lang="en-US" baseline="0" dirty="0" smtClean="0"/>
                        <a:t> center</a:t>
                      </a:r>
                      <a:endParaRPr lang="en-IN" dirty="0"/>
                    </a:p>
                  </a:txBody>
                  <a:tcPr/>
                </a:tc>
                <a:extLst>
                  <a:ext uri="{0D108BD9-81ED-4DB2-BD59-A6C34878D82A}">
                    <a16:rowId xmlns:a16="http://schemas.microsoft.com/office/drawing/2014/main" val="2438335317"/>
                  </a:ext>
                </a:extLst>
              </a:tr>
            </a:tbl>
          </a:graphicData>
        </a:graphic>
      </p:graphicFrame>
      <p:sp>
        <p:nvSpPr>
          <p:cNvPr id="4" name="Rectangle 1"/>
          <p:cNvSpPr>
            <a:spLocks noChangeArrowheads="1"/>
          </p:cNvSpPr>
          <p:nvPr/>
        </p:nvSpPr>
        <p:spPr bwMode="auto">
          <a:xfrm>
            <a:off x="0" y="-228239"/>
            <a:ext cx="65" cy="4564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136267"/>
            <a:ext cx="65" cy="18466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2530043" y="2204664"/>
            <a:ext cx="6163867" cy="523220"/>
          </a:xfrm>
          <a:prstGeom prst="rect">
            <a:avLst/>
          </a:prstGeom>
        </p:spPr>
        <p:txBody>
          <a:bodyPr wrap="none">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dirty="0" err="1">
                <a:latin typeface="Arial" panose="020B0604020202020204" pitchFamily="34" charset="0"/>
              </a:rPr>
              <a:t>plt</a:t>
            </a:r>
            <a:r>
              <a:rPr lang="en-US" altLang="en-US" dirty="0" err="1">
                <a:solidFill>
                  <a:srgbClr val="666666"/>
                </a:solidFill>
                <a:latin typeface="Arial" panose="020B0604020202020204" pitchFamily="34" charset="0"/>
              </a:rPr>
              <a:t>.</a:t>
            </a:r>
            <a:r>
              <a:rPr lang="en-US" altLang="en-US" dirty="0" err="1">
                <a:latin typeface="Arial" panose="020B0604020202020204" pitchFamily="34" charset="0"/>
              </a:rPr>
              <a:t>legend</a:t>
            </a:r>
            <a:r>
              <a:rPr lang="en-US" altLang="en-US" dirty="0">
                <a:latin typeface="Consolas" panose="020B0609020204030204" pitchFamily="49" charset="0"/>
              </a:rPr>
              <a:t>(</a:t>
            </a:r>
            <a:r>
              <a:rPr lang="en-US" altLang="en-US" dirty="0" err="1">
                <a:latin typeface="Arial" panose="020B0604020202020204" pitchFamily="34" charset="0"/>
              </a:rPr>
              <a:t>bbox_to_anchor</a:t>
            </a:r>
            <a:r>
              <a:rPr lang="en-US" altLang="en-US" dirty="0">
                <a:solidFill>
                  <a:srgbClr val="666666"/>
                </a:solidFill>
                <a:latin typeface="Arial" panose="020B0604020202020204" pitchFamily="34" charset="0"/>
              </a:rPr>
              <a:t>=</a:t>
            </a:r>
            <a:r>
              <a:rPr lang="en-US" altLang="en-US" dirty="0">
                <a:latin typeface="Consolas" panose="020B0609020204030204" pitchFamily="49" charset="0"/>
              </a:rPr>
              <a:t>(</a:t>
            </a:r>
            <a:r>
              <a:rPr lang="en-US" altLang="en-US" dirty="0">
                <a:solidFill>
                  <a:srgbClr val="666666"/>
                </a:solidFill>
                <a:latin typeface="Consolas" panose="020B0609020204030204" pitchFamily="49" charset="0"/>
              </a:rPr>
              <a:t>0.75</a:t>
            </a:r>
            <a:r>
              <a:rPr lang="en-US" altLang="en-US" dirty="0">
                <a:latin typeface="Consolas" panose="020B0609020204030204" pitchFamily="49" charset="0"/>
              </a:rPr>
              <a:t>,</a:t>
            </a:r>
            <a:r>
              <a:rPr lang="en-US" altLang="en-US" sz="2800" dirty="0">
                <a:latin typeface="Consolas" panose="020B0609020204030204" pitchFamily="49" charset="0"/>
              </a:rPr>
              <a:t> </a:t>
            </a:r>
            <a:r>
              <a:rPr lang="en-US" altLang="en-US" dirty="0">
                <a:solidFill>
                  <a:srgbClr val="666666"/>
                </a:solidFill>
                <a:latin typeface="Consolas" panose="020B0609020204030204" pitchFamily="49" charset="0"/>
              </a:rPr>
              <a:t>1.15</a:t>
            </a:r>
            <a:r>
              <a:rPr lang="en-US" altLang="en-US" dirty="0">
                <a:latin typeface="Consolas" panose="020B0609020204030204" pitchFamily="49" charset="0"/>
              </a:rPr>
              <a:t>),</a:t>
            </a:r>
            <a:r>
              <a:rPr lang="en-US" altLang="en-US" sz="2800" dirty="0">
                <a:latin typeface="Consolas" panose="020B0609020204030204" pitchFamily="49" charset="0"/>
              </a:rPr>
              <a:t> </a:t>
            </a:r>
            <a:r>
              <a:rPr lang="en-US" altLang="en-US" dirty="0" err="1">
                <a:latin typeface="Arial" panose="020B0604020202020204" pitchFamily="34" charset="0"/>
              </a:rPr>
              <a:t>ncol</a:t>
            </a:r>
            <a:r>
              <a:rPr lang="en-US" altLang="en-US" dirty="0">
                <a:solidFill>
                  <a:srgbClr val="666666"/>
                </a:solidFill>
                <a:latin typeface="Arial" panose="020B0604020202020204" pitchFamily="34" charset="0"/>
              </a:rPr>
              <a:t>=</a:t>
            </a:r>
            <a:r>
              <a:rPr lang="en-US" altLang="en-US" dirty="0">
                <a:solidFill>
                  <a:srgbClr val="666666"/>
                </a:solidFill>
                <a:latin typeface="Consolas" panose="020B0609020204030204" pitchFamily="49" charset="0"/>
              </a:rPr>
              <a:t>2</a:t>
            </a:r>
            <a:r>
              <a:rPr lang="en-US" altLang="en-US" dirty="0">
                <a:latin typeface="Consolas" panose="020B0609020204030204" pitchFamily="49" charset="0"/>
              </a:rPr>
              <a:t>)</a:t>
            </a:r>
            <a:r>
              <a:rPr lang="en-US" altLang="en-US" sz="1400" dirty="0"/>
              <a:t> </a:t>
            </a:r>
            <a:endParaRPr lang="en-US" altLang="en-US" sz="2800" dirty="0">
              <a:latin typeface="Arial" panose="020B0604020202020204" pitchFamily="34" charset="0"/>
            </a:endParaRPr>
          </a:p>
        </p:txBody>
      </p:sp>
      <p:sp>
        <p:nvSpPr>
          <p:cNvPr id="9" name="Rectangle 3"/>
          <p:cNvSpPr>
            <a:spLocks noChangeArrowheads="1"/>
          </p:cNvSpPr>
          <p:nvPr/>
        </p:nvSpPr>
        <p:spPr bwMode="auto">
          <a:xfrm>
            <a:off x="0" y="-228239"/>
            <a:ext cx="65" cy="4564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2667000" y="2579906"/>
            <a:ext cx="6096000" cy="4278094"/>
          </a:xfrm>
          <a:prstGeom prst="rect">
            <a:avLst/>
          </a:prstGeom>
        </p:spPr>
        <p:txBody>
          <a:bodyPr>
            <a:spAutoFit/>
          </a:bodyPr>
          <a:lstStyle/>
          <a:p>
            <a:pPr lvl="0" eaLnBrk="0" fontAlgn="base" hangingPunct="0">
              <a:spcBef>
                <a:spcPct val="0"/>
              </a:spcBef>
              <a:spcAft>
                <a:spcPct val="0"/>
              </a:spcAft>
            </a:pPr>
            <a:endParaRPr lang="en-US" altLang="en-US" sz="2400" dirty="0">
              <a:latin typeface="Arial" panose="020B0604020202020204" pitchFamily="34" charset="0"/>
            </a:endParaRPr>
          </a:p>
          <a:p>
            <a:pPr lvl="0" eaLnBrk="0" fontAlgn="base" hangingPunct="0">
              <a:spcBef>
                <a:spcPct val="0"/>
              </a:spcBef>
              <a:spcAft>
                <a:spcPct val="0"/>
              </a:spcAft>
              <a:buFontTx/>
              <a:buChar char="•"/>
            </a:pPr>
            <a:r>
              <a:rPr lang="en-US" altLang="en-US" sz="1600" b="1" dirty="0">
                <a:solidFill>
                  <a:srgbClr val="001D35"/>
                </a:solidFill>
                <a:latin typeface="Google Sans"/>
              </a:rPr>
              <a:t>X-coordinate (0.75):</a:t>
            </a:r>
            <a:r>
              <a:rPr lang="en-US" altLang="en-US" sz="1600" dirty="0">
                <a:solidFill>
                  <a:srgbClr val="001D35"/>
                </a:solidFill>
                <a:latin typeface="Google Sans"/>
              </a:rPr>
              <a:t> </a:t>
            </a:r>
            <a:endParaRPr lang="en-US" altLang="en-US" sz="1600" dirty="0" smtClean="0">
              <a:solidFill>
                <a:srgbClr val="001D35"/>
              </a:solidFill>
              <a:latin typeface="Google Sans"/>
            </a:endParaRPr>
          </a:p>
          <a:p>
            <a:pPr lvl="0" eaLnBrk="0" fontAlgn="base" hangingPunct="0">
              <a:spcBef>
                <a:spcPct val="0"/>
              </a:spcBef>
              <a:spcAft>
                <a:spcPct val="0"/>
              </a:spcAft>
              <a:buFontTx/>
              <a:buChar char="•"/>
            </a:pPr>
            <a:r>
              <a:rPr lang="en-US" altLang="en-US" sz="1600" dirty="0" smtClean="0">
                <a:solidFill>
                  <a:srgbClr val="001D35"/>
                </a:solidFill>
                <a:latin typeface="Google Sans"/>
              </a:rPr>
              <a:t>This </a:t>
            </a:r>
            <a:r>
              <a:rPr lang="en-US" altLang="en-US" sz="1600" dirty="0">
                <a:solidFill>
                  <a:srgbClr val="001D35"/>
                </a:solidFill>
                <a:latin typeface="Google Sans"/>
              </a:rPr>
              <a:t>value indicates the horizontal position. In axes coordinates (the default </a:t>
            </a:r>
            <a:r>
              <a:rPr lang="en-US" altLang="en-US" sz="1100" dirty="0" err="1">
                <a:solidFill>
                  <a:srgbClr val="001D35"/>
                </a:solidFill>
                <a:latin typeface="Courier New" panose="02070309020205020404" pitchFamily="49" charset="0"/>
                <a:cs typeface="Courier New" panose="02070309020205020404" pitchFamily="49" charset="0"/>
              </a:rPr>
              <a:t>bbox_transform</a:t>
            </a:r>
            <a:r>
              <a:rPr lang="en-US" altLang="en-US" sz="1600" dirty="0">
                <a:solidFill>
                  <a:srgbClr val="001D35"/>
                </a:solidFill>
                <a:latin typeface="Google Sans"/>
              </a:rPr>
              <a:t>), 0 represents the left edge of the plot, and 1 represents the right </a:t>
            </a:r>
            <a:r>
              <a:rPr lang="en-US" altLang="en-US" sz="1600" dirty="0" smtClean="0">
                <a:solidFill>
                  <a:srgbClr val="001D35"/>
                </a:solidFill>
                <a:latin typeface="Google Sans"/>
              </a:rPr>
              <a:t>edge</a:t>
            </a:r>
          </a:p>
          <a:p>
            <a:pPr lvl="0" eaLnBrk="0" fontAlgn="base" hangingPunct="0">
              <a:spcBef>
                <a:spcPct val="0"/>
              </a:spcBef>
              <a:spcAft>
                <a:spcPct val="0"/>
              </a:spcAft>
              <a:buFontTx/>
              <a:buChar char="•"/>
            </a:pPr>
            <a:r>
              <a:rPr lang="en-US" altLang="en-US" sz="1600" dirty="0" smtClean="0">
                <a:solidFill>
                  <a:srgbClr val="001D35"/>
                </a:solidFill>
                <a:latin typeface="Google Sans"/>
              </a:rPr>
              <a:t>.</a:t>
            </a:r>
            <a:r>
              <a:rPr lang="en-US" altLang="en-US" sz="1600" dirty="0">
                <a:solidFill>
                  <a:srgbClr val="001D35"/>
                </a:solidFill>
                <a:latin typeface="Google Sans"/>
              </a:rPr>
              <a:t> A value of 0.75 places the anchor point three-quarters of the way across the plot horizontally</a:t>
            </a:r>
            <a:r>
              <a:rPr lang="en-US" altLang="en-US" sz="1600" dirty="0" smtClean="0">
                <a:solidFill>
                  <a:srgbClr val="001D35"/>
                </a:solidFill>
                <a:latin typeface="Google Sans"/>
              </a:rPr>
              <a:t>.</a:t>
            </a:r>
          </a:p>
          <a:p>
            <a:pPr lvl="0" eaLnBrk="0" fontAlgn="base" hangingPunct="0">
              <a:spcBef>
                <a:spcPct val="0"/>
              </a:spcBef>
              <a:spcAft>
                <a:spcPct val="0"/>
              </a:spcAft>
              <a:buFontTx/>
              <a:buChar char="•"/>
            </a:pPr>
            <a:endParaRPr lang="en-US" altLang="en-US" sz="1600" dirty="0">
              <a:solidFill>
                <a:srgbClr val="001D35"/>
              </a:solidFill>
              <a:latin typeface="Google Sans"/>
            </a:endParaRPr>
          </a:p>
          <a:p>
            <a:pPr lvl="0" eaLnBrk="0" fontAlgn="base" hangingPunct="0">
              <a:spcBef>
                <a:spcPct val="0"/>
              </a:spcBef>
              <a:spcAft>
                <a:spcPct val="0"/>
              </a:spcAft>
              <a:buFontTx/>
              <a:buChar char="•"/>
            </a:pPr>
            <a:r>
              <a:rPr lang="en-US" altLang="en-US" sz="1600" b="1" dirty="0">
                <a:solidFill>
                  <a:srgbClr val="001D35"/>
                </a:solidFill>
                <a:latin typeface="Google Sans"/>
              </a:rPr>
              <a:t>Y-coordinate (1.15):</a:t>
            </a:r>
            <a:r>
              <a:rPr lang="en-US" altLang="en-US" sz="1600" dirty="0">
                <a:solidFill>
                  <a:srgbClr val="001D35"/>
                </a:solidFill>
                <a:latin typeface="Google Sans"/>
              </a:rPr>
              <a:t> </a:t>
            </a:r>
            <a:endParaRPr lang="en-US" altLang="en-US" sz="1600" dirty="0" smtClean="0">
              <a:solidFill>
                <a:srgbClr val="001D35"/>
              </a:solidFill>
              <a:latin typeface="Google Sans"/>
            </a:endParaRPr>
          </a:p>
          <a:p>
            <a:pPr lvl="0" eaLnBrk="0" fontAlgn="base" hangingPunct="0">
              <a:spcBef>
                <a:spcPct val="0"/>
              </a:spcBef>
              <a:spcAft>
                <a:spcPct val="0"/>
              </a:spcAft>
              <a:buFontTx/>
              <a:buChar char="•"/>
            </a:pPr>
            <a:r>
              <a:rPr lang="en-US" altLang="en-US" sz="1600" dirty="0" smtClean="0">
                <a:solidFill>
                  <a:srgbClr val="001D35"/>
                </a:solidFill>
                <a:latin typeface="Google Sans"/>
              </a:rPr>
              <a:t>This </a:t>
            </a:r>
            <a:r>
              <a:rPr lang="en-US" altLang="en-US" sz="1600" dirty="0">
                <a:solidFill>
                  <a:srgbClr val="001D35"/>
                </a:solidFill>
                <a:latin typeface="Google Sans"/>
              </a:rPr>
              <a:t>value indicates the vertical position. In axes coordinates, 0 represents the bottom edge of the plot, and 1 represents the top edge</a:t>
            </a:r>
            <a:r>
              <a:rPr lang="en-US" altLang="en-US" sz="1600" dirty="0" smtClean="0">
                <a:solidFill>
                  <a:srgbClr val="001D35"/>
                </a:solidFill>
                <a:latin typeface="Google Sans"/>
              </a:rPr>
              <a:t>.</a:t>
            </a:r>
          </a:p>
          <a:p>
            <a:pPr lvl="0" eaLnBrk="0" fontAlgn="base" hangingPunct="0">
              <a:spcBef>
                <a:spcPct val="0"/>
              </a:spcBef>
              <a:spcAft>
                <a:spcPct val="0"/>
              </a:spcAft>
              <a:buFontTx/>
              <a:buChar char="•"/>
            </a:pPr>
            <a:r>
              <a:rPr lang="en-US" altLang="en-US" sz="1600" dirty="0">
                <a:solidFill>
                  <a:srgbClr val="001D35"/>
                </a:solidFill>
                <a:latin typeface="Google Sans"/>
              </a:rPr>
              <a:t> A value of 1.15 places the anchor point slightly above the top edge of the plot, effectively positioning the legend outside the plot area.</a:t>
            </a:r>
          </a:p>
          <a:p>
            <a:pPr lvl="0" eaLnBrk="0" fontAlgn="base" hangingPunct="0">
              <a:spcBef>
                <a:spcPct val="0"/>
              </a:spcBef>
              <a:spcAft>
                <a:spcPct val="0"/>
              </a:spcAft>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18258741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26433"/>
            <a:ext cx="6858000" cy="909637"/>
          </a:xfrm>
        </p:spPr>
        <p:txBody>
          <a:bodyPr>
            <a:normAutofit fontScale="90000"/>
          </a:bodyPr>
          <a:lstStyle/>
          <a:p>
            <a:r>
              <a:rPr dirty="0">
                <a:solidFill>
                  <a:srgbClr val="635540"/>
                </a:solidFill>
                <a:latin typeface="Libre Baskerville (Headings)"/>
              </a:rPr>
              <a:t>Bar Chart</a:t>
            </a:r>
          </a:p>
        </p:txBody>
      </p:sp>
      <p:sp>
        <p:nvSpPr>
          <p:cNvPr id="3" name="Content Placeholder 2"/>
          <p:cNvSpPr>
            <a:spLocks noGrp="1"/>
          </p:cNvSpPr>
          <p:nvPr>
            <p:ph type="subTitle" idx="1"/>
          </p:nvPr>
        </p:nvSpPr>
        <p:spPr>
          <a:xfrm>
            <a:off x="2230470" y="1040134"/>
            <a:ext cx="8118988" cy="3087255"/>
          </a:xfrm>
        </p:spPr>
        <p:txBody>
          <a:bodyPr>
            <a:norm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 bar chart is created with </a:t>
            </a:r>
            <a:r>
              <a:rPr dirty="0" err="1">
                <a:solidFill>
                  <a:srgbClr val="635540"/>
                </a:solidFill>
                <a:latin typeface="Libre Baskerville (Headings)"/>
              </a:rPr>
              <a:t>plt.bar</a:t>
            </a:r>
            <a:r>
              <a:rPr dirty="0">
                <a:solidFill>
                  <a:srgbClr val="635540"/>
                </a:solidFill>
                <a:latin typeface="Libre Baskerville (Headings)"/>
              </a:rPr>
              <a:t>(x, y).</a:t>
            </a:r>
          </a:p>
          <a:p>
            <a:pPr marL="342900" indent="-342900" algn="l">
              <a:buFont typeface="Arial" panose="020B0604020202020204" pitchFamily="34" charset="0"/>
              <a:buChar char="•"/>
            </a:pPr>
            <a:r>
              <a:rPr dirty="0">
                <a:solidFill>
                  <a:srgbClr val="635540"/>
                </a:solidFill>
                <a:latin typeface="Libre Baskerville (Headings)"/>
              </a:rPr>
              <a:t>Horizontal bars use </a:t>
            </a:r>
            <a:r>
              <a:rPr dirty="0" err="1">
                <a:solidFill>
                  <a:srgbClr val="635540"/>
                </a:solidFill>
                <a:latin typeface="Libre Baskerville (Headings)"/>
              </a:rPr>
              <a:t>plt.barh</a:t>
            </a:r>
            <a:r>
              <a:rPr dirty="0">
                <a:solidFill>
                  <a:srgbClr val="635540"/>
                </a:solidFill>
                <a:latin typeface="Libre Baskerville (Headings)"/>
              </a:rPr>
              <a:t>(x, y).</a:t>
            </a:r>
          </a:p>
          <a:p>
            <a:pPr marL="342900" indent="-342900" algn="l">
              <a:buFont typeface="Arial" panose="020B0604020202020204" pitchFamily="34" charset="0"/>
              <a:buChar char="•"/>
            </a:pPr>
            <a:r>
              <a:rPr dirty="0">
                <a:solidFill>
                  <a:srgbClr val="635540"/>
                </a:solidFill>
                <a:latin typeface="Libre Baskerville (Headings)"/>
              </a:rPr>
              <a:t>Customize bar width, color, and alignment.</a:t>
            </a:r>
          </a:p>
          <a:p>
            <a:pPr marL="342900" indent="-342900" algn="l">
              <a:buFont typeface="Arial" panose="020B0604020202020204" pitchFamily="34" charset="0"/>
              <a:buChar char="•"/>
            </a:pPr>
            <a:r>
              <a:rPr dirty="0">
                <a:solidFill>
                  <a:srgbClr val="635540"/>
                </a:solidFill>
                <a:latin typeface="Libre Baskerville (Headings)"/>
              </a:rPr>
              <a:t>Compare categories such as sales by product.</a:t>
            </a:r>
          </a:p>
        </p:txBody>
      </p:sp>
      <p:pic>
        <p:nvPicPr>
          <p:cNvPr id="4" name="Picture 3" descr="bar_chart.png"/>
          <p:cNvPicPr>
            <a:picLocks noChangeAspect="1"/>
          </p:cNvPicPr>
          <p:nvPr/>
        </p:nvPicPr>
        <p:blipFill>
          <a:blip r:embed="rId2"/>
          <a:stretch>
            <a:fillRect/>
          </a:stretch>
        </p:blipFill>
        <p:spPr>
          <a:xfrm>
            <a:off x="3470787" y="3559278"/>
            <a:ext cx="5453757" cy="2989271"/>
          </a:xfrm>
          <a:prstGeom prst="rect">
            <a:avLst/>
          </a:prstGeom>
        </p:spPr>
      </p:pic>
    </p:spTree>
    <p:extLst>
      <p:ext uri="{BB962C8B-B14F-4D97-AF65-F5344CB8AC3E}">
        <p14:creationId xmlns:p14="http://schemas.microsoft.com/office/powerpoint/2010/main" val="248278914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26433"/>
            <a:ext cx="6858000" cy="909637"/>
          </a:xfrm>
        </p:spPr>
        <p:txBody>
          <a:bodyPr>
            <a:normAutofit fontScale="90000"/>
          </a:bodyPr>
          <a:lstStyle/>
          <a:p>
            <a:r>
              <a:rPr dirty="0">
                <a:solidFill>
                  <a:srgbClr val="635540"/>
                </a:solidFill>
                <a:latin typeface="Libre Baskerville (Headings)"/>
              </a:rPr>
              <a:t>Bar Chart</a:t>
            </a:r>
          </a:p>
        </p:txBody>
      </p:sp>
      <p:sp>
        <p:nvSpPr>
          <p:cNvPr id="6" name="Rectangle 5"/>
          <p:cNvSpPr/>
          <p:nvPr/>
        </p:nvSpPr>
        <p:spPr>
          <a:xfrm>
            <a:off x="3670866" y="4743950"/>
            <a:ext cx="5391219" cy="1508105"/>
          </a:xfrm>
          <a:prstGeom prst="rect">
            <a:avLst/>
          </a:prstGeom>
        </p:spPr>
        <p:txBody>
          <a:bodyPr wrap="none">
            <a:spAutoFit/>
          </a:bodyPr>
          <a:lstStyle/>
          <a:p>
            <a:r>
              <a:rPr lang="en-US" b="1" i="1" dirty="0" smtClean="0">
                <a:solidFill>
                  <a:srgbClr val="273239"/>
                </a:solidFill>
                <a:latin typeface="Nunito"/>
              </a:rPr>
              <a:t>Example:</a:t>
            </a:r>
            <a:endParaRPr lang="en-IN" b="1" dirty="0" smtClean="0">
              <a:solidFill>
                <a:srgbClr val="4EC9B0"/>
              </a:solidFill>
              <a:latin typeface="Consolas" panose="020B0609020204030204" pitchFamily="49" charset="0"/>
            </a:endParaRPr>
          </a:p>
          <a:p>
            <a:r>
              <a:rPr lang="en-IN" b="1" dirty="0" err="1" smtClean="0">
                <a:solidFill>
                  <a:srgbClr val="4EC9B0"/>
                </a:solidFill>
                <a:latin typeface="Consolas" panose="020B0609020204030204" pitchFamily="49" charset="0"/>
              </a:rPr>
              <a:t>plt</a:t>
            </a:r>
            <a:r>
              <a:rPr lang="en-IN" b="1" dirty="0" err="1" smtClean="0">
                <a:solidFill>
                  <a:srgbClr val="5C4E3D"/>
                </a:solidFill>
                <a:latin typeface="Consolas" panose="020B0609020204030204" pitchFamily="49" charset="0"/>
              </a:rPr>
              <a:t>.</a:t>
            </a:r>
            <a:r>
              <a:rPr lang="en-IN" b="1" dirty="0" err="1" smtClean="0">
                <a:solidFill>
                  <a:schemeClr val="accent4">
                    <a:lumMod val="50000"/>
                  </a:schemeClr>
                </a:solidFill>
                <a:latin typeface="Consolas" panose="020B0609020204030204" pitchFamily="49" charset="0"/>
              </a:rPr>
              <a:t>bar</a:t>
            </a:r>
            <a:r>
              <a:rPr lang="en-IN" b="1" dirty="0" smtClean="0">
                <a:solidFill>
                  <a:srgbClr val="CCCCCC"/>
                </a:solidFill>
                <a:latin typeface="Consolas" panose="020B0609020204030204" pitchFamily="49" charset="0"/>
              </a:rPr>
              <a:t>(</a:t>
            </a:r>
            <a:r>
              <a:rPr lang="en-IN" b="1" dirty="0" smtClean="0">
                <a:solidFill>
                  <a:srgbClr val="002060"/>
                </a:solidFill>
                <a:latin typeface="Consolas" panose="020B0609020204030204" pitchFamily="49" charset="0"/>
              </a:rPr>
              <a:t>cohort, values, </a:t>
            </a:r>
            <a:r>
              <a:rPr lang="en-IN" b="1" dirty="0" err="1" smtClean="0">
                <a:solidFill>
                  <a:srgbClr val="002060"/>
                </a:solidFill>
                <a:latin typeface="Consolas" panose="020B0609020204030204" pitchFamily="49" charset="0"/>
              </a:rPr>
              <a:t>color</a:t>
            </a:r>
            <a:r>
              <a:rPr lang="en-IN" b="1" dirty="0" smtClean="0">
                <a:solidFill>
                  <a:srgbClr val="5C4E3D"/>
                </a:solidFill>
                <a:latin typeface="Consolas" panose="020B0609020204030204" pitchFamily="49" charset="0"/>
              </a:rPr>
              <a:t>=</a:t>
            </a:r>
            <a:r>
              <a:rPr lang="en-IN" b="1" dirty="0" smtClean="0">
                <a:solidFill>
                  <a:schemeClr val="accent1">
                    <a:lumMod val="75000"/>
                  </a:schemeClr>
                </a:solidFill>
                <a:latin typeface="Consolas" panose="020B0609020204030204" pitchFamily="49" charset="0"/>
              </a:rPr>
              <a:t>'</a:t>
            </a:r>
            <a:r>
              <a:rPr lang="en-IN" b="1" dirty="0" err="1" smtClean="0">
                <a:solidFill>
                  <a:schemeClr val="accent1">
                    <a:lumMod val="75000"/>
                  </a:schemeClr>
                </a:solidFill>
                <a:latin typeface="Consolas" panose="020B0609020204030204" pitchFamily="49" charset="0"/>
              </a:rPr>
              <a:t>skyblue</a:t>
            </a:r>
            <a:r>
              <a:rPr lang="en-IN" b="1" dirty="0" smtClean="0">
                <a:solidFill>
                  <a:schemeClr val="accent1">
                    <a:lumMod val="75000"/>
                  </a:schemeClr>
                </a:solidFill>
                <a:latin typeface="Consolas" panose="020B0609020204030204" pitchFamily="49" charset="0"/>
              </a:rPr>
              <a:t>')</a:t>
            </a:r>
          </a:p>
          <a:p>
            <a:endParaRPr lang="en-US" b="1" dirty="0" smtClean="0">
              <a:solidFill>
                <a:schemeClr val="accent1">
                  <a:lumMod val="75000"/>
                </a:schemeClr>
              </a:solidFill>
              <a:effectLst/>
              <a:latin typeface="Consolas" panose="020B0609020204030204" pitchFamily="49" charset="0"/>
            </a:endParaRPr>
          </a:p>
          <a:p>
            <a:r>
              <a:rPr lang="en-IN" b="1" dirty="0" err="1" smtClean="0">
                <a:solidFill>
                  <a:srgbClr val="4EC9B0"/>
                </a:solidFill>
                <a:latin typeface="Consolas" panose="020B0609020204030204" pitchFamily="49" charset="0"/>
              </a:rPr>
              <a:t>plt</a:t>
            </a:r>
            <a:r>
              <a:rPr lang="en-IN" b="1" dirty="0" err="1" smtClean="0">
                <a:solidFill>
                  <a:srgbClr val="5C4E3D"/>
                </a:solidFill>
                <a:latin typeface="Consolas" panose="020B0609020204030204" pitchFamily="49" charset="0"/>
              </a:rPr>
              <a:t>.</a:t>
            </a:r>
            <a:r>
              <a:rPr lang="en-IN" b="1" dirty="0" err="1" smtClean="0">
                <a:solidFill>
                  <a:schemeClr val="accent2">
                    <a:lumMod val="75000"/>
                  </a:schemeClr>
                </a:solidFill>
                <a:latin typeface="Consolas" panose="020B0609020204030204" pitchFamily="49" charset="0"/>
              </a:rPr>
              <a:t>bar</a:t>
            </a:r>
            <a:r>
              <a:rPr lang="en-IN" sz="2000" b="1" dirty="0" err="1" smtClean="0">
                <a:solidFill>
                  <a:schemeClr val="accent2">
                    <a:lumMod val="75000"/>
                  </a:schemeClr>
                </a:solidFill>
                <a:latin typeface="Consolas" panose="020B0609020204030204" pitchFamily="49" charset="0"/>
              </a:rPr>
              <a:t>h</a:t>
            </a:r>
            <a:r>
              <a:rPr lang="en-IN" b="1" dirty="0" smtClean="0">
                <a:solidFill>
                  <a:srgbClr val="CCCCCC"/>
                </a:solidFill>
                <a:latin typeface="Consolas" panose="020B0609020204030204" pitchFamily="49" charset="0"/>
              </a:rPr>
              <a:t>(</a:t>
            </a:r>
            <a:r>
              <a:rPr lang="en-IN" b="1" dirty="0" smtClean="0">
                <a:solidFill>
                  <a:srgbClr val="002060"/>
                </a:solidFill>
                <a:latin typeface="Consolas" panose="020B0609020204030204" pitchFamily="49" charset="0"/>
              </a:rPr>
              <a:t>cohort, values, </a:t>
            </a:r>
            <a:r>
              <a:rPr lang="en-IN" b="1" dirty="0" err="1" smtClean="0">
                <a:solidFill>
                  <a:srgbClr val="002060"/>
                </a:solidFill>
                <a:latin typeface="Consolas" panose="020B0609020204030204" pitchFamily="49" charset="0"/>
              </a:rPr>
              <a:t>color</a:t>
            </a:r>
            <a:r>
              <a:rPr lang="en-IN" b="1" dirty="0" smtClean="0">
                <a:solidFill>
                  <a:srgbClr val="5C4E3D"/>
                </a:solidFill>
                <a:latin typeface="Consolas" panose="020B0609020204030204" pitchFamily="49" charset="0"/>
              </a:rPr>
              <a:t>=</a:t>
            </a:r>
            <a:r>
              <a:rPr lang="en-IN" b="1" dirty="0" smtClean="0">
                <a:solidFill>
                  <a:schemeClr val="accent1">
                    <a:lumMod val="75000"/>
                  </a:schemeClr>
                </a:solidFill>
                <a:latin typeface="Consolas" panose="020B0609020204030204" pitchFamily="49" charset="0"/>
              </a:rPr>
              <a:t>'</a:t>
            </a:r>
            <a:r>
              <a:rPr lang="en-IN" b="1" dirty="0" err="1" smtClean="0">
                <a:solidFill>
                  <a:schemeClr val="accent1">
                    <a:lumMod val="75000"/>
                  </a:schemeClr>
                </a:solidFill>
                <a:latin typeface="Consolas" panose="020B0609020204030204" pitchFamily="49" charset="0"/>
              </a:rPr>
              <a:t>skyblue</a:t>
            </a:r>
            <a:r>
              <a:rPr lang="en-IN" b="1" dirty="0" smtClean="0">
                <a:solidFill>
                  <a:schemeClr val="accent1">
                    <a:lumMod val="75000"/>
                  </a:schemeClr>
                </a:solidFill>
                <a:latin typeface="Consolas" panose="020B0609020204030204" pitchFamily="49" charset="0"/>
              </a:rPr>
              <a:t>')</a:t>
            </a:r>
          </a:p>
          <a:p>
            <a:endParaRPr lang="en-US" b="1" dirty="0">
              <a:solidFill>
                <a:schemeClr val="accent1">
                  <a:lumMod val="75000"/>
                </a:schemeClr>
              </a:solidFill>
              <a:latin typeface="Consolas" panose="020B0609020204030204" pitchFamily="49" charset="0"/>
            </a:endParaRPr>
          </a:p>
        </p:txBody>
      </p:sp>
      <p:sp>
        <p:nvSpPr>
          <p:cNvPr id="7" name="Rectangle 6"/>
          <p:cNvSpPr/>
          <p:nvPr/>
        </p:nvSpPr>
        <p:spPr>
          <a:xfrm>
            <a:off x="3670866" y="1526785"/>
            <a:ext cx="4865434" cy="369332"/>
          </a:xfrm>
          <a:prstGeom prst="rect">
            <a:avLst/>
          </a:prstGeom>
        </p:spPr>
        <p:txBody>
          <a:bodyPr wrap="none">
            <a:spAutoFit/>
          </a:bodyPr>
          <a:lstStyle/>
          <a:p>
            <a:r>
              <a:rPr lang="en-US" b="1" i="1" dirty="0" smtClean="0">
                <a:solidFill>
                  <a:srgbClr val="273239"/>
                </a:solidFill>
                <a:latin typeface="Nunito"/>
              </a:rPr>
              <a:t>Syntax: </a:t>
            </a:r>
            <a:r>
              <a:rPr lang="en-US" i="1" dirty="0" err="1" smtClean="0">
                <a:solidFill>
                  <a:srgbClr val="273239"/>
                </a:solidFill>
                <a:latin typeface="Nunito"/>
              </a:rPr>
              <a:t>plt.bar</a:t>
            </a:r>
            <a:r>
              <a:rPr lang="en-US" i="1" dirty="0" smtClean="0">
                <a:solidFill>
                  <a:srgbClr val="273239"/>
                </a:solidFill>
                <a:latin typeface="Nunito"/>
              </a:rPr>
              <a:t>(x</a:t>
            </a:r>
            <a:r>
              <a:rPr lang="en-US" i="1" dirty="0">
                <a:solidFill>
                  <a:srgbClr val="273239"/>
                </a:solidFill>
                <a:latin typeface="Nunito"/>
              </a:rPr>
              <a:t>, height, width, bottom, align)</a:t>
            </a:r>
            <a:endParaRPr lang="en-IN" dirty="0"/>
          </a:p>
        </p:txBody>
      </p:sp>
      <p:sp>
        <p:nvSpPr>
          <p:cNvPr id="8" name="Rectangle 7"/>
          <p:cNvSpPr/>
          <p:nvPr/>
        </p:nvSpPr>
        <p:spPr>
          <a:xfrm>
            <a:off x="3761232" y="2182474"/>
            <a:ext cx="6096000" cy="2169825"/>
          </a:xfrm>
          <a:prstGeom prst="rect">
            <a:avLst/>
          </a:prstGeom>
        </p:spPr>
        <p:txBody>
          <a:bodyPr>
            <a:spAutoFit/>
          </a:bodyPr>
          <a:lstStyle/>
          <a:p>
            <a:pPr fontAlgn="base">
              <a:lnSpc>
                <a:spcPct val="150000"/>
              </a:lnSpc>
              <a:buFont typeface="Arial" panose="020B0604020202020204" pitchFamily="34" charset="0"/>
              <a:buChar char="•"/>
            </a:pPr>
            <a:r>
              <a:rPr lang="en-US" b="1" dirty="0">
                <a:solidFill>
                  <a:srgbClr val="273239"/>
                </a:solidFill>
                <a:latin typeface="Nunito"/>
              </a:rPr>
              <a:t>x</a:t>
            </a:r>
            <a:r>
              <a:rPr lang="en-US" dirty="0">
                <a:solidFill>
                  <a:srgbClr val="273239"/>
                </a:solidFill>
                <a:latin typeface="Nunito"/>
              </a:rPr>
              <a:t>: The categories (e.g., </a:t>
            </a:r>
            <a:r>
              <a:rPr lang="en-US" dirty="0" smtClean="0">
                <a:solidFill>
                  <a:srgbClr val="273239"/>
                </a:solidFill>
                <a:latin typeface="Nunito"/>
              </a:rPr>
              <a:t>Product).</a:t>
            </a:r>
            <a:endParaRPr lang="en-US" dirty="0">
              <a:solidFill>
                <a:srgbClr val="273239"/>
              </a:solidFill>
              <a:latin typeface="Nunito"/>
            </a:endParaRPr>
          </a:p>
          <a:p>
            <a:pPr fontAlgn="base">
              <a:lnSpc>
                <a:spcPct val="150000"/>
              </a:lnSpc>
              <a:buFont typeface="Arial" panose="020B0604020202020204" pitchFamily="34" charset="0"/>
              <a:buChar char="•"/>
            </a:pPr>
            <a:r>
              <a:rPr lang="en-US" b="1" dirty="0">
                <a:solidFill>
                  <a:srgbClr val="273239"/>
                </a:solidFill>
                <a:latin typeface="Nunito"/>
              </a:rPr>
              <a:t>height</a:t>
            </a:r>
            <a:r>
              <a:rPr lang="en-US" dirty="0">
                <a:solidFill>
                  <a:srgbClr val="273239"/>
                </a:solidFill>
                <a:latin typeface="Nunito"/>
              </a:rPr>
              <a:t>: The corresponding values (e.g., sales).</a:t>
            </a:r>
          </a:p>
          <a:p>
            <a:pPr fontAlgn="base">
              <a:lnSpc>
                <a:spcPct val="150000"/>
              </a:lnSpc>
              <a:buFont typeface="Arial" panose="020B0604020202020204" pitchFamily="34" charset="0"/>
              <a:buChar char="•"/>
            </a:pPr>
            <a:r>
              <a:rPr lang="en-US" b="1" dirty="0">
                <a:solidFill>
                  <a:srgbClr val="273239"/>
                </a:solidFill>
                <a:latin typeface="Nunito"/>
              </a:rPr>
              <a:t>width</a:t>
            </a:r>
            <a:r>
              <a:rPr lang="en-US" dirty="0">
                <a:solidFill>
                  <a:srgbClr val="273239"/>
                </a:solidFill>
                <a:latin typeface="Nunito"/>
              </a:rPr>
              <a:t>: The width of the bars (default is 0.8).</a:t>
            </a:r>
          </a:p>
          <a:p>
            <a:pPr fontAlgn="base">
              <a:lnSpc>
                <a:spcPct val="150000"/>
              </a:lnSpc>
              <a:buFont typeface="Arial" panose="020B0604020202020204" pitchFamily="34" charset="0"/>
              <a:buChar char="•"/>
            </a:pPr>
            <a:r>
              <a:rPr lang="en-US" b="1" dirty="0">
                <a:solidFill>
                  <a:srgbClr val="273239"/>
                </a:solidFill>
                <a:latin typeface="Nunito"/>
              </a:rPr>
              <a:t>bottom</a:t>
            </a:r>
            <a:r>
              <a:rPr lang="en-US" dirty="0">
                <a:solidFill>
                  <a:srgbClr val="273239"/>
                </a:solidFill>
                <a:latin typeface="Nunito"/>
              </a:rPr>
              <a:t>: The baseline for the bars (default is 0).</a:t>
            </a:r>
          </a:p>
          <a:p>
            <a:pPr fontAlgn="base">
              <a:lnSpc>
                <a:spcPct val="150000"/>
              </a:lnSpc>
              <a:buFont typeface="Arial" panose="020B0604020202020204" pitchFamily="34" charset="0"/>
              <a:buChar char="•"/>
            </a:pPr>
            <a:r>
              <a:rPr lang="en-US" b="1" dirty="0">
                <a:solidFill>
                  <a:srgbClr val="273239"/>
                </a:solidFill>
                <a:latin typeface="Nunito"/>
              </a:rPr>
              <a:t>align</a:t>
            </a:r>
            <a:r>
              <a:rPr lang="en-US" dirty="0">
                <a:solidFill>
                  <a:srgbClr val="273239"/>
                </a:solidFill>
                <a:latin typeface="Nunito"/>
              </a:rPr>
              <a:t>: How to align bars </a:t>
            </a:r>
            <a:r>
              <a:rPr lang="en-US" b="1" dirty="0">
                <a:solidFill>
                  <a:srgbClr val="273239"/>
                </a:solidFill>
                <a:latin typeface="Nunito"/>
              </a:rPr>
              <a:t>('center' or 'edge')</a:t>
            </a:r>
            <a:endParaRPr lang="en-US" b="1" i="0" dirty="0">
              <a:solidFill>
                <a:srgbClr val="273239"/>
              </a:solidFill>
              <a:effectLst/>
              <a:latin typeface="Nunito"/>
            </a:endParaRPr>
          </a:p>
        </p:txBody>
      </p:sp>
    </p:spTree>
    <p:extLst>
      <p:ext uri="{BB962C8B-B14F-4D97-AF65-F5344CB8AC3E}">
        <p14:creationId xmlns:p14="http://schemas.microsoft.com/office/powerpoint/2010/main" val="30935011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2457" y="0"/>
            <a:ext cx="6858000" cy="909637"/>
          </a:xfrm>
        </p:spPr>
        <p:txBody>
          <a:bodyPr>
            <a:normAutofit fontScale="90000"/>
          </a:bodyPr>
          <a:lstStyle/>
          <a:p>
            <a:r>
              <a:rPr dirty="0">
                <a:solidFill>
                  <a:srgbClr val="635540"/>
                </a:solidFill>
                <a:latin typeface="Libre Baskerville (Headings)"/>
              </a:rPr>
              <a:t>Scatter Plot</a:t>
            </a:r>
          </a:p>
        </p:txBody>
      </p:sp>
      <p:sp>
        <p:nvSpPr>
          <p:cNvPr id="3" name="Content Placeholder 2"/>
          <p:cNvSpPr>
            <a:spLocks noGrp="1"/>
          </p:cNvSpPr>
          <p:nvPr>
            <p:ph type="subTitle" idx="1"/>
          </p:nvPr>
        </p:nvSpPr>
        <p:spPr>
          <a:xfrm>
            <a:off x="834874" y="776478"/>
            <a:ext cx="9424694" cy="3087255"/>
          </a:xfrm>
        </p:spPr>
        <p:txBody>
          <a:bodyPr>
            <a:norm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 scatter plot is created using </a:t>
            </a:r>
            <a:r>
              <a:rPr dirty="0" err="1">
                <a:solidFill>
                  <a:srgbClr val="635540"/>
                </a:solidFill>
                <a:latin typeface="Libre Baskerville (Headings)"/>
              </a:rPr>
              <a:t>plt.scatter</a:t>
            </a:r>
            <a:r>
              <a:rPr dirty="0">
                <a:solidFill>
                  <a:srgbClr val="635540"/>
                </a:solidFill>
                <a:latin typeface="Libre Baskerville (Headings)"/>
              </a:rPr>
              <a:t>(x, y).</a:t>
            </a:r>
          </a:p>
          <a:p>
            <a:pPr marL="342900" indent="-342900" algn="l">
              <a:buFont typeface="Arial" panose="020B0604020202020204" pitchFamily="34" charset="0"/>
              <a:buChar char="•"/>
            </a:pPr>
            <a:r>
              <a:rPr dirty="0">
                <a:solidFill>
                  <a:srgbClr val="635540"/>
                </a:solidFill>
                <a:latin typeface="Libre Baskerville (Headings)"/>
              </a:rPr>
              <a:t>Each point represents an observation.</a:t>
            </a:r>
          </a:p>
          <a:p>
            <a:pPr marL="342900" indent="-342900" algn="l">
              <a:buFont typeface="Arial" panose="020B0604020202020204" pitchFamily="34" charset="0"/>
              <a:buChar char="•"/>
            </a:pPr>
            <a:r>
              <a:rPr dirty="0">
                <a:solidFill>
                  <a:srgbClr val="635540"/>
                </a:solidFill>
                <a:latin typeface="Libre Baskerville (Headings)"/>
              </a:rPr>
              <a:t>Control size, color, and use </a:t>
            </a:r>
            <a:r>
              <a:rPr dirty="0" err="1">
                <a:solidFill>
                  <a:srgbClr val="635540"/>
                </a:solidFill>
                <a:latin typeface="Libre Baskerville (Headings)"/>
              </a:rPr>
              <a:t>colormaps</a:t>
            </a:r>
            <a:r>
              <a:rPr dirty="0">
                <a:solidFill>
                  <a:srgbClr val="635540"/>
                </a:solidFill>
                <a:latin typeface="Libre Baskerville (Headings)"/>
              </a:rPr>
              <a:t>.</a:t>
            </a:r>
          </a:p>
          <a:p>
            <a:pPr marL="342900" indent="-342900" algn="l">
              <a:buFont typeface="Arial" panose="020B0604020202020204" pitchFamily="34" charset="0"/>
              <a:buChar char="•"/>
            </a:pPr>
            <a:r>
              <a:rPr dirty="0">
                <a:solidFill>
                  <a:srgbClr val="635540"/>
                </a:solidFill>
                <a:latin typeface="Libre Baskerville (Headings)"/>
              </a:rPr>
              <a:t>Useful for identifying </a:t>
            </a:r>
            <a:r>
              <a:rPr dirty="0" smtClean="0">
                <a:solidFill>
                  <a:srgbClr val="635540"/>
                </a:solidFill>
                <a:latin typeface="Libre Baskerville (Headings)"/>
              </a:rPr>
              <a:t>correlations</a:t>
            </a:r>
            <a:endParaRPr lang="en-US" dirty="0" smtClean="0">
              <a:solidFill>
                <a:srgbClr val="635540"/>
              </a:solidFill>
              <a:latin typeface="Libre Baskerville (Headings)"/>
            </a:endParaRPr>
          </a:p>
          <a:p>
            <a:pPr marL="342900" indent="-342900" algn="l">
              <a:buFont typeface="Arial" panose="020B0604020202020204" pitchFamily="34" charset="0"/>
              <a:buChar char="•"/>
            </a:pPr>
            <a:r>
              <a:rPr lang="en-US" dirty="0"/>
              <a:t>visualizing relationships between two numerical variables.</a:t>
            </a:r>
            <a:endParaRPr dirty="0">
              <a:solidFill>
                <a:srgbClr val="635540"/>
              </a:solidFill>
              <a:latin typeface="Libre Baskerville (Headings)"/>
            </a:endParaRPr>
          </a:p>
        </p:txBody>
      </p:sp>
      <p:pic>
        <p:nvPicPr>
          <p:cNvPr id="4" name="Picture 3" descr="scatter_plot.png"/>
          <p:cNvPicPr>
            <a:picLocks noChangeAspect="1"/>
          </p:cNvPicPr>
          <p:nvPr/>
        </p:nvPicPr>
        <p:blipFill>
          <a:blip r:embed="rId2"/>
          <a:stretch>
            <a:fillRect/>
          </a:stretch>
        </p:blipFill>
        <p:spPr>
          <a:xfrm>
            <a:off x="3736259" y="3500582"/>
            <a:ext cx="5447071" cy="3255819"/>
          </a:xfrm>
          <a:prstGeom prst="rect">
            <a:avLst/>
          </a:prstGeom>
        </p:spPr>
      </p:pic>
    </p:spTree>
    <p:extLst>
      <p:ext uri="{BB962C8B-B14F-4D97-AF65-F5344CB8AC3E}">
        <p14:creationId xmlns:p14="http://schemas.microsoft.com/office/powerpoint/2010/main" val="5876432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2457" y="0"/>
            <a:ext cx="6858000" cy="909637"/>
          </a:xfrm>
        </p:spPr>
        <p:txBody>
          <a:bodyPr>
            <a:normAutofit fontScale="90000"/>
          </a:bodyPr>
          <a:lstStyle/>
          <a:p>
            <a:r>
              <a:rPr dirty="0">
                <a:solidFill>
                  <a:srgbClr val="635540"/>
                </a:solidFill>
                <a:latin typeface="Libre Baskerville (Headings)"/>
              </a:rPr>
              <a:t>Scatter Plot</a:t>
            </a:r>
          </a:p>
        </p:txBody>
      </p:sp>
      <p:sp>
        <p:nvSpPr>
          <p:cNvPr id="5" name="Subtitle 4"/>
          <p:cNvSpPr>
            <a:spLocks noGrp="1"/>
          </p:cNvSpPr>
          <p:nvPr>
            <p:ph type="subTitle" idx="1"/>
          </p:nvPr>
        </p:nvSpPr>
        <p:spPr>
          <a:xfrm>
            <a:off x="1339457" y="1151446"/>
            <a:ext cx="9144000" cy="1655762"/>
          </a:xfrm>
        </p:spPr>
        <p:txBody>
          <a:bodyPr/>
          <a:lstStyle/>
          <a:p>
            <a:r>
              <a:rPr lang="en-IN" b="1" i="1" dirty="0" smtClean="0"/>
              <a:t>Syntax: </a:t>
            </a:r>
            <a:r>
              <a:rPr lang="en-IN" sz="2000" b="1" i="1" dirty="0" err="1" smtClean="0">
                <a:solidFill>
                  <a:schemeClr val="accent2">
                    <a:lumMod val="75000"/>
                  </a:schemeClr>
                </a:solidFill>
              </a:rPr>
              <a:t>matplotlib.pyplot.scatter</a:t>
            </a:r>
            <a:r>
              <a:rPr lang="en-IN" sz="2000" b="1" i="1" dirty="0" smtClean="0">
                <a:solidFill>
                  <a:schemeClr val="accent2">
                    <a:lumMod val="75000"/>
                  </a:schemeClr>
                </a:solidFill>
              </a:rPr>
              <a:t>(x</a:t>
            </a:r>
            <a:r>
              <a:rPr lang="en-IN" sz="2000" b="1" i="1" dirty="0">
                <a:solidFill>
                  <a:schemeClr val="accent2">
                    <a:lumMod val="75000"/>
                  </a:schemeClr>
                </a:solidFill>
              </a:rPr>
              <a:t>, y, s=None, c=None, marker=None, </a:t>
            </a:r>
            <a:r>
              <a:rPr lang="en-IN" sz="2000" b="1" i="1" dirty="0" err="1">
                <a:solidFill>
                  <a:schemeClr val="accent2">
                    <a:lumMod val="75000"/>
                  </a:schemeClr>
                </a:solidFill>
              </a:rPr>
              <a:t>cmap</a:t>
            </a:r>
            <a:r>
              <a:rPr lang="en-IN" sz="2000" b="1" i="1" dirty="0">
                <a:solidFill>
                  <a:schemeClr val="accent2">
                    <a:lumMod val="75000"/>
                  </a:schemeClr>
                </a:solidFill>
              </a:rPr>
              <a:t>=None, alpha=None, </a:t>
            </a:r>
            <a:r>
              <a:rPr lang="en-IN" sz="2000" b="1" i="1" dirty="0" err="1">
                <a:solidFill>
                  <a:schemeClr val="accent2">
                    <a:lumMod val="75000"/>
                  </a:schemeClr>
                </a:solidFill>
              </a:rPr>
              <a:t>edgecolors</a:t>
            </a:r>
            <a:r>
              <a:rPr lang="en-IN" sz="2000" b="1" i="1" dirty="0">
                <a:solidFill>
                  <a:schemeClr val="accent2">
                    <a:lumMod val="75000"/>
                  </a:schemeClr>
                </a:solidFill>
              </a:rPr>
              <a:t>=None, label=None)</a:t>
            </a:r>
            <a:endParaRPr lang="en-IN" sz="2000" b="1" dirty="0">
              <a:solidFill>
                <a:schemeClr val="accent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08275637"/>
              </p:ext>
            </p:extLst>
          </p:nvPr>
        </p:nvGraphicFramePr>
        <p:xfrm>
          <a:off x="2482455" y="2449354"/>
          <a:ext cx="6368936" cy="3667760"/>
        </p:xfrm>
        <a:graphic>
          <a:graphicData uri="http://schemas.openxmlformats.org/drawingml/2006/table">
            <a:tbl>
              <a:tblPr/>
              <a:tblGrid>
                <a:gridCol w="3184468">
                  <a:extLst>
                    <a:ext uri="{9D8B030D-6E8A-4147-A177-3AD203B41FA5}">
                      <a16:colId xmlns:a16="http://schemas.microsoft.com/office/drawing/2014/main" val="1301110570"/>
                    </a:ext>
                  </a:extLst>
                </a:gridCol>
                <a:gridCol w="3184468">
                  <a:extLst>
                    <a:ext uri="{9D8B030D-6E8A-4147-A177-3AD203B41FA5}">
                      <a16:colId xmlns:a16="http://schemas.microsoft.com/office/drawing/2014/main" val="1688482119"/>
                    </a:ext>
                  </a:extLst>
                </a:gridCol>
              </a:tblGrid>
              <a:tr h="241101">
                <a:tc>
                  <a:txBody>
                    <a:bodyPr/>
                    <a:lstStyle/>
                    <a:p>
                      <a:pPr algn="ctr" rtl="0" fontAlgn="base"/>
                      <a:r>
                        <a:rPr lang="en-IN" sz="1400" b="1" dirty="0">
                          <a:solidFill>
                            <a:schemeClr val="tx1"/>
                          </a:solidFill>
                          <a:effectLst/>
                        </a:rPr>
                        <a:t>Parameter</a:t>
                      </a:r>
                    </a:p>
                  </a:txBody>
                  <a:tcPr marL="38100" marR="381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IN" sz="1400" b="1">
                          <a:solidFill>
                            <a:schemeClr val="tx1"/>
                          </a:solidFill>
                          <a:effectLst/>
                        </a:rPr>
                        <a:t>Description</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21303310"/>
                  </a:ext>
                </a:extLst>
              </a:tr>
              <a:tr h="260893">
                <a:tc>
                  <a:txBody>
                    <a:bodyPr/>
                    <a:lstStyle/>
                    <a:p>
                      <a:pPr algn="ctr" rtl="0" fontAlgn="base"/>
                      <a:r>
                        <a:rPr lang="en-IN" sz="1250" b="0" dirty="0">
                          <a:solidFill>
                            <a:schemeClr val="tx1"/>
                          </a:solidFill>
                          <a:effectLst/>
                        </a:rPr>
                        <a:t>x, y</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US" sz="1250" b="0">
                          <a:solidFill>
                            <a:schemeClr val="tx1"/>
                          </a:solidFill>
                          <a:effectLst/>
                        </a:rPr>
                        <a:t>Sequences of data points to plot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30453405"/>
                  </a:ext>
                </a:extLst>
              </a:tr>
              <a:tr h="260893">
                <a:tc>
                  <a:txBody>
                    <a:bodyPr/>
                    <a:lstStyle/>
                    <a:p>
                      <a:pPr algn="ctr" rtl="0" fontAlgn="base"/>
                      <a:r>
                        <a:rPr lang="en-IN" sz="1250" b="0" dirty="0">
                          <a:solidFill>
                            <a:schemeClr val="tx1"/>
                          </a:solidFill>
                          <a:effectLst/>
                        </a:rPr>
                        <a:t>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US" sz="1250" b="0">
                          <a:solidFill>
                            <a:schemeClr val="tx1"/>
                          </a:solidFill>
                          <a:effectLst/>
                        </a:rPr>
                        <a:t>Marker size (scalar or array-like)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428038"/>
                  </a:ext>
                </a:extLst>
              </a:tr>
              <a:tr h="260893">
                <a:tc>
                  <a:txBody>
                    <a:bodyPr/>
                    <a:lstStyle/>
                    <a:p>
                      <a:pPr algn="ctr" rtl="0" fontAlgn="base"/>
                      <a:r>
                        <a:rPr lang="en-IN" sz="1250" b="0" dirty="0">
                          <a:solidFill>
                            <a:schemeClr val="tx1"/>
                          </a:solidFill>
                          <a:effectLst/>
                        </a:rPr>
                        <a:t>c</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IN" sz="1250" b="0" dirty="0">
                          <a:solidFill>
                            <a:schemeClr val="tx1"/>
                          </a:solidFill>
                          <a:effectLst/>
                        </a:rPr>
                        <a:t>Marker </a:t>
                      </a:r>
                      <a:r>
                        <a:rPr lang="en-IN" sz="1250" b="0" dirty="0" err="1">
                          <a:solidFill>
                            <a:schemeClr val="tx1"/>
                          </a:solidFill>
                          <a:effectLst/>
                        </a:rPr>
                        <a:t>color</a:t>
                      </a:r>
                      <a:endParaRPr lang="en-IN" sz="1250" b="0" dirty="0">
                        <a:solidFill>
                          <a:schemeClr val="tx1"/>
                        </a:solidFill>
                        <a:effectLst/>
                      </a:endParaRP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16675810"/>
                  </a:ext>
                </a:extLst>
              </a:tr>
              <a:tr h="260893">
                <a:tc>
                  <a:txBody>
                    <a:bodyPr/>
                    <a:lstStyle/>
                    <a:p>
                      <a:pPr algn="ctr" rtl="0" fontAlgn="base"/>
                      <a:r>
                        <a:rPr lang="en-IN" sz="1250" b="0" dirty="0">
                          <a:solidFill>
                            <a:schemeClr val="tx1"/>
                          </a:solidFill>
                          <a:effectLst/>
                        </a:rPr>
                        <a:t>marker</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IN" sz="1250" b="0">
                          <a:solidFill>
                            <a:schemeClr val="tx1"/>
                          </a:solidFill>
                          <a:effectLst/>
                        </a:rPr>
                        <a:t>Shape of the marker</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4515497"/>
                  </a:ext>
                </a:extLst>
              </a:tr>
              <a:tr h="395838">
                <a:tc>
                  <a:txBody>
                    <a:bodyPr/>
                    <a:lstStyle/>
                    <a:p>
                      <a:pPr algn="ctr" rtl="0" fontAlgn="base"/>
                      <a:r>
                        <a:rPr lang="en-IN" sz="1250" b="0" dirty="0" err="1">
                          <a:solidFill>
                            <a:schemeClr val="tx1"/>
                          </a:solidFill>
                          <a:effectLst/>
                        </a:rPr>
                        <a:t>cmap</a:t>
                      </a:r>
                      <a:endParaRPr lang="en-IN" sz="1250" b="0" dirty="0">
                        <a:solidFill>
                          <a:schemeClr val="tx1"/>
                        </a:solidFill>
                        <a:effectLst/>
                      </a:endParaRP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US" sz="1250" b="0" dirty="0" err="1">
                          <a:solidFill>
                            <a:schemeClr val="tx1"/>
                          </a:solidFill>
                          <a:effectLst/>
                        </a:rPr>
                        <a:t>Colormap</a:t>
                      </a:r>
                      <a:r>
                        <a:rPr lang="en-US" sz="1250" b="0" dirty="0">
                          <a:solidFill>
                            <a:schemeClr val="tx1"/>
                          </a:solidFill>
                          <a:effectLst/>
                        </a:rPr>
                        <a:t> for mapping numeric values to colors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3288646"/>
                  </a:ext>
                </a:extLst>
              </a:tr>
              <a:tr h="395838">
                <a:tc>
                  <a:txBody>
                    <a:bodyPr/>
                    <a:lstStyle/>
                    <a:p>
                      <a:pPr algn="ctr" rtl="0" fontAlgn="base"/>
                      <a:r>
                        <a:rPr lang="en-IN" sz="1250" b="0" dirty="0">
                          <a:solidFill>
                            <a:schemeClr val="tx1"/>
                          </a:solidFill>
                          <a:effectLst/>
                        </a:rPr>
                        <a:t>alpha</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IN" sz="1250" b="0" dirty="0">
                          <a:solidFill>
                            <a:schemeClr val="tx1"/>
                          </a:solidFill>
                          <a:effectLst/>
                        </a:rPr>
                        <a:t>Transparency </a:t>
                      </a:r>
                      <a:r>
                        <a:rPr lang="en-IN" sz="1250" b="0" dirty="0" smtClean="0">
                          <a:solidFill>
                            <a:schemeClr val="tx1"/>
                          </a:solidFill>
                          <a:effectLst/>
                        </a:rPr>
                        <a:t>(between 0 and 1 -&gt; 0 </a:t>
                      </a:r>
                      <a:r>
                        <a:rPr lang="en-IN" sz="1250" b="0" dirty="0">
                          <a:solidFill>
                            <a:schemeClr val="tx1"/>
                          </a:solidFill>
                          <a:effectLst/>
                        </a:rPr>
                        <a:t>= transparent, 1 = opaque)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0187716"/>
                  </a:ext>
                </a:extLst>
              </a:tr>
              <a:tr h="260893">
                <a:tc>
                  <a:txBody>
                    <a:bodyPr/>
                    <a:lstStyle/>
                    <a:p>
                      <a:pPr algn="ctr" rtl="0" fontAlgn="base"/>
                      <a:r>
                        <a:rPr lang="en-IN" sz="1250" b="0">
                          <a:solidFill>
                            <a:schemeClr val="tx1"/>
                          </a:solidFill>
                          <a:effectLst/>
                        </a:rPr>
                        <a:t>edgecolors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IN" sz="1250" b="0" dirty="0" err="1">
                          <a:solidFill>
                            <a:schemeClr val="tx1"/>
                          </a:solidFill>
                          <a:effectLst/>
                        </a:rPr>
                        <a:t>Color</a:t>
                      </a:r>
                      <a:r>
                        <a:rPr lang="en-IN" sz="1250" b="0" dirty="0">
                          <a:solidFill>
                            <a:schemeClr val="tx1"/>
                          </a:solidFill>
                          <a:effectLst/>
                        </a:rPr>
                        <a:t> of marker edges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90224860"/>
                  </a:ext>
                </a:extLst>
              </a:tr>
              <a:tr h="260893">
                <a:tc>
                  <a:txBody>
                    <a:bodyPr/>
                    <a:lstStyle/>
                    <a:p>
                      <a:pPr algn="ctr" rtl="0" fontAlgn="base"/>
                      <a:r>
                        <a:rPr lang="en-IN" sz="1250" b="0">
                          <a:solidFill>
                            <a:schemeClr val="tx1"/>
                          </a:solidFill>
                          <a:effectLst/>
                        </a:rPr>
                        <a:t>label</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tc>
                  <a:txBody>
                    <a:bodyPr/>
                    <a:lstStyle/>
                    <a:p>
                      <a:pPr algn="ctr" rtl="0" fontAlgn="base"/>
                      <a:r>
                        <a:rPr lang="en-US" sz="1250" b="0" dirty="0">
                          <a:solidFill>
                            <a:schemeClr val="tx1"/>
                          </a:solidFill>
                          <a:effectLst/>
                        </a:rPr>
                        <a:t>Legend label for the dataset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75317299"/>
                  </a:ext>
                </a:extLst>
              </a:tr>
            </a:tbl>
          </a:graphicData>
        </a:graphic>
      </p:graphicFrame>
    </p:spTree>
    <p:extLst>
      <p:ext uri="{BB962C8B-B14F-4D97-AF65-F5344CB8AC3E}">
        <p14:creationId xmlns:p14="http://schemas.microsoft.com/office/powerpoint/2010/main" val="369556839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288" y="-9041"/>
            <a:ext cx="6858000" cy="909637"/>
          </a:xfrm>
        </p:spPr>
        <p:txBody>
          <a:bodyPr>
            <a:normAutofit fontScale="90000"/>
          </a:bodyPr>
          <a:lstStyle/>
          <a:p>
            <a:r>
              <a:rPr dirty="0">
                <a:solidFill>
                  <a:srgbClr val="635540"/>
                </a:solidFill>
                <a:latin typeface="Libre Baskerville (Headings)"/>
              </a:rPr>
              <a:t>Histogram</a:t>
            </a:r>
          </a:p>
        </p:txBody>
      </p:sp>
      <p:sp>
        <p:nvSpPr>
          <p:cNvPr id="3" name="Content Placeholder 2"/>
          <p:cNvSpPr>
            <a:spLocks noGrp="1"/>
          </p:cNvSpPr>
          <p:nvPr>
            <p:ph type="subTitle" idx="1"/>
          </p:nvPr>
        </p:nvSpPr>
        <p:spPr>
          <a:xfrm>
            <a:off x="1978336" y="1402390"/>
            <a:ext cx="7952048" cy="1746504"/>
          </a:xfrm>
        </p:spPr>
        <p:txBody>
          <a:bodyPr>
            <a:normAutofit fontScale="85000" lnSpcReduction="20000"/>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 histogram is created with </a:t>
            </a:r>
            <a:r>
              <a:rPr dirty="0" err="1">
                <a:solidFill>
                  <a:srgbClr val="635540"/>
                </a:solidFill>
                <a:latin typeface="Libre Baskerville (Headings)"/>
              </a:rPr>
              <a:t>plt.hist</a:t>
            </a:r>
            <a:r>
              <a:rPr dirty="0">
                <a:solidFill>
                  <a:srgbClr val="635540"/>
                </a:solidFill>
                <a:latin typeface="Libre Baskerville (Headings)"/>
              </a:rPr>
              <a:t>(data, bins</a:t>
            </a:r>
            <a:r>
              <a:rPr dirty="0" smtClean="0">
                <a:solidFill>
                  <a:srgbClr val="635540"/>
                </a:solidFill>
                <a:latin typeface="Libre Baskerville (Headings)"/>
              </a:rPr>
              <a:t>)</a:t>
            </a: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It shows how data is distributed across </a:t>
            </a:r>
            <a:r>
              <a:rPr dirty="0" smtClean="0">
                <a:solidFill>
                  <a:srgbClr val="635540"/>
                </a:solidFill>
                <a:latin typeface="Libre Baskerville (Headings)"/>
              </a:rPr>
              <a:t>intervals</a:t>
            </a: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Bins control the level of </a:t>
            </a:r>
            <a:r>
              <a:rPr dirty="0" smtClean="0">
                <a:solidFill>
                  <a:srgbClr val="635540"/>
                </a:solidFill>
                <a:latin typeface="Libre Baskerville (Headings)"/>
              </a:rPr>
              <a:t>detail</a:t>
            </a: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Useful for continuous data like marks or </a:t>
            </a:r>
            <a:r>
              <a:rPr dirty="0" smtClean="0">
                <a:solidFill>
                  <a:srgbClr val="635540"/>
                </a:solidFill>
                <a:latin typeface="Libre Baskerville (Headings)"/>
              </a:rPr>
              <a:t>ages</a:t>
            </a:r>
            <a:endParaRPr lang="en-US" dirty="0" smtClean="0">
              <a:solidFill>
                <a:srgbClr val="635540"/>
              </a:solidFill>
              <a:latin typeface="Libre Baskerville (Headings)"/>
            </a:endParaRPr>
          </a:p>
          <a:p>
            <a:pPr marL="342900" indent="-342900" algn="l">
              <a:buFont typeface="Arial" panose="020B0604020202020204" pitchFamily="34" charset="0"/>
              <a:buChar char="•"/>
            </a:pPr>
            <a:endParaRPr dirty="0">
              <a:solidFill>
                <a:srgbClr val="635540"/>
              </a:solidFill>
              <a:latin typeface="Libre Baskerville (Headings)"/>
            </a:endParaRPr>
          </a:p>
        </p:txBody>
      </p:sp>
      <p:pic>
        <p:nvPicPr>
          <p:cNvPr id="4" name="Picture 3" descr="histogram.png"/>
          <p:cNvPicPr>
            <a:picLocks noChangeAspect="1"/>
          </p:cNvPicPr>
          <p:nvPr/>
        </p:nvPicPr>
        <p:blipFill>
          <a:blip r:embed="rId2"/>
          <a:stretch>
            <a:fillRect/>
          </a:stretch>
        </p:blipFill>
        <p:spPr>
          <a:xfrm>
            <a:off x="1118371" y="3333234"/>
            <a:ext cx="5456902" cy="3038168"/>
          </a:xfrm>
          <a:prstGeom prst="rect">
            <a:avLst/>
          </a:prstGeom>
        </p:spPr>
      </p:pic>
      <p:sp>
        <p:nvSpPr>
          <p:cNvPr id="5" name="Rectangle 4"/>
          <p:cNvSpPr/>
          <p:nvPr/>
        </p:nvSpPr>
        <p:spPr>
          <a:xfrm>
            <a:off x="6797040" y="3999268"/>
            <a:ext cx="4943856" cy="2031325"/>
          </a:xfrm>
          <a:prstGeom prst="rect">
            <a:avLst/>
          </a:prstGeom>
        </p:spPr>
        <p:txBody>
          <a:bodyPr wrap="square">
            <a:spAutoFit/>
          </a:bodyPr>
          <a:lstStyle/>
          <a:p>
            <a:pPr fontAlgn="base"/>
            <a:r>
              <a:rPr lang="en-US" dirty="0"/>
              <a:t>A histogram is a type of bar plot where</a:t>
            </a:r>
            <a:r>
              <a:rPr lang="en-US" dirty="0" smtClean="0"/>
              <a:t>:</a:t>
            </a:r>
          </a:p>
          <a:p>
            <a:pPr fontAlgn="base"/>
            <a:endParaRPr lang="en-US" dirty="0"/>
          </a:p>
          <a:p>
            <a:pPr fontAlgn="base"/>
            <a:r>
              <a:rPr lang="en-US" dirty="0"/>
              <a:t>The X-axis represents intervals (called bins) of the data</a:t>
            </a:r>
            <a:r>
              <a:rPr lang="en-US" dirty="0" smtClean="0"/>
              <a:t>.</a:t>
            </a:r>
          </a:p>
          <a:p>
            <a:pPr fontAlgn="base"/>
            <a:endParaRPr lang="en-US" dirty="0"/>
          </a:p>
          <a:p>
            <a:pPr fontAlgn="base"/>
            <a:r>
              <a:rPr lang="en-US" dirty="0"/>
              <a:t>The Y-axis represents the frequency of values within each bin.</a:t>
            </a:r>
            <a:endParaRPr lang="en-US" dirty="0"/>
          </a:p>
        </p:txBody>
      </p:sp>
      <p:sp>
        <p:nvSpPr>
          <p:cNvPr id="6" name="Rectangle 5"/>
          <p:cNvSpPr/>
          <p:nvPr/>
        </p:nvSpPr>
        <p:spPr>
          <a:xfrm>
            <a:off x="1200912" y="756059"/>
            <a:ext cx="10018776" cy="646331"/>
          </a:xfrm>
          <a:prstGeom prst="rect">
            <a:avLst/>
          </a:prstGeom>
        </p:spPr>
        <p:txBody>
          <a:bodyPr wrap="square">
            <a:spAutoFit/>
          </a:bodyPr>
          <a:lstStyle/>
          <a:p>
            <a:r>
              <a:rPr lang="en-US" dirty="0" smtClean="0">
                <a:solidFill>
                  <a:srgbClr val="273239"/>
                </a:solidFill>
                <a:latin typeface="Nunito"/>
              </a:rPr>
              <a:t>It is a graphical </a:t>
            </a:r>
            <a:r>
              <a:rPr lang="en-US" dirty="0">
                <a:solidFill>
                  <a:srgbClr val="273239"/>
                </a:solidFill>
                <a:latin typeface="Nunito"/>
              </a:rPr>
              <a:t>representation of data distribution, showing how frequently each value or range of values occurs.</a:t>
            </a:r>
            <a:endParaRPr lang="en-IN" dirty="0"/>
          </a:p>
        </p:txBody>
      </p:sp>
    </p:spTree>
    <p:extLst>
      <p:ext uri="{BB962C8B-B14F-4D97-AF65-F5344CB8AC3E}">
        <p14:creationId xmlns:p14="http://schemas.microsoft.com/office/powerpoint/2010/main" val="153807550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288" y="-9041"/>
            <a:ext cx="6858000" cy="909637"/>
          </a:xfrm>
        </p:spPr>
        <p:txBody>
          <a:bodyPr>
            <a:normAutofit fontScale="90000"/>
          </a:bodyPr>
          <a:lstStyle/>
          <a:p>
            <a:r>
              <a:rPr dirty="0">
                <a:solidFill>
                  <a:srgbClr val="635540"/>
                </a:solidFill>
                <a:latin typeface="Libre Baskerville (Headings)"/>
              </a:rPr>
              <a:t>Histogram</a:t>
            </a:r>
          </a:p>
        </p:txBody>
      </p:sp>
      <p:sp>
        <p:nvSpPr>
          <p:cNvPr id="3" name="Content Placeholder 2"/>
          <p:cNvSpPr>
            <a:spLocks noGrp="1"/>
          </p:cNvSpPr>
          <p:nvPr>
            <p:ph type="subTitle" idx="1"/>
          </p:nvPr>
        </p:nvSpPr>
        <p:spPr>
          <a:xfrm>
            <a:off x="954208" y="1020374"/>
            <a:ext cx="9762560" cy="753562"/>
          </a:xfrm>
        </p:spPr>
        <p:txBody>
          <a:bodyPr>
            <a:normAutofit/>
          </a:bodyPr>
          <a:lstStyle/>
          <a:p>
            <a:pPr marL="285750" indent="-285750" algn="l" fontAlgn="base">
              <a:buFont typeface="Arial" panose="020B0604020202020204" pitchFamily="34" charset="0"/>
              <a:buChar char="•"/>
            </a:pPr>
            <a:r>
              <a:rPr lang="en-US" sz="1800" dirty="0">
                <a:solidFill>
                  <a:srgbClr val="273239"/>
                </a:solidFill>
                <a:latin typeface="Nunito"/>
              </a:rPr>
              <a:t>Divide the data range into consecutive, non-overlapping intervals called </a:t>
            </a:r>
            <a:r>
              <a:rPr lang="en-US" sz="1800" dirty="0" smtClean="0">
                <a:solidFill>
                  <a:srgbClr val="273239"/>
                </a:solidFill>
                <a:latin typeface="Nunito"/>
              </a:rPr>
              <a:t>bins</a:t>
            </a:r>
            <a:endParaRPr lang="en-US" sz="1800" dirty="0">
              <a:solidFill>
                <a:srgbClr val="273239"/>
              </a:solidFill>
              <a:latin typeface="Nunito"/>
            </a:endParaRPr>
          </a:p>
          <a:p>
            <a:pPr marL="285750" indent="-285750" algn="l" fontAlgn="base">
              <a:buFont typeface="Arial" panose="020B0604020202020204" pitchFamily="34" charset="0"/>
              <a:buChar char="•"/>
            </a:pPr>
            <a:r>
              <a:rPr lang="en-US" sz="1800" dirty="0">
                <a:solidFill>
                  <a:srgbClr val="273239"/>
                </a:solidFill>
                <a:latin typeface="Nunito"/>
              </a:rPr>
              <a:t>Count how many values fall into each bin.</a:t>
            </a:r>
          </a:p>
        </p:txBody>
      </p:sp>
      <p:graphicFrame>
        <p:nvGraphicFramePr>
          <p:cNvPr id="7" name="Table 6"/>
          <p:cNvGraphicFramePr>
            <a:graphicFrameLocks noGrp="1"/>
          </p:cNvGraphicFramePr>
          <p:nvPr>
            <p:extLst>
              <p:ext uri="{D42A27DB-BD31-4B8C-83A1-F6EECF244321}">
                <p14:modId xmlns:p14="http://schemas.microsoft.com/office/powerpoint/2010/main" val="203760124"/>
              </p:ext>
            </p:extLst>
          </p:nvPr>
        </p:nvGraphicFramePr>
        <p:xfrm>
          <a:off x="3364839" y="1893714"/>
          <a:ext cx="4297832" cy="4522280"/>
        </p:xfrm>
        <a:graphic>
          <a:graphicData uri="http://schemas.openxmlformats.org/drawingml/2006/table">
            <a:tbl>
              <a:tblPr/>
              <a:tblGrid>
                <a:gridCol w="1307745">
                  <a:extLst>
                    <a:ext uri="{9D8B030D-6E8A-4147-A177-3AD203B41FA5}">
                      <a16:colId xmlns:a16="http://schemas.microsoft.com/office/drawing/2014/main" val="1982928392"/>
                    </a:ext>
                  </a:extLst>
                </a:gridCol>
                <a:gridCol w="2990087">
                  <a:extLst>
                    <a:ext uri="{9D8B030D-6E8A-4147-A177-3AD203B41FA5}">
                      <a16:colId xmlns:a16="http://schemas.microsoft.com/office/drawing/2014/main" val="988284340"/>
                    </a:ext>
                  </a:extLst>
                </a:gridCol>
              </a:tblGrid>
              <a:tr h="222210">
                <a:tc>
                  <a:txBody>
                    <a:bodyPr/>
                    <a:lstStyle/>
                    <a:p>
                      <a:pPr algn="ctr" fontAlgn="base"/>
                      <a:r>
                        <a:rPr lang="en-IN" sz="1100" b="1">
                          <a:effectLst/>
                        </a:rPr>
                        <a:t>Attribute</a:t>
                      </a:r>
                    </a:p>
                  </a:txBody>
                  <a:tcPr marL="24874" marR="24874" marT="41457" marB="4145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100" b="1">
                          <a:effectLst/>
                        </a:rPr>
                        <a:t>Parameter</a:t>
                      </a:r>
                    </a:p>
                  </a:txBody>
                  <a:tcPr marL="41457" marR="41457" marT="41457" marB="4145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3530105749"/>
                  </a:ext>
                </a:extLst>
              </a:tr>
              <a:tr h="364823">
                <a:tc>
                  <a:txBody>
                    <a:bodyPr/>
                    <a:lstStyle/>
                    <a:p>
                      <a:pPr algn="ctr" fontAlgn="ctr"/>
                      <a:r>
                        <a:rPr lang="en-IN" sz="1050" b="0">
                          <a:effectLst/>
                        </a:rPr>
                        <a:t>x</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Array or sequence of numerical data.</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88580442"/>
                  </a:ext>
                </a:extLst>
              </a:tr>
              <a:tr h="364823">
                <a:tc>
                  <a:txBody>
                    <a:bodyPr/>
                    <a:lstStyle/>
                    <a:p>
                      <a:pPr algn="ctr" fontAlgn="ctr"/>
                      <a:r>
                        <a:rPr lang="en-IN" sz="1050" b="0">
                          <a:effectLst/>
                        </a:rPr>
                        <a:t>bins</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Number of bins (int) or specific intervals (array).</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5021186"/>
                  </a:ext>
                </a:extLst>
              </a:tr>
              <a:tr h="489194">
                <a:tc>
                  <a:txBody>
                    <a:bodyPr/>
                    <a:lstStyle/>
                    <a:p>
                      <a:pPr algn="ctr" fontAlgn="ctr"/>
                      <a:r>
                        <a:rPr lang="en-IN" sz="1050" b="0">
                          <a:effectLst/>
                        </a:rPr>
                        <a:t>density</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If True, normalizes histogram to show probability instead of frequency.</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46683546"/>
                  </a:ext>
                </a:extLst>
              </a:tr>
              <a:tr h="364823">
                <a:tc>
                  <a:txBody>
                    <a:bodyPr/>
                    <a:lstStyle/>
                    <a:p>
                      <a:pPr algn="ctr" fontAlgn="ctr"/>
                      <a:r>
                        <a:rPr lang="en-IN" sz="1050" b="0">
                          <a:effectLst/>
                        </a:rPr>
                        <a:t>range</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Tuple specifying lower and upper limits of bins.</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19218135"/>
                  </a:ext>
                </a:extLst>
              </a:tr>
              <a:tr h="489194">
                <a:tc>
                  <a:txBody>
                    <a:bodyPr/>
                    <a:lstStyle/>
                    <a:p>
                      <a:pPr algn="ctr" fontAlgn="ctr"/>
                      <a:r>
                        <a:rPr lang="en-IN" sz="1050" b="0">
                          <a:effectLst/>
                        </a:rPr>
                        <a:t>histtype</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dirty="0">
                          <a:effectLst/>
                        </a:rPr>
                        <a:t>Type of histogram: bar, </a:t>
                      </a:r>
                      <a:r>
                        <a:rPr lang="en-US" sz="1050" b="0" dirty="0" err="1">
                          <a:effectLst/>
                        </a:rPr>
                        <a:t>barstacked</a:t>
                      </a:r>
                      <a:r>
                        <a:rPr lang="en-US" sz="1050" b="0" dirty="0">
                          <a:effectLst/>
                        </a:rPr>
                        <a:t>, step, </a:t>
                      </a:r>
                      <a:r>
                        <a:rPr lang="en-US" sz="1050" b="0" dirty="0" err="1">
                          <a:effectLst/>
                        </a:rPr>
                        <a:t>stepfilled</a:t>
                      </a:r>
                      <a:r>
                        <a:rPr lang="en-US" sz="1050" b="0" dirty="0">
                          <a:effectLst/>
                        </a:rPr>
                        <a:t>. Default: bar.</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905214776"/>
                  </a:ext>
                </a:extLst>
              </a:tr>
              <a:tr h="240451">
                <a:tc>
                  <a:txBody>
                    <a:bodyPr/>
                    <a:lstStyle/>
                    <a:p>
                      <a:pPr algn="ctr" fontAlgn="ctr"/>
                      <a:r>
                        <a:rPr lang="en-IN" sz="1050" b="0">
                          <a:effectLst/>
                        </a:rPr>
                        <a:t>align</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Bin alignment: left, right, mid.</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7129779"/>
                  </a:ext>
                </a:extLst>
              </a:tr>
              <a:tr h="364823">
                <a:tc>
                  <a:txBody>
                    <a:bodyPr/>
                    <a:lstStyle/>
                    <a:p>
                      <a:pPr algn="ctr" fontAlgn="ctr"/>
                      <a:r>
                        <a:rPr lang="en-IN" sz="1050" b="0">
                          <a:effectLst/>
                        </a:rPr>
                        <a:t>weights</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Array of weights for each data point.</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674183798"/>
                  </a:ext>
                </a:extLst>
              </a:tr>
              <a:tr h="240451">
                <a:tc>
                  <a:txBody>
                    <a:bodyPr/>
                    <a:lstStyle/>
                    <a:p>
                      <a:pPr algn="ctr" fontAlgn="ctr"/>
                      <a:r>
                        <a:rPr lang="en-IN" sz="1050" b="0">
                          <a:effectLst/>
                        </a:rPr>
                        <a:t>bottom</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050" b="0">
                          <a:effectLst/>
                        </a:rPr>
                        <a:t>Baseline for bins.</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855414"/>
                  </a:ext>
                </a:extLst>
              </a:tr>
              <a:tr h="240451">
                <a:tc>
                  <a:txBody>
                    <a:bodyPr/>
                    <a:lstStyle/>
                    <a:p>
                      <a:pPr algn="ctr" fontAlgn="ctr"/>
                      <a:r>
                        <a:rPr lang="en-IN" sz="1050" b="0">
                          <a:effectLst/>
                        </a:rPr>
                        <a:t>rwidth</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Relative width of bars (0–1).</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103650238"/>
                  </a:ext>
                </a:extLst>
              </a:tr>
              <a:tr h="364823">
                <a:tc>
                  <a:txBody>
                    <a:bodyPr/>
                    <a:lstStyle/>
                    <a:p>
                      <a:pPr algn="ctr" fontAlgn="ctr"/>
                      <a:r>
                        <a:rPr lang="en-IN" sz="1050" b="0">
                          <a:effectLst/>
                        </a:rPr>
                        <a:t>color</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a:effectLst/>
                        </a:rPr>
                        <a:t>Color of bars. Can be a single color or sequence.</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71277734"/>
                  </a:ext>
                </a:extLst>
              </a:tr>
              <a:tr h="240451">
                <a:tc>
                  <a:txBody>
                    <a:bodyPr/>
                    <a:lstStyle/>
                    <a:p>
                      <a:pPr algn="ctr" fontAlgn="ctr"/>
                      <a:r>
                        <a:rPr lang="en-IN" sz="1050" b="0">
                          <a:effectLst/>
                        </a:rPr>
                        <a:t>label</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050" b="0">
                          <a:effectLst/>
                        </a:rPr>
                        <a:t>Label for legend.</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29966665"/>
                  </a:ext>
                </a:extLst>
              </a:tr>
              <a:tr h="364823">
                <a:tc>
                  <a:txBody>
                    <a:bodyPr/>
                    <a:lstStyle/>
                    <a:p>
                      <a:pPr algn="ctr" fontAlgn="ctr"/>
                      <a:r>
                        <a:rPr lang="en-IN" sz="1050" b="0">
                          <a:effectLst/>
                        </a:rPr>
                        <a:t>log</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50" b="0" dirty="0">
                          <a:effectLst/>
                        </a:rPr>
                        <a:t>If True, uses logarithmic scale on Y-axis.</a:t>
                      </a:r>
                    </a:p>
                  </a:txBody>
                  <a:tcPr marL="41457" marR="41457" marT="58040" marB="5804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06117281"/>
                  </a:ext>
                </a:extLst>
              </a:tr>
            </a:tbl>
          </a:graphicData>
        </a:graphic>
      </p:graphicFrame>
    </p:spTree>
    <p:extLst>
      <p:ext uri="{BB962C8B-B14F-4D97-AF65-F5344CB8AC3E}">
        <p14:creationId xmlns:p14="http://schemas.microsoft.com/office/powerpoint/2010/main" val="424395503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5044" y="272618"/>
            <a:ext cx="6858000" cy="909637"/>
          </a:xfrm>
        </p:spPr>
        <p:txBody>
          <a:bodyPr>
            <a:normAutofit fontScale="90000"/>
          </a:bodyPr>
          <a:lstStyle/>
          <a:p>
            <a:r>
              <a:rPr dirty="0">
                <a:solidFill>
                  <a:srgbClr val="635540"/>
                </a:solidFill>
                <a:latin typeface="Libre Baskerville (Headings)"/>
              </a:rPr>
              <a:t>Pie Chart</a:t>
            </a:r>
          </a:p>
        </p:txBody>
      </p:sp>
      <p:sp>
        <p:nvSpPr>
          <p:cNvPr id="3" name="Content Placeholder 2"/>
          <p:cNvSpPr>
            <a:spLocks noGrp="1"/>
          </p:cNvSpPr>
          <p:nvPr>
            <p:ph type="subTitle" idx="1"/>
          </p:nvPr>
        </p:nvSpPr>
        <p:spPr>
          <a:xfrm>
            <a:off x="2321007" y="836823"/>
            <a:ext cx="7802048" cy="2534451"/>
          </a:xfrm>
        </p:spPr>
        <p:txBody>
          <a:bodyPr>
            <a:normAutofit lnSpcReduction="10000"/>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A pie chart is created using </a:t>
            </a:r>
            <a:r>
              <a:rPr dirty="0" err="1">
                <a:solidFill>
                  <a:srgbClr val="635540"/>
                </a:solidFill>
                <a:latin typeface="Libre Baskerville (Headings)"/>
              </a:rPr>
              <a:t>plt.pie</a:t>
            </a:r>
            <a:r>
              <a:rPr dirty="0">
                <a:solidFill>
                  <a:srgbClr val="635540"/>
                </a:solidFill>
                <a:latin typeface="Libre Baskerville (Headings)"/>
              </a:rPr>
              <a:t>(values, labels, </a:t>
            </a:r>
            <a:r>
              <a:rPr dirty="0" err="1">
                <a:solidFill>
                  <a:srgbClr val="635540"/>
                </a:solidFill>
                <a:latin typeface="Libre Baskerville (Headings)"/>
              </a:rPr>
              <a:t>autopct</a:t>
            </a:r>
            <a:r>
              <a:rPr dirty="0">
                <a:solidFill>
                  <a:srgbClr val="635540"/>
                </a:solidFill>
                <a:latin typeface="Libre Baskerville (Headings)"/>
              </a:rPr>
              <a:t>).</a:t>
            </a:r>
          </a:p>
          <a:p>
            <a:pPr marL="342900" indent="-342900" algn="l">
              <a:buFont typeface="Arial" panose="020B0604020202020204" pitchFamily="34" charset="0"/>
              <a:buChar char="•"/>
            </a:pPr>
            <a:r>
              <a:rPr dirty="0">
                <a:solidFill>
                  <a:srgbClr val="635540"/>
                </a:solidFill>
                <a:latin typeface="Libre Baskerville (Headings)"/>
              </a:rPr>
              <a:t>Highlight slices with the explode parameter.</a:t>
            </a:r>
          </a:p>
          <a:p>
            <a:pPr marL="342900" indent="-342900" algn="l">
              <a:buFont typeface="Arial" panose="020B0604020202020204" pitchFamily="34" charset="0"/>
              <a:buChar char="•"/>
            </a:pPr>
            <a:r>
              <a:rPr dirty="0">
                <a:solidFill>
                  <a:srgbClr val="635540"/>
                </a:solidFill>
                <a:latin typeface="Libre Baskerville (Headings)"/>
              </a:rPr>
              <a:t>Show proportions of categories.</a:t>
            </a:r>
          </a:p>
          <a:p>
            <a:pPr marL="342900" indent="-342900" algn="l">
              <a:buFont typeface="Arial" panose="020B0604020202020204" pitchFamily="34" charset="0"/>
              <a:buChar char="•"/>
            </a:pPr>
            <a:r>
              <a:rPr dirty="0">
                <a:solidFill>
                  <a:srgbClr val="635540"/>
                </a:solidFill>
                <a:latin typeface="Libre Baskerville (Headings)"/>
              </a:rPr>
              <a:t>Best for a small number of categories.</a:t>
            </a:r>
          </a:p>
        </p:txBody>
      </p:sp>
      <p:pic>
        <p:nvPicPr>
          <p:cNvPr id="4" name="Picture 3" descr="pie_chart.png"/>
          <p:cNvPicPr>
            <a:picLocks noChangeAspect="1"/>
          </p:cNvPicPr>
          <p:nvPr/>
        </p:nvPicPr>
        <p:blipFill>
          <a:blip r:embed="rId2"/>
          <a:stretch>
            <a:fillRect/>
          </a:stretch>
        </p:blipFill>
        <p:spPr>
          <a:xfrm>
            <a:off x="3547807" y="3624826"/>
            <a:ext cx="5235677" cy="3131574"/>
          </a:xfrm>
          <a:prstGeom prst="rect">
            <a:avLst/>
          </a:prstGeom>
        </p:spPr>
      </p:pic>
    </p:spTree>
    <p:extLst>
      <p:ext uri="{BB962C8B-B14F-4D97-AF65-F5344CB8AC3E}">
        <p14:creationId xmlns:p14="http://schemas.microsoft.com/office/powerpoint/2010/main" val="19809152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7117" y="0"/>
            <a:ext cx="6858000" cy="909637"/>
          </a:xfrm>
        </p:spPr>
        <p:txBody>
          <a:bodyPr>
            <a:normAutofit fontScale="90000"/>
          </a:bodyPr>
          <a:lstStyle/>
          <a:p>
            <a:r>
              <a:rPr dirty="0">
                <a:solidFill>
                  <a:srgbClr val="635540"/>
                </a:solidFill>
                <a:latin typeface="Libre Baskerville (Headings)"/>
              </a:rPr>
              <a:t>Subplots</a:t>
            </a:r>
          </a:p>
        </p:txBody>
      </p:sp>
      <p:sp>
        <p:nvSpPr>
          <p:cNvPr id="3" name="Content Placeholder 2"/>
          <p:cNvSpPr>
            <a:spLocks noGrp="1"/>
          </p:cNvSpPr>
          <p:nvPr>
            <p:ph type="subTitle" idx="1"/>
          </p:nvPr>
        </p:nvSpPr>
        <p:spPr>
          <a:xfrm>
            <a:off x="1729205" y="795560"/>
            <a:ext cx="9143631" cy="3087255"/>
          </a:xfrm>
        </p:spPr>
        <p:txBody>
          <a:bodyPr>
            <a:normAutofit/>
          </a:bodyPr>
          <a:lstStyle/>
          <a:p>
            <a:pPr marL="342900" indent="-342900" algn="l">
              <a:buFont typeface="Arial" panose="020B0604020202020204" pitchFamily="34" charset="0"/>
              <a:buChar char="•"/>
            </a:pPr>
            <a:r>
              <a:rPr dirty="0" smtClean="0">
                <a:solidFill>
                  <a:srgbClr val="635540"/>
                </a:solidFill>
                <a:latin typeface="Libre Baskerville (Headings)"/>
              </a:rPr>
              <a:t>Subplots </a:t>
            </a:r>
            <a:r>
              <a:rPr dirty="0">
                <a:solidFill>
                  <a:srgbClr val="635540"/>
                </a:solidFill>
                <a:latin typeface="Libre Baskerville (Headings)"/>
              </a:rPr>
              <a:t>allow multiple charts in one figure.</a:t>
            </a:r>
          </a:p>
          <a:p>
            <a:pPr marL="342900" indent="-342900" algn="l">
              <a:buFont typeface="Arial" panose="020B0604020202020204" pitchFamily="34" charset="0"/>
              <a:buChar char="•"/>
            </a:pPr>
            <a:r>
              <a:rPr dirty="0">
                <a:solidFill>
                  <a:srgbClr val="635540"/>
                </a:solidFill>
                <a:latin typeface="Libre Baskerville (Headings)"/>
              </a:rPr>
              <a:t>Use </a:t>
            </a:r>
            <a:r>
              <a:rPr dirty="0" err="1">
                <a:solidFill>
                  <a:srgbClr val="635540"/>
                </a:solidFill>
                <a:latin typeface="Libre Baskerville (Headings)"/>
              </a:rPr>
              <a:t>plt.subplot</a:t>
            </a:r>
            <a:r>
              <a:rPr dirty="0">
                <a:solidFill>
                  <a:srgbClr val="635540"/>
                </a:solidFill>
                <a:latin typeface="Libre Baskerville (Headings)"/>
              </a:rPr>
              <a:t>(rows, cols, index) for arrangement.</a:t>
            </a:r>
          </a:p>
          <a:p>
            <a:pPr marL="342900" indent="-342900" algn="l">
              <a:buFont typeface="Arial" panose="020B0604020202020204" pitchFamily="34" charset="0"/>
              <a:buChar char="•"/>
            </a:pPr>
            <a:r>
              <a:rPr dirty="0">
                <a:solidFill>
                  <a:srgbClr val="635540"/>
                </a:solidFill>
                <a:latin typeface="Libre Baskerville (Headings)"/>
              </a:rPr>
              <a:t>Or use fig, ax = </a:t>
            </a:r>
            <a:r>
              <a:rPr dirty="0" err="1">
                <a:solidFill>
                  <a:srgbClr val="635540"/>
                </a:solidFill>
                <a:latin typeface="Libre Baskerville (Headings)"/>
              </a:rPr>
              <a:t>plt.subplots</a:t>
            </a:r>
            <a:r>
              <a:rPr dirty="0">
                <a:solidFill>
                  <a:srgbClr val="635540"/>
                </a:solidFill>
                <a:latin typeface="Libre Baskerville (Headings)"/>
              </a:rPr>
              <a:t>() for more control</a:t>
            </a:r>
            <a:r>
              <a:rPr dirty="0" smtClean="0">
                <a:solidFill>
                  <a:srgbClr val="635540"/>
                </a:solidFill>
                <a:latin typeface="Libre Baskerville (Headings)"/>
              </a:rPr>
              <a:t>.</a:t>
            </a:r>
            <a:r>
              <a:rPr lang="en-US" dirty="0" smtClean="0">
                <a:solidFill>
                  <a:srgbClr val="635540"/>
                </a:solidFill>
                <a:latin typeface="Libre Baskerville (Headings)"/>
              </a:rPr>
              <a:t> (fig – figure properties, ax – axis – if 2,2 – 0,0 ; 0,1; 1,0; 1,1)</a:t>
            </a:r>
            <a:endParaRPr dirty="0">
              <a:solidFill>
                <a:srgbClr val="635540"/>
              </a:solidFill>
              <a:latin typeface="Libre Baskerville (Headings)"/>
            </a:endParaRPr>
          </a:p>
          <a:p>
            <a:pPr marL="342900" indent="-342900" algn="l">
              <a:buFont typeface="Arial" panose="020B0604020202020204" pitchFamily="34" charset="0"/>
              <a:buChar char="•"/>
            </a:pPr>
            <a:r>
              <a:rPr dirty="0">
                <a:solidFill>
                  <a:srgbClr val="635540"/>
                </a:solidFill>
                <a:latin typeface="Libre Baskerville (Headings)"/>
              </a:rPr>
              <a:t>Helpful for comparing different visualizations side by side.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113" y="2906699"/>
            <a:ext cx="6669817" cy="3685387"/>
          </a:xfrm>
          <a:prstGeom prst="rect">
            <a:avLst/>
          </a:prstGeom>
        </p:spPr>
      </p:pic>
    </p:spTree>
    <p:extLst>
      <p:ext uri="{BB962C8B-B14F-4D97-AF65-F5344CB8AC3E}">
        <p14:creationId xmlns:p14="http://schemas.microsoft.com/office/powerpoint/2010/main" val="2890561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Input Function</a:t>
            </a:r>
            <a:endParaRPr lang="en-US" dirty="0">
              <a:solidFill>
                <a:srgbClr val="5C4E3D"/>
              </a:solidFill>
            </a:endParaRPr>
          </a:p>
        </p:txBody>
      </p:sp>
      <p:sp>
        <p:nvSpPr>
          <p:cNvPr id="3" name="Content Placeholder 2"/>
          <p:cNvSpPr>
            <a:spLocks noGrp="1"/>
          </p:cNvSpPr>
          <p:nvPr>
            <p:ph type="subTitle" idx="1"/>
          </p:nvPr>
        </p:nvSpPr>
        <p:spPr>
          <a:xfrm>
            <a:off x="935643" y="1823113"/>
            <a:ext cx="9144000" cy="3552450"/>
          </a:xfrm>
        </p:spPr>
        <p:txBody>
          <a:bodyPr>
            <a:noAutofit/>
          </a:bodyPr>
          <a:lstStyle/>
          <a:p>
            <a:pPr algn="l" fontAlgn="base"/>
            <a:r>
              <a:rPr lang="en-US" sz="2000" b="1" dirty="0"/>
              <a:t>Taking input in Python</a:t>
            </a:r>
          </a:p>
          <a:p>
            <a:pPr algn="l" fontAlgn="base"/>
            <a:r>
              <a:rPr lang="en-US" sz="2000" dirty="0"/>
              <a:t>Python's </a:t>
            </a:r>
            <a:r>
              <a:rPr lang="en-US" sz="2000" b="1" dirty="0"/>
              <a:t>input() function</a:t>
            </a:r>
            <a:r>
              <a:rPr lang="en-US" sz="2000" dirty="0"/>
              <a:t> is used to take user input. By default, it returns the user input in form of a string.</a:t>
            </a:r>
            <a:r>
              <a:rPr lang="en-US" sz="2000" b="1" dirty="0"/>
              <a:t> </a:t>
            </a:r>
            <a:endParaRPr lang="en-US" sz="2000" b="1" dirty="0" smtClean="0"/>
          </a:p>
          <a:p>
            <a:pPr algn="l" fontAlgn="base"/>
            <a:endParaRPr lang="en-US" sz="2000" b="1" dirty="0" smtClean="0"/>
          </a:p>
          <a:p>
            <a:pPr algn="l" fontAlgn="base"/>
            <a:endParaRPr lang="en-US" sz="2000" b="1" dirty="0"/>
          </a:p>
          <a:p>
            <a:pPr algn="l" fontAlgn="base"/>
            <a:endParaRPr lang="en-US" sz="2000" b="1" dirty="0"/>
          </a:p>
          <a:p>
            <a:pPr algn="l" fontAlgn="base"/>
            <a:r>
              <a:rPr lang="en-US" sz="2000" i="1" dirty="0"/>
              <a:t>name = input("Enter your name: ")</a:t>
            </a:r>
          </a:p>
          <a:p>
            <a:pPr algn="l" fontAlgn="base"/>
            <a:r>
              <a:rPr lang="en-US" sz="2000" i="1" dirty="0"/>
              <a:t>print("Hello,", name, "! Welcome!")</a:t>
            </a:r>
          </a:p>
        </p:txBody>
      </p:sp>
    </p:spTree>
    <p:extLst>
      <p:ext uri="{BB962C8B-B14F-4D97-AF65-F5344CB8AC3E}">
        <p14:creationId xmlns:p14="http://schemas.microsoft.com/office/powerpoint/2010/main" val="174329202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826801"/>
            <a:ext cx="6858000" cy="909637"/>
          </a:xfrm>
        </p:spPr>
        <p:txBody>
          <a:bodyPr>
            <a:normAutofit fontScale="90000"/>
          </a:bodyPr>
          <a:lstStyle/>
          <a:p>
            <a:r>
              <a:rPr lang="en-US" dirty="0" err="1" smtClean="0">
                <a:solidFill>
                  <a:srgbClr val="635540"/>
                </a:solidFill>
                <a:latin typeface="Libre Baskerville (Headings)"/>
              </a:rPr>
              <a:t>Matplot</a:t>
            </a:r>
            <a:r>
              <a:rPr lang="en-US" dirty="0" smtClean="0">
                <a:solidFill>
                  <a:srgbClr val="635540"/>
                </a:solidFill>
                <a:latin typeface="Libre Baskerville (Headings)"/>
              </a:rPr>
              <a:t> </a:t>
            </a:r>
            <a:r>
              <a:rPr dirty="0" smtClean="0">
                <a:solidFill>
                  <a:srgbClr val="635540"/>
                </a:solidFill>
                <a:latin typeface="Libre Baskerville (Headings)"/>
              </a:rPr>
              <a:t>Summary</a:t>
            </a:r>
            <a:endParaRPr dirty="0">
              <a:solidFill>
                <a:srgbClr val="635540"/>
              </a:solidFill>
              <a:latin typeface="Libre Baskerville (Headings)"/>
            </a:endParaRPr>
          </a:p>
        </p:txBody>
      </p:sp>
      <p:sp>
        <p:nvSpPr>
          <p:cNvPr id="3" name="Content Placeholder 2"/>
          <p:cNvSpPr>
            <a:spLocks noGrp="1"/>
          </p:cNvSpPr>
          <p:nvPr>
            <p:ph type="subTitle" idx="1"/>
          </p:nvPr>
        </p:nvSpPr>
        <p:spPr>
          <a:xfrm>
            <a:off x="2372591" y="2170546"/>
            <a:ext cx="7446818" cy="3087255"/>
          </a:xfrm>
        </p:spPr>
        <p:txBody>
          <a:bodyPr>
            <a:noAutofit/>
          </a:bodyPr>
          <a:lstStyle/>
          <a:p>
            <a:pPr marL="342900" indent="-342900" algn="l">
              <a:buFont typeface="Arial" panose="020B0604020202020204" pitchFamily="34" charset="0"/>
              <a:buChar char="•"/>
            </a:pPr>
            <a:endParaRPr dirty="0">
              <a:solidFill>
                <a:srgbClr val="635540"/>
              </a:solidFill>
              <a:latin typeface="Libre Baskerville (Headings)"/>
            </a:endParaRPr>
          </a:p>
          <a:p>
            <a:pPr marL="342900" indent="-342900" algn="l">
              <a:buFont typeface="Arial" panose="020B0604020202020204" pitchFamily="34" charset="0"/>
              <a:buChar char="•"/>
            </a:pPr>
            <a:r>
              <a:rPr dirty="0" err="1">
                <a:solidFill>
                  <a:srgbClr val="635540"/>
                </a:solidFill>
                <a:latin typeface="Libre Baskerville (Headings)"/>
              </a:rPr>
              <a:t>Matplotlib</a:t>
            </a:r>
            <a:r>
              <a:rPr dirty="0">
                <a:solidFill>
                  <a:srgbClr val="635540"/>
                </a:solidFill>
                <a:latin typeface="Libre Baskerville (Headings)"/>
              </a:rPr>
              <a:t> is the foundation of data visualization in Python.</a:t>
            </a:r>
          </a:p>
          <a:p>
            <a:pPr marL="342900" indent="-342900" algn="l">
              <a:buFont typeface="Arial" panose="020B0604020202020204" pitchFamily="34" charset="0"/>
              <a:buChar char="•"/>
            </a:pPr>
            <a:r>
              <a:rPr dirty="0">
                <a:solidFill>
                  <a:srgbClr val="635540"/>
                </a:solidFill>
                <a:latin typeface="Libre Baskerville (Headings)"/>
              </a:rPr>
              <a:t>It is flexible and customizable for different needs.</a:t>
            </a:r>
          </a:p>
          <a:p>
            <a:pPr marL="342900" indent="-342900" algn="l">
              <a:buFont typeface="Arial" panose="020B0604020202020204" pitchFamily="34" charset="0"/>
              <a:buChar char="•"/>
            </a:pPr>
            <a:r>
              <a:rPr dirty="0">
                <a:solidFill>
                  <a:srgbClr val="635540"/>
                </a:solidFill>
                <a:latin typeface="Libre Baskerville (Headings)"/>
              </a:rPr>
              <a:t>Core skills include line, bar, histogram, scatter, and pie plots.</a:t>
            </a:r>
          </a:p>
          <a:p>
            <a:pPr marL="342900" indent="-342900" algn="l">
              <a:buFont typeface="Arial" panose="020B0604020202020204" pitchFamily="34" charset="0"/>
              <a:buChar char="•"/>
            </a:pPr>
            <a:r>
              <a:rPr dirty="0">
                <a:solidFill>
                  <a:srgbClr val="635540"/>
                </a:solidFill>
                <a:latin typeface="Libre Baskerville (Headings)"/>
              </a:rPr>
              <a:t>Subplots and styling enhance visualizations.</a:t>
            </a:r>
          </a:p>
          <a:p>
            <a:pPr marL="342900" indent="-342900" algn="l">
              <a:buFont typeface="Arial" panose="020B0604020202020204" pitchFamily="34" charset="0"/>
              <a:buChar char="•"/>
            </a:pPr>
            <a:r>
              <a:rPr dirty="0">
                <a:solidFill>
                  <a:srgbClr val="635540"/>
                </a:solidFill>
                <a:latin typeface="Libre Baskerville (Headings)"/>
              </a:rPr>
              <a:t>It integrates smoothly with Pandas and </a:t>
            </a:r>
            <a:r>
              <a:rPr dirty="0" err="1">
                <a:solidFill>
                  <a:srgbClr val="635540"/>
                </a:solidFill>
                <a:latin typeface="Libre Baskerville (Headings)"/>
              </a:rPr>
              <a:t>NumPy</a:t>
            </a:r>
            <a:r>
              <a:rPr dirty="0">
                <a:solidFill>
                  <a:srgbClr val="635540"/>
                </a:solidFill>
                <a:latin typeface="Libre Baskerville (Headings)"/>
              </a:rPr>
              <a:t>.</a:t>
            </a:r>
          </a:p>
        </p:txBody>
      </p:sp>
    </p:spTree>
    <p:extLst>
      <p:ext uri="{BB962C8B-B14F-4D97-AF65-F5344CB8AC3E}">
        <p14:creationId xmlns:p14="http://schemas.microsoft.com/office/powerpoint/2010/main" val="40416868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3646" y="3128144"/>
            <a:ext cx="6858000" cy="909637"/>
          </a:xfrm>
        </p:spPr>
        <p:txBody>
          <a:bodyPr>
            <a:noAutofit/>
          </a:bodyPr>
          <a:lstStyle/>
          <a:p>
            <a:r>
              <a:rPr lang="en-US" dirty="0" smtClean="0">
                <a:solidFill>
                  <a:srgbClr val="5C4E3D"/>
                </a:solidFill>
                <a:latin typeface="Libre Baskerville (Headings)"/>
              </a:rPr>
              <a:t>EDA</a:t>
            </a:r>
            <a:endParaRPr dirty="0">
              <a:solidFill>
                <a:srgbClr val="5C4E3D"/>
              </a:solidFill>
              <a:latin typeface="Libre Baskerville (Headings)"/>
            </a:endParaRPr>
          </a:p>
        </p:txBody>
      </p:sp>
    </p:spTree>
    <p:extLst>
      <p:ext uri="{BB962C8B-B14F-4D97-AF65-F5344CB8AC3E}">
        <p14:creationId xmlns:p14="http://schemas.microsoft.com/office/powerpoint/2010/main" val="289355295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230892"/>
            <a:ext cx="6858000" cy="2170545"/>
          </a:xfrm>
        </p:spPr>
        <p:txBody>
          <a:bodyPr>
            <a:normAutofit fontScale="90000"/>
          </a:bodyPr>
          <a:lstStyle/>
          <a:p>
            <a:r>
              <a:rPr b="1" dirty="0">
                <a:latin typeface="Times New Roman" panose="02020603050405020304" pitchFamily="18" charset="0"/>
                <a:cs typeface="Times New Roman" panose="02020603050405020304" pitchFamily="18" charset="0"/>
              </a:rPr>
              <a:t>Univariate, Bivariate &amp; Multivariate Analysis</a:t>
            </a:r>
          </a:p>
        </p:txBody>
      </p:sp>
    </p:spTree>
    <p:extLst>
      <p:ext uri="{BB962C8B-B14F-4D97-AF65-F5344CB8AC3E}">
        <p14:creationId xmlns:p14="http://schemas.microsoft.com/office/powerpoint/2010/main" val="12937900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122363"/>
            <a:ext cx="6858000" cy="834256"/>
          </a:xfrm>
        </p:spPr>
        <p:txBody>
          <a:bodyPr>
            <a:normAutofit fontScale="90000"/>
          </a:bodyPr>
          <a:lstStyle/>
          <a:p>
            <a:r>
              <a:rPr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type="subTitle" idx="1"/>
          </p:nvPr>
        </p:nvSpPr>
        <p:spPr>
          <a:xfrm>
            <a:off x="2667000" y="2684206"/>
            <a:ext cx="6858000" cy="2573594"/>
          </a:xfrm>
        </p:spPr>
        <p:txBody>
          <a:bodyPr>
            <a:normAutofit/>
          </a:bodyPr>
          <a:lstStyle/>
          <a:p>
            <a:pPr marL="342900" indent="-34290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Exploratory Data Analysis (EDA) helps us understand datasets.</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Analysis can be Univariate, Bivariate, or Multivariate.</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Choice depends on the number of variables studied.</a:t>
            </a:r>
          </a:p>
        </p:txBody>
      </p:sp>
    </p:spTree>
    <p:extLst>
      <p:ext uri="{BB962C8B-B14F-4D97-AF65-F5344CB8AC3E}">
        <p14:creationId xmlns:p14="http://schemas.microsoft.com/office/powerpoint/2010/main" val="38882312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3813" y="415927"/>
            <a:ext cx="6858000" cy="706437"/>
          </a:xfrm>
        </p:spPr>
        <p:txBody>
          <a:bodyPr>
            <a:noAutofit/>
          </a:bodyPr>
          <a:lstStyle/>
          <a:p>
            <a:r>
              <a:rPr b="1" dirty="0">
                <a:latin typeface="Times New Roman" panose="02020603050405020304" pitchFamily="18" charset="0"/>
                <a:cs typeface="Times New Roman" panose="02020603050405020304" pitchFamily="18" charset="0"/>
              </a:rPr>
              <a:t>Univariate Analysis</a:t>
            </a:r>
          </a:p>
        </p:txBody>
      </p:sp>
      <p:sp>
        <p:nvSpPr>
          <p:cNvPr id="3" name="Content Placeholder 2"/>
          <p:cNvSpPr>
            <a:spLocks noGrp="1"/>
          </p:cNvSpPr>
          <p:nvPr>
            <p:ph type="subTitle" idx="1"/>
          </p:nvPr>
        </p:nvSpPr>
        <p:spPr>
          <a:xfrm>
            <a:off x="1713272" y="1828800"/>
            <a:ext cx="4225413" cy="3687097"/>
          </a:xfrm>
        </p:spPr>
        <p:txBody>
          <a:bodyPr>
            <a:normAutofit/>
          </a:bodyPr>
          <a:lstStyle/>
          <a:p>
            <a:pPr marL="342900" indent="-34290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Analysis of a single variable.</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Focuses on distribution, central tendency, spread.</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Helps answer: What does this variable look like?</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Examples: Mean, Median, </a:t>
            </a:r>
            <a:r>
              <a:rPr sz="2200" dirty="0" smtClean="0">
                <a:latin typeface="Times New Roman" panose="02020603050405020304" pitchFamily="18" charset="0"/>
                <a:cs typeface="Times New Roman" panose="02020603050405020304" pitchFamily="18" charset="0"/>
              </a:rPr>
              <a:t>Histogram</a:t>
            </a:r>
            <a:endParaRPr sz="2200" dirty="0">
              <a:latin typeface="Times New Roman" panose="02020603050405020304" pitchFamily="18" charset="0"/>
              <a:cs typeface="Times New Roman" panose="02020603050405020304" pitchFamily="18" charset="0"/>
            </a:endParaRPr>
          </a:p>
        </p:txBody>
      </p:sp>
      <p:pic>
        <p:nvPicPr>
          <p:cNvPr id="4" name="Picture 3" descr="univariate.png"/>
          <p:cNvPicPr>
            <a:picLocks noChangeAspect="1"/>
          </p:cNvPicPr>
          <p:nvPr/>
        </p:nvPicPr>
        <p:blipFill>
          <a:blip r:embed="rId2"/>
          <a:stretch>
            <a:fillRect/>
          </a:stretch>
        </p:blipFill>
        <p:spPr>
          <a:xfrm>
            <a:off x="6174658" y="1828800"/>
            <a:ext cx="4493342" cy="3687097"/>
          </a:xfrm>
          <a:prstGeom prst="rect">
            <a:avLst/>
          </a:prstGeom>
        </p:spPr>
      </p:pic>
    </p:spTree>
    <p:extLst>
      <p:ext uri="{BB962C8B-B14F-4D97-AF65-F5344CB8AC3E}">
        <p14:creationId xmlns:p14="http://schemas.microsoft.com/office/powerpoint/2010/main" val="36831532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0858" y="384945"/>
            <a:ext cx="6858000" cy="853921"/>
          </a:xfrm>
        </p:spPr>
        <p:txBody>
          <a:bodyPr>
            <a:normAutofit fontScale="90000"/>
          </a:bodyPr>
          <a:lstStyle/>
          <a:p>
            <a:r>
              <a:rPr b="1" dirty="0">
                <a:latin typeface="Times New Roman" panose="02020603050405020304" pitchFamily="18" charset="0"/>
                <a:cs typeface="Times New Roman" panose="02020603050405020304" pitchFamily="18" charset="0"/>
              </a:rPr>
              <a:t>Bivariate Analysis</a:t>
            </a:r>
          </a:p>
        </p:txBody>
      </p:sp>
      <p:sp>
        <p:nvSpPr>
          <p:cNvPr id="3" name="Content Placeholder 2"/>
          <p:cNvSpPr>
            <a:spLocks noGrp="1"/>
          </p:cNvSpPr>
          <p:nvPr>
            <p:ph type="subTitle" idx="1"/>
          </p:nvPr>
        </p:nvSpPr>
        <p:spPr>
          <a:xfrm>
            <a:off x="1524000" y="1828800"/>
            <a:ext cx="4599038" cy="3235324"/>
          </a:xfrm>
        </p:spPr>
        <p:txBody>
          <a:bodyPr>
            <a:noAutofit/>
          </a:bodyPr>
          <a:lstStyle/>
          <a:p>
            <a:pPr marL="342900" indent="-34290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Analysis of two variables together.</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Examines relationship, association, or comparison.</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Helps answer: How does one variable affect another?</a:t>
            </a:r>
          </a:p>
          <a:p>
            <a:pPr marL="342900" indent="-34290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Examples: Correlation, Scatter plot, Grouped bar chart</a:t>
            </a:r>
          </a:p>
        </p:txBody>
      </p:sp>
      <p:pic>
        <p:nvPicPr>
          <p:cNvPr id="4" name="Picture 3" descr="bivariate.png"/>
          <p:cNvPicPr>
            <a:picLocks noChangeAspect="1"/>
          </p:cNvPicPr>
          <p:nvPr/>
        </p:nvPicPr>
        <p:blipFill>
          <a:blip r:embed="rId2"/>
          <a:stretch>
            <a:fillRect/>
          </a:stretch>
        </p:blipFill>
        <p:spPr>
          <a:xfrm>
            <a:off x="6223820" y="1828799"/>
            <a:ext cx="4444181" cy="3637936"/>
          </a:xfrm>
          <a:prstGeom prst="rect">
            <a:avLst/>
          </a:prstGeom>
        </p:spPr>
      </p:pic>
    </p:spTree>
    <p:extLst>
      <p:ext uri="{BB962C8B-B14F-4D97-AF65-F5344CB8AC3E}">
        <p14:creationId xmlns:p14="http://schemas.microsoft.com/office/powerpoint/2010/main" val="27903508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21661"/>
            <a:ext cx="6858000" cy="1001405"/>
          </a:xfrm>
        </p:spPr>
        <p:txBody>
          <a:bodyPr>
            <a:normAutofit fontScale="90000"/>
          </a:bodyPr>
          <a:lstStyle/>
          <a:p>
            <a:r>
              <a:rPr b="1" dirty="0">
                <a:latin typeface="Times New Roman" panose="02020603050405020304" pitchFamily="18" charset="0"/>
                <a:cs typeface="Times New Roman" panose="02020603050405020304" pitchFamily="18" charset="0"/>
              </a:rPr>
              <a:t>Multivariate Analysis</a:t>
            </a:r>
          </a:p>
        </p:txBody>
      </p:sp>
      <p:sp>
        <p:nvSpPr>
          <p:cNvPr id="3" name="Content Placeholder 2"/>
          <p:cNvSpPr>
            <a:spLocks noGrp="1"/>
          </p:cNvSpPr>
          <p:nvPr>
            <p:ph type="subTitle" idx="1"/>
          </p:nvPr>
        </p:nvSpPr>
        <p:spPr>
          <a:xfrm>
            <a:off x="1524000" y="1714244"/>
            <a:ext cx="5029200" cy="4155614"/>
          </a:xfrm>
        </p:spPr>
        <p:txBody>
          <a:bodyPr>
            <a:noAutofit/>
          </a:bodyPr>
          <a:lstStyle/>
          <a:p>
            <a:pPr marL="285750" indent="-28575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Analysis of more than two variables simultaneously.</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Identifies complex relationships and interactions.</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Helps answer: How do multiple variables explain outcomes?</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Examples: Regression, Correlation </a:t>
            </a:r>
            <a:r>
              <a:rPr sz="2200" dirty="0" err="1">
                <a:latin typeface="Times New Roman" panose="02020603050405020304" pitchFamily="18" charset="0"/>
                <a:cs typeface="Times New Roman" panose="02020603050405020304" pitchFamily="18" charset="0"/>
              </a:rPr>
              <a:t>heatmap</a:t>
            </a:r>
            <a:r>
              <a:rPr sz="2200" dirty="0">
                <a:latin typeface="Times New Roman" panose="02020603050405020304" pitchFamily="18" charset="0"/>
                <a:cs typeface="Times New Roman" panose="02020603050405020304" pitchFamily="18" charset="0"/>
              </a:rPr>
              <a:t>, Clustering</a:t>
            </a:r>
          </a:p>
        </p:txBody>
      </p:sp>
      <p:pic>
        <p:nvPicPr>
          <p:cNvPr id="4" name="Picture 3" descr="multivariate.png"/>
          <p:cNvPicPr>
            <a:picLocks noChangeAspect="1"/>
          </p:cNvPicPr>
          <p:nvPr/>
        </p:nvPicPr>
        <p:blipFill>
          <a:blip r:embed="rId2"/>
          <a:stretch>
            <a:fillRect/>
          </a:stretch>
        </p:blipFill>
        <p:spPr>
          <a:xfrm>
            <a:off x="6154994" y="2086154"/>
            <a:ext cx="4513006" cy="3411794"/>
          </a:xfrm>
          <a:prstGeom prst="rect">
            <a:avLst/>
          </a:prstGeom>
        </p:spPr>
      </p:pic>
    </p:spTree>
    <p:extLst>
      <p:ext uri="{BB962C8B-B14F-4D97-AF65-F5344CB8AC3E}">
        <p14:creationId xmlns:p14="http://schemas.microsoft.com/office/powerpoint/2010/main" val="25345358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5 Ways to Find Outliers in Your Data - Statistics By J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223" y="1575816"/>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ctrTitle"/>
          </p:nvPr>
        </p:nvSpPr>
        <p:spPr>
          <a:xfrm>
            <a:off x="591312" y="372555"/>
            <a:ext cx="8680704" cy="912914"/>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Outlier - </a:t>
            </a:r>
            <a:r>
              <a:rPr lang="en-US" b="1" dirty="0" smtClean="0">
                <a:latin typeface="Times New Roman" panose="02020603050405020304" pitchFamily="18" charset="0"/>
                <a:cs typeface="Times New Roman" panose="02020603050405020304" pitchFamily="18" charset="0"/>
              </a:rPr>
              <a:t>Z-Score Method</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77850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4960" y="2402854"/>
            <a:ext cx="9570720" cy="3000821"/>
          </a:xfrm>
          <a:prstGeom prst="rect">
            <a:avLst/>
          </a:prstGeom>
        </p:spPr>
        <p:txBody>
          <a:bodyPr wrap="square">
            <a:spAutoFit/>
          </a:bodyPr>
          <a:lstStyle/>
          <a:p>
            <a:pPr lvl="0" eaLnBrk="0" fontAlgn="base" hangingPunct="0">
              <a:lnSpc>
                <a:spcPct val="150000"/>
              </a:lnSpc>
              <a:spcBef>
                <a:spcPct val="0"/>
              </a:spcBef>
              <a:spcAft>
                <a:spcPct val="0"/>
              </a:spcAft>
            </a:pPr>
            <a:r>
              <a:rPr lang="en-US" altLang="en-US" dirty="0" smtClean="0">
                <a:solidFill>
                  <a:srgbClr val="001D35"/>
                </a:solidFill>
                <a:latin typeface="Google Sans"/>
              </a:rPr>
              <a:t>KDE </a:t>
            </a:r>
            <a:r>
              <a:rPr lang="en-US" altLang="en-US" dirty="0">
                <a:solidFill>
                  <a:srgbClr val="001D35"/>
                </a:solidFill>
                <a:latin typeface="Google Sans"/>
              </a:rPr>
              <a:t>parameter, when set to </a:t>
            </a:r>
            <a:r>
              <a:rPr lang="en-US" altLang="en-US" sz="1200" dirty="0">
                <a:solidFill>
                  <a:srgbClr val="001D35"/>
                </a:solidFill>
                <a:latin typeface="Courier New" panose="02070309020205020404" pitchFamily="49" charset="0"/>
                <a:cs typeface="Courier New" panose="02070309020205020404" pitchFamily="49" charset="0"/>
              </a:rPr>
              <a:t>True</a:t>
            </a:r>
            <a:r>
              <a:rPr lang="en-US" altLang="en-US" dirty="0">
                <a:solidFill>
                  <a:srgbClr val="001D35"/>
                </a:solidFill>
                <a:latin typeface="Google Sans"/>
              </a:rPr>
              <a:t>, instructs </a:t>
            </a:r>
            <a:r>
              <a:rPr lang="en-US" altLang="en-US" sz="1200" dirty="0" err="1">
                <a:solidFill>
                  <a:srgbClr val="001D35"/>
                </a:solidFill>
                <a:latin typeface="Courier New" panose="02070309020205020404" pitchFamily="49" charset="0"/>
                <a:cs typeface="Courier New" panose="02070309020205020404" pitchFamily="49" charset="0"/>
              </a:rPr>
              <a:t>histplot</a:t>
            </a:r>
            <a:r>
              <a:rPr lang="en-US" altLang="en-US" dirty="0">
                <a:solidFill>
                  <a:srgbClr val="001D35"/>
                </a:solidFill>
                <a:latin typeface="Google Sans"/>
              </a:rPr>
              <a:t> to also compute and draw a Kernel Density Estimate (KDE) plot alongside the histogram bars. The KDE plot is a smooth, continuous curve that estimates the probability density function of the data, providing a smoothed representation of the distribution. </a:t>
            </a:r>
            <a:endParaRPr lang="en-US" altLang="en-US" dirty="0" smtClean="0">
              <a:solidFill>
                <a:srgbClr val="001D35"/>
              </a:solidFill>
              <a:latin typeface="Google Sans"/>
            </a:endParaRPr>
          </a:p>
          <a:p>
            <a:pPr lvl="0" eaLnBrk="0" fontAlgn="base" hangingPunct="0">
              <a:lnSpc>
                <a:spcPct val="150000"/>
              </a:lnSpc>
              <a:spcBef>
                <a:spcPct val="0"/>
              </a:spcBef>
              <a:spcAft>
                <a:spcPct val="0"/>
              </a:spcAft>
            </a:pPr>
            <a:endParaRPr lang="en-US" altLang="en-US" dirty="0">
              <a:solidFill>
                <a:srgbClr val="001D35"/>
              </a:solidFill>
              <a:latin typeface="Google Sans"/>
            </a:endParaRPr>
          </a:p>
          <a:p>
            <a:pPr lvl="0" eaLnBrk="0" fontAlgn="base" hangingPunct="0">
              <a:lnSpc>
                <a:spcPct val="150000"/>
              </a:lnSpc>
              <a:spcBef>
                <a:spcPct val="0"/>
              </a:spcBef>
              <a:spcAft>
                <a:spcPct val="0"/>
              </a:spcAft>
            </a:pPr>
            <a:r>
              <a:rPr lang="en-US" altLang="en-US" dirty="0" smtClean="0">
                <a:solidFill>
                  <a:srgbClr val="001D35"/>
                </a:solidFill>
                <a:latin typeface="Google Sans"/>
              </a:rPr>
              <a:t>It </a:t>
            </a:r>
            <a:r>
              <a:rPr lang="en-US" altLang="en-US" dirty="0">
                <a:solidFill>
                  <a:srgbClr val="001D35"/>
                </a:solidFill>
                <a:latin typeface="Google Sans"/>
              </a:rPr>
              <a:t>can be helpful for visualizing the overall shape and modality of the data without the visual impact of discrete bins.</a:t>
            </a:r>
            <a:r>
              <a:rPr lang="en-US" altLang="en-US" sz="1050" dirty="0"/>
              <a:t> </a:t>
            </a:r>
            <a:endParaRPr lang="en-US" altLang="en-US" sz="2800" dirty="0">
              <a:latin typeface="Arial" panose="020B0604020202020204" pitchFamily="34" charset="0"/>
            </a:endParaRPr>
          </a:p>
        </p:txBody>
      </p:sp>
      <p:sp>
        <p:nvSpPr>
          <p:cNvPr id="4" name="Rectangle 3"/>
          <p:cNvSpPr/>
          <p:nvPr/>
        </p:nvSpPr>
        <p:spPr>
          <a:xfrm>
            <a:off x="2759758" y="1708142"/>
            <a:ext cx="5630067" cy="369332"/>
          </a:xfrm>
          <a:prstGeom prst="rect">
            <a:avLst/>
          </a:prstGeom>
        </p:spPr>
        <p:txBody>
          <a:bodyPr wrap="none">
            <a:spAutoFit/>
          </a:bodyPr>
          <a:lstStyle/>
          <a:p>
            <a:r>
              <a:rPr lang="en-IN" dirty="0" err="1">
                <a:solidFill>
                  <a:srgbClr val="002060"/>
                </a:solidFill>
                <a:latin typeface="Consolas" panose="020B0609020204030204" pitchFamily="49" charset="0"/>
              </a:rPr>
              <a:t>sns.histplot</a:t>
            </a:r>
            <a:r>
              <a:rPr lang="en-IN" dirty="0">
                <a:solidFill>
                  <a:srgbClr val="002060"/>
                </a:solidFill>
                <a:latin typeface="Consolas" panose="020B0609020204030204" pitchFamily="49" charset="0"/>
              </a:rPr>
              <a:t>(data["Age"], bins=5, </a:t>
            </a:r>
            <a:r>
              <a:rPr lang="en-IN" dirty="0" err="1">
                <a:solidFill>
                  <a:srgbClr val="002060"/>
                </a:solidFill>
                <a:latin typeface="Consolas" panose="020B0609020204030204" pitchFamily="49" charset="0"/>
              </a:rPr>
              <a:t>kde</a:t>
            </a:r>
            <a:r>
              <a:rPr lang="en-IN" dirty="0">
                <a:solidFill>
                  <a:srgbClr val="002060"/>
                </a:solidFill>
                <a:latin typeface="Consolas" panose="020B0609020204030204" pitchFamily="49" charset="0"/>
              </a:rPr>
              <a:t>=True)</a:t>
            </a:r>
            <a:endParaRPr lang="en-IN" b="0" dirty="0">
              <a:solidFill>
                <a:srgbClr val="002060"/>
              </a:solidFill>
              <a:effectLst/>
              <a:latin typeface="Consolas" panose="020B0609020204030204" pitchFamily="49" charset="0"/>
            </a:endParaRPr>
          </a:p>
        </p:txBody>
      </p:sp>
      <p:sp>
        <p:nvSpPr>
          <p:cNvPr id="5" name="Rectangle 4"/>
          <p:cNvSpPr/>
          <p:nvPr/>
        </p:nvSpPr>
        <p:spPr>
          <a:xfrm>
            <a:off x="4621123" y="720590"/>
            <a:ext cx="1749197" cy="369332"/>
          </a:xfrm>
          <a:prstGeom prst="rect">
            <a:avLst/>
          </a:prstGeom>
        </p:spPr>
        <p:txBody>
          <a:bodyPr wrap="none">
            <a:spAutoFit/>
          </a:bodyPr>
          <a:lstStyle/>
          <a:p>
            <a:r>
              <a:rPr lang="en-IN" dirty="0" err="1">
                <a:solidFill>
                  <a:srgbClr val="001D35"/>
                </a:solidFill>
                <a:latin typeface="Google Sans"/>
              </a:rPr>
              <a:t>Seaborn</a:t>
            </a:r>
            <a:r>
              <a:rPr lang="en-IN" dirty="0">
                <a:solidFill>
                  <a:srgbClr val="001D35"/>
                </a:solidFill>
                <a:latin typeface="Google Sans"/>
              </a:rPr>
              <a:t> library</a:t>
            </a:r>
            <a:endParaRPr lang="en-IN" dirty="0"/>
          </a:p>
        </p:txBody>
      </p:sp>
    </p:spTree>
    <p:extLst>
      <p:ext uri="{BB962C8B-B14F-4D97-AF65-F5344CB8AC3E}">
        <p14:creationId xmlns:p14="http://schemas.microsoft.com/office/powerpoint/2010/main" val="4414909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6864" y="1913096"/>
            <a:ext cx="10439400" cy="1200329"/>
          </a:xfrm>
          <a:prstGeom prst="rect">
            <a:avLst/>
          </a:prstGeom>
        </p:spPr>
        <p:txBody>
          <a:bodyPr wrap="square">
            <a:spAutoFit/>
          </a:bodyPr>
          <a:lstStyle/>
          <a:p>
            <a:pPr fontAlgn="base"/>
            <a:r>
              <a:rPr lang="en-US" dirty="0">
                <a:solidFill>
                  <a:srgbClr val="273239"/>
                </a:solidFill>
                <a:latin typeface="Nunito"/>
              </a:rPr>
              <a:t>A population refers to the entire set of individuals, objects, or data points that you want to study. It can be large or small depending on the scope of your research</a:t>
            </a:r>
            <a:r>
              <a:rPr lang="en-US" dirty="0" smtClean="0">
                <a:solidFill>
                  <a:srgbClr val="273239"/>
                </a:solidFill>
                <a:latin typeface="Nunito"/>
              </a:rPr>
              <a:t>.</a:t>
            </a:r>
          </a:p>
          <a:p>
            <a:pPr fontAlgn="base"/>
            <a:endParaRPr lang="en-US" dirty="0">
              <a:solidFill>
                <a:srgbClr val="273239"/>
              </a:solidFill>
              <a:latin typeface="Nunito"/>
            </a:endParaRPr>
          </a:p>
          <a:p>
            <a:pPr fontAlgn="base"/>
            <a:r>
              <a:rPr lang="en-US" b="1" dirty="0" err="1" smtClean="0">
                <a:solidFill>
                  <a:srgbClr val="273239"/>
                </a:solidFill>
                <a:latin typeface="Nunito"/>
              </a:rPr>
              <a:t>Eg</a:t>
            </a:r>
            <a:r>
              <a:rPr lang="en-US" b="1" dirty="0" smtClean="0">
                <a:solidFill>
                  <a:srgbClr val="273239"/>
                </a:solidFill>
                <a:latin typeface="Nunito"/>
              </a:rPr>
              <a:t>., </a:t>
            </a:r>
            <a:r>
              <a:rPr lang="en-US" dirty="0" smtClean="0">
                <a:solidFill>
                  <a:srgbClr val="273239"/>
                </a:solidFill>
                <a:latin typeface="Nunito"/>
              </a:rPr>
              <a:t>All Engineers in Test Leaf or </a:t>
            </a:r>
            <a:r>
              <a:rPr lang="en-US" dirty="0">
                <a:solidFill>
                  <a:srgbClr val="273239"/>
                </a:solidFill>
                <a:latin typeface="Nunito"/>
              </a:rPr>
              <a:t>all </a:t>
            </a:r>
            <a:r>
              <a:rPr lang="en-US" dirty="0" smtClean="0">
                <a:solidFill>
                  <a:srgbClr val="273239"/>
                </a:solidFill>
                <a:latin typeface="Nunito"/>
              </a:rPr>
              <a:t>Engineers in IT industry</a:t>
            </a:r>
            <a:endParaRPr lang="en-US" b="0" i="0" dirty="0">
              <a:solidFill>
                <a:srgbClr val="273239"/>
              </a:solidFill>
              <a:effectLst/>
              <a:latin typeface="Nunito"/>
            </a:endParaRPr>
          </a:p>
        </p:txBody>
      </p:sp>
      <p:sp>
        <p:nvSpPr>
          <p:cNvPr id="3" name="Rectangle 2"/>
          <p:cNvSpPr/>
          <p:nvPr/>
        </p:nvSpPr>
        <p:spPr>
          <a:xfrm>
            <a:off x="778764" y="3944404"/>
            <a:ext cx="11135868" cy="2031325"/>
          </a:xfrm>
          <a:prstGeom prst="rect">
            <a:avLst/>
          </a:prstGeom>
        </p:spPr>
        <p:txBody>
          <a:bodyPr wrap="square">
            <a:spAutoFit/>
          </a:bodyPr>
          <a:lstStyle/>
          <a:p>
            <a:r>
              <a:rPr lang="en-US" dirty="0" smtClean="0">
                <a:solidFill>
                  <a:srgbClr val="273239"/>
                </a:solidFill>
                <a:latin typeface="Nunito"/>
              </a:rPr>
              <a:t>Sample is </a:t>
            </a:r>
            <a:r>
              <a:rPr lang="en-US" dirty="0">
                <a:solidFill>
                  <a:srgbClr val="273239"/>
                </a:solidFill>
                <a:latin typeface="Nunito"/>
              </a:rPr>
              <a:t>a subset of the population that is selected for analysis. It's used when studying the entire population is impractical or impossible</a:t>
            </a:r>
            <a:r>
              <a:rPr lang="en-US" dirty="0" smtClean="0">
                <a:solidFill>
                  <a:srgbClr val="273239"/>
                </a:solidFill>
                <a:latin typeface="Nunito"/>
              </a:rPr>
              <a:t>.</a:t>
            </a:r>
          </a:p>
          <a:p>
            <a:endParaRPr lang="en-US" dirty="0">
              <a:solidFill>
                <a:srgbClr val="273239"/>
              </a:solidFill>
              <a:latin typeface="Nunito"/>
            </a:endParaRPr>
          </a:p>
          <a:p>
            <a:r>
              <a:rPr lang="en-US" b="1" dirty="0" err="1" smtClean="0">
                <a:solidFill>
                  <a:srgbClr val="273239"/>
                </a:solidFill>
                <a:latin typeface="Nunito"/>
              </a:rPr>
              <a:t>Eg</a:t>
            </a:r>
            <a:r>
              <a:rPr lang="en-US" b="1" dirty="0" smtClean="0">
                <a:solidFill>
                  <a:srgbClr val="273239"/>
                </a:solidFill>
                <a:latin typeface="Nunito"/>
              </a:rPr>
              <a:t>., </a:t>
            </a:r>
            <a:r>
              <a:rPr lang="en-US" dirty="0" smtClean="0">
                <a:solidFill>
                  <a:srgbClr val="273239"/>
                </a:solidFill>
                <a:latin typeface="Nunito"/>
              </a:rPr>
              <a:t>100 Engineers from </a:t>
            </a:r>
            <a:r>
              <a:rPr lang="en-US" dirty="0" err="1" smtClean="0">
                <a:solidFill>
                  <a:srgbClr val="273239"/>
                </a:solidFill>
                <a:latin typeface="Nunito"/>
              </a:rPr>
              <a:t>TestLeaf</a:t>
            </a:r>
            <a:endParaRPr lang="en-US" dirty="0" smtClean="0">
              <a:solidFill>
                <a:srgbClr val="273239"/>
              </a:solidFill>
              <a:latin typeface="Nunito"/>
            </a:endParaRPr>
          </a:p>
          <a:p>
            <a:endParaRPr lang="en-US" dirty="0" smtClean="0">
              <a:solidFill>
                <a:srgbClr val="273239"/>
              </a:solidFill>
              <a:latin typeface="Nunito"/>
            </a:endParaRPr>
          </a:p>
          <a:p>
            <a:endParaRPr lang="en-US" dirty="0" smtClean="0">
              <a:solidFill>
                <a:srgbClr val="273239"/>
              </a:solidFill>
              <a:latin typeface="Nunito"/>
            </a:endParaRPr>
          </a:p>
          <a:p>
            <a:r>
              <a:rPr lang="en-US" dirty="0" smtClean="0">
                <a:solidFill>
                  <a:srgbClr val="273239"/>
                </a:solidFill>
                <a:latin typeface="Nunito"/>
              </a:rPr>
              <a:t>Sampling </a:t>
            </a:r>
            <a:r>
              <a:rPr lang="en-US" dirty="0">
                <a:solidFill>
                  <a:srgbClr val="273239"/>
                </a:solidFill>
                <a:latin typeface="Nunito"/>
              </a:rPr>
              <a:t>allows for inferences about the population using statistical techniques.</a:t>
            </a:r>
            <a:endParaRPr lang="en-IN" dirty="0"/>
          </a:p>
        </p:txBody>
      </p:sp>
      <p:sp>
        <p:nvSpPr>
          <p:cNvPr id="4" name="Title 1"/>
          <p:cNvSpPr>
            <a:spLocks noGrp="1"/>
          </p:cNvSpPr>
          <p:nvPr>
            <p:ph type="ctrTitle"/>
          </p:nvPr>
        </p:nvSpPr>
        <p:spPr>
          <a:xfrm>
            <a:off x="691896" y="360457"/>
            <a:ext cx="8497824" cy="909637"/>
          </a:xfrm>
        </p:spPr>
        <p:txBody>
          <a:bodyPr>
            <a:normAutofit fontScale="90000"/>
          </a:bodyPr>
          <a:lstStyle/>
          <a:p>
            <a:pPr algn="l"/>
            <a:r>
              <a:rPr lang="en-US" dirty="0" smtClean="0">
                <a:solidFill>
                  <a:srgbClr val="635540"/>
                </a:solidFill>
                <a:latin typeface="Libre Baskerville (Headings)"/>
              </a:rPr>
              <a:t>Population and Sample</a:t>
            </a:r>
            <a:endParaRPr dirty="0">
              <a:solidFill>
                <a:srgbClr val="635540"/>
              </a:solidFill>
              <a:latin typeface="Libre Baskerville (Headings)"/>
            </a:endParaRPr>
          </a:p>
        </p:txBody>
      </p:sp>
    </p:spTree>
    <p:extLst>
      <p:ext uri="{BB962C8B-B14F-4D97-AF65-F5344CB8AC3E}">
        <p14:creationId xmlns:p14="http://schemas.microsoft.com/office/powerpoint/2010/main" val="2154556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Output Function</a:t>
            </a:r>
            <a:endParaRPr lang="en-US" dirty="0">
              <a:solidFill>
                <a:srgbClr val="5C4E3D"/>
              </a:solidFill>
            </a:endParaRPr>
          </a:p>
        </p:txBody>
      </p:sp>
      <p:sp>
        <p:nvSpPr>
          <p:cNvPr id="3" name="Content Placeholder 2"/>
          <p:cNvSpPr>
            <a:spLocks noGrp="1"/>
          </p:cNvSpPr>
          <p:nvPr>
            <p:ph type="subTitle" idx="1"/>
          </p:nvPr>
        </p:nvSpPr>
        <p:spPr>
          <a:xfrm>
            <a:off x="954116" y="1638387"/>
            <a:ext cx="9144000" cy="3533978"/>
          </a:xfrm>
        </p:spPr>
        <p:txBody>
          <a:bodyPr>
            <a:noAutofit/>
          </a:bodyPr>
          <a:lstStyle/>
          <a:p>
            <a:pPr algn="l" fontAlgn="base"/>
            <a:r>
              <a:rPr lang="en-IN" sz="2000" b="1" dirty="0" smtClean="0"/>
              <a:t>Printing </a:t>
            </a:r>
            <a:r>
              <a:rPr lang="en-IN" sz="2000" b="1" dirty="0"/>
              <a:t>Output using print()</a:t>
            </a:r>
          </a:p>
          <a:p>
            <a:pPr algn="l" fontAlgn="base"/>
            <a:endParaRPr lang="en-US" sz="2000" b="1" dirty="0"/>
          </a:p>
          <a:p>
            <a:pPr algn="l" fontAlgn="base"/>
            <a:r>
              <a:rPr lang="en-US" sz="2000" i="1" dirty="0"/>
              <a:t>print("Hello, World</a:t>
            </a:r>
            <a:r>
              <a:rPr lang="en-US" sz="2000" i="1" dirty="0" smtClean="0"/>
              <a:t>!")</a:t>
            </a:r>
          </a:p>
          <a:p>
            <a:pPr algn="l" fontAlgn="base"/>
            <a:endParaRPr lang="en-US" sz="2000" dirty="0"/>
          </a:p>
          <a:p>
            <a:pPr algn="l" fontAlgn="base"/>
            <a:r>
              <a:rPr lang="en-US" sz="2000" dirty="0"/>
              <a:t># Single variable</a:t>
            </a:r>
          </a:p>
          <a:p>
            <a:pPr algn="l" fontAlgn="base"/>
            <a:r>
              <a:rPr lang="en-US" sz="2000" i="1" dirty="0"/>
              <a:t>s = </a:t>
            </a:r>
            <a:r>
              <a:rPr lang="en-US" sz="2000" i="1" dirty="0" smtClean="0"/>
              <a:t>“Test Leaf"</a:t>
            </a:r>
            <a:endParaRPr lang="en-US" sz="2000" i="1" dirty="0"/>
          </a:p>
          <a:p>
            <a:pPr algn="l" fontAlgn="base"/>
            <a:r>
              <a:rPr lang="en-US" sz="2000" i="1" dirty="0"/>
              <a:t>print(s</a:t>
            </a:r>
            <a:r>
              <a:rPr lang="en-US" sz="2000" i="1" dirty="0" smtClean="0"/>
              <a:t>)</a:t>
            </a:r>
            <a:endParaRPr lang="en-US" sz="2000" i="1" dirty="0"/>
          </a:p>
        </p:txBody>
      </p:sp>
    </p:spTree>
    <p:extLst>
      <p:ext uri="{BB962C8B-B14F-4D97-AF65-F5344CB8AC3E}">
        <p14:creationId xmlns:p14="http://schemas.microsoft.com/office/powerpoint/2010/main" val="9346787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26889515"/>
              </p:ext>
            </p:extLst>
          </p:nvPr>
        </p:nvGraphicFramePr>
        <p:xfrm>
          <a:off x="906780" y="1899444"/>
          <a:ext cx="10515600" cy="3068320"/>
        </p:xfrm>
        <a:graphic>
          <a:graphicData uri="http://schemas.openxmlformats.org/drawingml/2006/table">
            <a:tbl>
              <a:tblPr>
                <a:tableStyleId>{5940675A-B579-460E-94D1-54222C63F5DA}</a:tableStyleId>
              </a:tblPr>
              <a:tblGrid>
                <a:gridCol w="5257800">
                  <a:extLst>
                    <a:ext uri="{9D8B030D-6E8A-4147-A177-3AD203B41FA5}">
                      <a16:colId xmlns:a16="http://schemas.microsoft.com/office/drawing/2014/main" val="3140531923"/>
                    </a:ext>
                  </a:extLst>
                </a:gridCol>
                <a:gridCol w="5257800">
                  <a:extLst>
                    <a:ext uri="{9D8B030D-6E8A-4147-A177-3AD203B41FA5}">
                      <a16:colId xmlns:a16="http://schemas.microsoft.com/office/drawing/2014/main" val="1100094875"/>
                    </a:ext>
                  </a:extLst>
                </a:gridCol>
              </a:tblGrid>
              <a:tr h="0">
                <a:tc>
                  <a:txBody>
                    <a:bodyPr/>
                    <a:lstStyle/>
                    <a:p>
                      <a:pPr algn="ctr" rtl="0" fontAlgn="base"/>
                      <a:r>
                        <a:rPr lang="en-IN" sz="1400" b="1" dirty="0">
                          <a:effectLst/>
                        </a:rPr>
                        <a:t>Population</a:t>
                      </a:r>
                    </a:p>
                  </a:txBody>
                  <a:tcPr marL="38100" marR="38100" marT="63500" marB="63500" anchor="ctr"/>
                </a:tc>
                <a:tc>
                  <a:txBody>
                    <a:bodyPr/>
                    <a:lstStyle/>
                    <a:p>
                      <a:pPr algn="ctr" rtl="0" fontAlgn="base"/>
                      <a:r>
                        <a:rPr lang="en-IN" sz="1400" b="1" dirty="0">
                          <a:effectLst/>
                        </a:rPr>
                        <a:t>Sample</a:t>
                      </a:r>
                    </a:p>
                  </a:txBody>
                  <a:tcPr marL="63500" marR="63500" marT="63500" marB="63500" anchor="ctr"/>
                </a:tc>
                <a:extLst>
                  <a:ext uri="{0D108BD9-81ED-4DB2-BD59-A6C34878D82A}">
                    <a16:rowId xmlns:a16="http://schemas.microsoft.com/office/drawing/2014/main" val="580433365"/>
                  </a:ext>
                </a:extLst>
              </a:tr>
              <a:tr h="0">
                <a:tc>
                  <a:txBody>
                    <a:bodyPr/>
                    <a:lstStyle/>
                    <a:p>
                      <a:pPr algn="ctr" rtl="0" fontAlgn="base"/>
                      <a:r>
                        <a:rPr lang="en-US" sz="1800" dirty="0">
                          <a:effectLst/>
                        </a:rPr>
                        <a:t>The population includes all members of a specified group.</a:t>
                      </a:r>
                      <a:endParaRPr lang="en-US" sz="1800" b="0" dirty="0">
                        <a:effectLst/>
                      </a:endParaRPr>
                    </a:p>
                  </a:txBody>
                  <a:tcPr marL="63500" marR="63500" marT="88900" marB="88900" anchor="ctr"/>
                </a:tc>
                <a:tc>
                  <a:txBody>
                    <a:bodyPr/>
                    <a:lstStyle/>
                    <a:p>
                      <a:pPr algn="ctr" rtl="0" fontAlgn="base"/>
                      <a:r>
                        <a:rPr lang="en-US" sz="1800">
                          <a:effectLst/>
                        </a:rPr>
                        <a:t>A sample is a subset of the population.</a:t>
                      </a:r>
                      <a:endParaRPr lang="en-US" sz="1800" b="0">
                        <a:effectLst/>
                      </a:endParaRPr>
                    </a:p>
                  </a:txBody>
                  <a:tcPr marL="63500" marR="63500" marT="88900" marB="88900" anchor="ctr"/>
                </a:tc>
                <a:extLst>
                  <a:ext uri="{0D108BD9-81ED-4DB2-BD59-A6C34878D82A}">
                    <a16:rowId xmlns:a16="http://schemas.microsoft.com/office/drawing/2014/main" val="2582047939"/>
                  </a:ext>
                </a:extLst>
              </a:tr>
              <a:tr h="0">
                <a:tc>
                  <a:txBody>
                    <a:bodyPr/>
                    <a:lstStyle/>
                    <a:p>
                      <a:pPr algn="ctr" rtl="0" fontAlgn="base"/>
                      <a:r>
                        <a:rPr lang="en-US" sz="1800" dirty="0">
                          <a:effectLst/>
                        </a:rPr>
                        <a:t>Collecting data from an entire population can be time-consuming, expensive, and sometimes impractical or impossible.</a:t>
                      </a:r>
                      <a:endParaRPr lang="en-US" sz="1800" b="0" dirty="0">
                        <a:effectLst/>
                      </a:endParaRPr>
                    </a:p>
                  </a:txBody>
                  <a:tcPr marL="63500" marR="63500" marT="88900" marB="88900" anchor="ctr"/>
                </a:tc>
                <a:tc>
                  <a:txBody>
                    <a:bodyPr/>
                    <a:lstStyle/>
                    <a:p>
                      <a:pPr algn="ctr" rtl="0" fontAlgn="base"/>
                      <a:r>
                        <a:rPr lang="en-US" sz="1800" dirty="0">
                          <a:effectLst/>
                        </a:rPr>
                        <a:t>Samples offer a more feasible approach to studying populations, allowing researchers to draw conclusions based on smaller, manageable datasets</a:t>
                      </a:r>
                      <a:endParaRPr lang="en-US" sz="1800" b="0" dirty="0">
                        <a:effectLst/>
                      </a:endParaRPr>
                    </a:p>
                  </a:txBody>
                  <a:tcPr marL="63500" marR="63500" marT="88900" marB="88900" anchor="ctr"/>
                </a:tc>
                <a:extLst>
                  <a:ext uri="{0D108BD9-81ED-4DB2-BD59-A6C34878D82A}">
                    <a16:rowId xmlns:a16="http://schemas.microsoft.com/office/drawing/2014/main" val="179450667"/>
                  </a:ext>
                </a:extLst>
              </a:tr>
              <a:tr h="0">
                <a:tc>
                  <a:txBody>
                    <a:bodyPr/>
                    <a:lstStyle/>
                    <a:p>
                      <a:pPr algn="ctr" rtl="0" fontAlgn="base"/>
                      <a:r>
                        <a:rPr lang="en-US" sz="1800" dirty="0">
                          <a:effectLst/>
                        </a:rPr>
                        <a:t>Includes all </a:t>
                      </a:r>
                      <a:r>
                        <a:rPr lang="en-US" sz="1800" dirty="0" smtClean="0">
                          <a:effectLst/>
                        </a:rPr>
                        <a:t>Learners </a:t>
                      </a:r>
                      <a:r>
                        <a:rPr lang="en-US" sz="1800" dirty="0">
                          <a:effectLst/>
                        </a:rPr>
                        <a:t>in </a:t>
                      </a:r>
                      <a:r>
                        <a:rPr lang="en-US" sz="1800" dirty="0" smtClean="0">
                          <a:effectLst/>
                        </a:rPr>
                        <a:t>Testleaf.</a:t>
                      </a:r>
                      <a:endParaRPr lang="en-US" sz="1800" b="0" dirty="0">
                        <a:effectLst/>
                      </a:endParaRPr>
                    </a:p>
                  </a:txBody>
                  <a:tcPr marL="63500" marR="63500" marT="88900" marB="88900" anchor="ctr"/>
                </a:tc>
                <a:tc>
                  <a:txBody>
                    <a:bodyPr/>
                    <a:lstStyle/>
                    <a:p>
                      <a:pPr algn="ctr" rtl="0" fontAlgn="base"/>
                      <a:r>
                        <a:rPr lang="en-US" sz="1800" dirty="0" smtClean="0">
                          <a:effectLst/>
                        </a:rPr>
                        <a:t>Consists of 100 Learners,  a subset of the entire population.</a:t>
                      </a:r>
                      <a:endParaRPr lang="en-US" sz="1800" b="0" dirty="0">
                        <a:effectLst/>
                      </a:endParaRPr>
                    </a:p>
                  </a:txBody>
                  <a:tcPr marL="63500" marR="63500" marT="88900" marB="88900" anchor="ctr"/>
                </a:tc>
                <a:extLst>
                  <a:ext uri="{0D108BD9-81ED-4DB2-BD59-A6C34878D82A}">
                    <a16:rowId xmlns:a16="http://schemas.microsoft.com/office/drawing/2014/main" val="416890747"/>
                  </a:ext>
                </a:extLst>
              </a:tr>
            </a:tbl>
          </a:graphicData>
        </a:graphic>
      </p:graphicFrame>
      <p:sp>
        <p:nvSpPr>
          <p:cNvPr id="3" name="Title 1"/>
          <p:cNvSpPr>
            <a:spLocks noGrp="1"/>
          </p:cNvSpPr>
          <p:nvPr>
            <p:ph type="ctrTitle"/>
          </p:nvPr>
        </p:nvSpPr>
        <p:spPr>
          <a:xfrm>
            <a:off x="691896" y="360457"/>
            <a:ext cx="8497824" cy="909637"/>
          </a:xfrm>
        </p:spPr>
        <p:txBody>
          <a:bodyPr>
            <a:normAutofit fontScale="90000"/>
          </a:bodyPr>
          <a:lstStyle/>
          <a:p>
            <a:pPr algn="l"/>
            <a:r>
              <a:rPr lang="en-US" dirty="0" smtClean="0">
                <a:solidFill>
                  <a:srgbClr val="635540"/>
                </a:solidFill>
                <a:latin typeface="Libre Baskerville (Headings)"/>
              </a:rPr>
              <a:t>Population Vs Sample</a:t>
            </a:r>
            <a:endParaRPr dirty="0">
              <a:solidFill>
                <a:srgbClr val="635540"/>
              </a:solidFill>
              <a:latin typeface="Libre Baskerville (Headings)"/>
            </a:endParaRPr>
          </a:p>
        </p:txBody>
      </p:sp>
    </p:spTree>
    <p:extLst>
      <p:ext uri="{BB962C8B-B14F-4D97-AF65-F5344CB8AC3E}">
        <p14:creationId xmlns:p14="http://schemas.microsoft.com/office/powerpoint/2010/main" val="170415092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93192" y="1481542"/>
            <a:ext cx="11320272"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Mean</a:t>
            </a:r>
            <a:r>
              <a:rPr kumimoji="0" lang="en-US" altLang="en-US" sz="2400" b="0" i="0" u="none" strike="noStrike" cap="none" normalizeH="0" baseline="0" dirty="0" smtClean="0">
                <a:ln>
                  <a:noFill/>
                </a:ln>
                <a:solidFill>
                  <a:schemeClr val="tx1"/>
                </a:solidFill>
                <a:effectLst/>
                <a:latin typeface="Arial" panose="020B0604020202020204" pitchFamily="34" charset="0"/>
              </a:rPr>
              <a:t>: </a:t>
            </a: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Population mean is defined by </a:t>
            </a:r>
            <a:r>
              <a:rPr kumimoji="0" lang="en-US" altLang="en-US" sz="2800" b="0" i="0" u="none" strike="noStrike" cap="none" normalizeH="0" baseline="0" dirty="0" smtClean="0">
                <a:ln>
                  <a:noFill/>
                </a:ln>
                <a:solidFill>
                  <a:schemeClr val="tx1"/>
                </a:solidFill>
                <a:effectLst/>
                <a:latin typeface="KaTeX_Main"/>
              </a:rPr>
              <a:t>μ</a:t>
            </a:r>
            <a:r>
              <a:rPr kumimoji="0" lang="en-US" altLang="en-US" sz="2400" b="0" i="0" u="none" strike="noStrike" cap="none" normalizeH="0" baseline="0" dirty="0" smtClean="0">
                <a:ln>
                  <a:noFill/>
                </a:ln>
                <a:solidFill>
                  <a:schemeClr val="tx1"/>
                </a:solidFill>
                <a:effectLst/>
              </a:rPr>
              <a:t>. And its formula is given by,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latin typeface="Arial" panose="020B0604020202020204" pitchFamily="34" charset="0"/>
            </a:endParaRPr>
          </a:p>
          <a:p>
            <a:r>
              <a:rPr lang="en-US" altLang="en-US" sz="2400" dirty="0"/>
              <a:t>N = Number of elements in population.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Standard Deviation: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chemeClr val="tx1"/>
                </a:solidFill>
                <a:effectLst/>
                <a:latin typeface="Arial" panose="020B0604020202020204" pitchFamily="34" charset="0"/>
              </a:rPr>
              <a:t>P</a:t>
            </a:r>
            <a:r>
              <a:rPr kumimoji="0" lang="en-US" altLang="en-US" sz="2400" b="0" i="0" u="none" strike="noStrike" cap="none" normalizeH="0" baseline="0" dirty="0" smtClean="0">
                <a:ln>
                  <a:noFill/>
                </a:ln>
                <a:solidFill>
                  <a:schemeClr val="tx1"/>
                </a:solidFill>
                <a:effectLst/>
                <a:latin typeface="Arial" panose="020B0604020202020204" pitchFamily="34" charset="0"/>
              </a:rPr>
              <a:t>opulation standard deviation is given by </a:t>
            </a:r>
            <a:r>
              <a:rPr kumimoji="0" lang="en-US" altLang="en-US" sz="2800" b="0" i="1" u="none" strike="noStrike" cap="none" normalizeH="0" baseline="0" dirty="0" smtClean="0">
                <a:ln>
                  <a:noFill/>
                </a:ln>
                <a:solidFill>
                  <a:schemeClr val="tx1"/>
                </a:solidFill>
                <a:effectLst/>
                <a:latin typeface="KaTeX_Math"/>
              </a:rPr>
              <a:t>σ</a:t>
            </a:r>
            <a:r>
              <a:rPr kumimoji="0" lang="en-US" altLang="en-US" sz="2400" b="0" i="0" u="none" strike="noStrike" cap="none" normalizeH="0" baseline="0" dirty="0" smtClean="0">
                <a:ln>
                  <a:noFill/>
                </a:ln>
                <a:solidFill>
                  <a:schemeClr val="tx1"/>
                </a:solidFill>
                <a:effectLst/>
              </a:rPr>
              <a:t>. And it's formula is,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170426" y="2702623"/>
            <a:ext cx="1638300" cy="885825"/>
          </a:xfrm>
          <a:prstGeom prst="rect">
            <a:avLst/>
          </a:prstGeom>
        </p:spPr>
      </p:pic>
      <p:pic>
        <p:nvPicPr>
          <p:cNvPr id="4" name="Picture 3"/>
          <p:cNvPicPr>
            <a:picLocks noChangeAspect="1"/>
          </p:cNvPicPr>
          <p:nvPr/>
        </p:nvPicPr>
        <p:blipFill>
          <a:blip r:embed="rId3"/>
          <a:stretch>
            <a:fillRect/>
          </a:stretch>
        </p:blipFill>
        <p:spPr>
          <a:xfrm>
            <a:off x="3710940" y="5454967"/>
            <a:ext cx="3124200" cy="1019175"/>
          </a:xfrm>
          <a:prstGeom prst="rect">
            <a:avLst/>
          </a:prstGeom>
        </p:spPr>
      </p:pic>
      <p:sp>
        <p:nvSpPr>
          <p:cNvPr id="5" name="Title 1"/>
          <p:cNvSpPr>
            <a:spLocks noGrp="1"/>
          </p:cNvSpPr>
          <p:nvPr>
            <p:ph type="ctrTitle"/>
          </p:nvPr>
        </p:nvSpPr>
        <p:spPr>
          <a:xfrm>
            <a:off x="225552" y="261092"/>
            <a:ext cx="8497824" cy="909637"/>
          </a:xfrm>
        </p:spPr>
        <p:txBody>
          <a:bodyPr>
            <a:normAutofit fontScale="90000"/>
          </a:bodyPr>
          <a:lstStyle/>
          <a:p>
            <a:pPr algn="l"/>
            <a:r>
              <a:rPr lang="en-US" dirty="0" smtClean="0">
                <a:solidFill>
                  <a:srgbClr val="635540"/>
                </a:solidFill>
                <a:latin typeface="Libre Baskerville (Headings)"/>
              </a:rPr>
              <a:t>Population </a:t>
            </a:r>
            <a:r>
              <a:rPr lang="en-US" dirty="0" err="1" smtClean="0">
                <a:solidFill>
                  <a:srgbClr val="635540"/>
                </a:solidFill>
                <a:latin typeface="Libre Baskerville (Headings)"/>
              </a:rPr>
              <a:t>Prameters</a:t>
            </a:r>
            <a:endParaRPr dirty="0">
              <a:solidFill>
                <a:srgbClr val="635540"/>
              </a:solidFill>
              <a:latin typeface="Libre Baskerville (Headings)"/>
            </a:endParaRPr>
          </a:p>
        </p:txBody>
      </p:sp>
    </p:spTree>
    <p:extLst>
      <p:ext uri="{BB962C8B-B14F-4D97-AF65-F5344CB8AC3E}">
        <p14:creationId xmlns:p14="http://schemas.microsoft.com/office/powerpoint/2010/main" val="197070738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20624" y="1577672"/>
            <a:ext cx="1132027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rPr>
              <a:t>Mean</a:t>
            </a:r>
            <a:r>
              <a:rPr kumimoji="0" lang="en-US" altLang="en-US" sz="2400" b="0" i="0" u="none" strike="noStrike" cap="none" normalizeH="0" baseline="0" dirty="0" smtClean="0">
                <a:ln>
                  <a:noFill/>
                </a:ln>
                <a:solidFill>
                  <a:schemeClr val="tx1"/>
                </a:solidFill>
                <a:effectLst/>
              </a:rPr>
              <a:t>: Sample mean is denoted by   . , Formula is,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Standard Deviation:</a:t>
            </a:r>
            <a:r>
              <a:rPr lang="en-US" altLang="en-US" sz="2400" b="1" dirty="0"/>
              <a:t> </a:t>
            </a:r>
            <a:r>
              <a:rPr lang="en-US" altLang="en-US" sz="2400" dirty="0" smtClean="0"/>
              <a:t>S</a:t>
            </a:r>
            <a:r>
              <a:rPr kumimoji="0" lang="en-US" altLang="en-US" sz="2400" b="0" i="0" u="none" strike="noStrike" cap="none" normalizeH="0" baseline="0" dirty="0" smtClean="0">
                <a:ln>
                  <a:noFill/>
                </a:ln>
                <a:solidFill>
                  <a:schemeClr val="tx1"/>
                </a:solidFill>
                <a:effectLst/>
                <a:latin typeface="Arial" panose="020B0604020202020204" pitchFamily="34" charset="0"/>
              </a:rPr>
              <a:t>ample standard deviation is denoted by s. </a:t>
            </a:r>
            <a:r>
              <a:rPr lang="en-US" altLang="en-US" sz="2400" dirty="0"/>
              <a:t>F</a:t>
            </a:r>
            <a:r>
              <a:rPr kumimoji="0" lang="en-US" altLang="en-US" sz="2400" b="0" i="0" u="none" strike="noStrike" cap="none" normalizeH="0" baseline="0" dirty="0" smtClean="0">
                <a:ln>
                  <a:noFill/>
                </a:ln>
                <a:solidFill>
                  <a:schemeClr val="tx1"/>
                </a:solidFill>
                <a:effectLst/>
                <a:latin typeface="Arial" panose="020B0604020202020204" pitchFamily="34" charset="0"/>
              </a:rPr>
              <a:t>ormula is,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4" name="Title 1"/>
          <p:cNvSpPr>
            <a:spLocks noGrp="1"/>
          </p:cNvSpPr>
          <p:nvPr>
            <p:ph type="ctrTitle"/>
          </p:nvPr>
        </p:nvSpPr>
        <p:spPr>
          <a:xfrm>
            <a:off x="225552" y="261092"/>
            <a:ext cx="8497824" cy="909637"/>
          </a:xfrm>
        </p:spPr>
        <p:txBody>
          <a:bodyPr>
            <a:normAutofit fontScale="90000"/>
          </a:bodyPr>
          <a:lstStyle/>
          <a:p>
            <a:pPr algn="l"/>
            <a:r>
              <a:rPr lang="en-US" dirty="0" smtClean="0">
                <a:solidFill>
                  <a:srgbClr val="635540"/>
                </a:solidFill>
                <a:latin typeface="Libre Baskerville (Headings)"/>
              </a:rPr>
              <a:t>Sample Parameters</a:t>
            </a:r>
            <a:endParaRPr dirty="0">
              <a:solidFill>
                <a:srgbClr val="635540"/>
              </a:solidFill>
              <a:latin typeface="Libre Baskerville (Headings)"/>
            </a:endParaRPr>
          </a:p>
        </p:txBody>
      </p:sp>
      <p:pic>
        <p:nvPicPr>
          <p:cNvPr id="5" name="Picture 4"/>
          <p:cNvPicPr>
            <a:picLocks noChangeAspect="1"/>
          </p:cNvPicPr>
          <p:nvPr/>
        </p:nvPicPr>
        <p:blipFill>
          <a:blip r:embed="rId2"/>
          <a:stretch>
            <a:fillRect/>
          </a:stretch>
        </p:blipFill>
        <p:spPr>
          <a:xfrm>
            <a:off x="4613910" y="2304298"/>
            <a:ext cx="1466850" cy="819150"/>
          </a:xfrm>
          <a:prstGeom prst="rect">
            <a:avLst/>
          </a:prstGeom>
        </p:spPr>
      </p:pic>
      <p:pic>
        <p:nvPicPr>
          <p:cNvPr id="6" name="Picture 5"/>
          <p:cNvPicPr>
            <a:picLocks noChangeAspect="1"/>
          </p:cNvPicPr>
          <p:nvPr/>
        </p:nvPicPr>
        <p:blipFill>
          <a:blip r:embed="rId3"/>
          <a:stretch>
            <a:fillRect/>
          </a:stretch>
        </p:blipFill>
        <p:spPr>
          <a:xfrm>
            <a:off x="5247322" y="1577672"/>
            <a:ext cx="200025" cy="485775"/>
          </a:xfrm>
          <a:prstGeom prst="rect">
            <a:avLst/>
          </a:prstGeom>
        </p:spPr>
      </p:pic>
      <p:pic>
        <p:nvPicPr>
          <p:cNvPr id="7" name="Picture 6"/>
          <p:cNvPicPr>
            <a:picLocks noChangeAspect="1"/>
          </p:cNvPicPr>
          <p:nvPr/>
        </p:nvPicPr>
        <p:blipFill>
          <a:blip r:embed="rId4"/>
          <a:stretch>
            <a:fillRect/>
          </a:stretch>
        </p:blipFill>
        <p:spPr>
          <a:xfrm>
            <a:off x="4119181" y="4588512"/>
            <a:ext cx="3057525" cy="714375"/>
          </a:xfrm>
          <a:prstGeom prst="rect">
            <a:avLst/>
          </a:prstGeom>
        </p:spPr>
      </p:pic>
    </p:spTree>
    <p:extLst>
      <p:ext uri="{BB962C8B-B14F-4D97-AF65-F5344CB8AC3E}">
        <p14:creationId xmlns:p14="http://schemas.microsoft.com/office/powerpoint/2010/main" val="57215104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5216" y="1664636"/>
            <a:ext cx="10735056" cy="3970318"/>
          </a:xfrm>
          <a:prstGeom prst="rect">
            <a:avLst/>
          </a:prstGeom>
        </p:spPr>
        <p:txBody>
          <a:bodyPr wrap="square">
            <a:spAutoFit/>
          </a:bodyPr>
          <a:lstStyle/>
          <a:p>
            <a:pPr fontAlgn="base"/>
            <a:r>
              <a:rPr lang="en-US" b="1" dirty="0">
                <a:solidFill>
                  <a:srgbClr val="273239"/>
                </a:solidFill>
                <a:latin typeface="Nunito"/>
              </a:rPr>
              <a:t>Data Analysis &amp; Machine Learning</a:t>
            </a:r>
            <a:endParaRPr lang="en-US" dirty="0">
              <a:solidFill>
                <a:srgbClr val="273239"/>
              </a:solidFill>
              <a:latin typeface="Nunito"/>
            </a:endParaRPr>
          </a:p>
          <a:p>
            <a:pPr fontAlgn="base">
              <a:buFont typeface="Arial" panose="020B0604020202020204" pitchFamily="34" charset="0"/>
              <a:buChar char="•"/>
            </a:pPr>
            <a:r>
              <a:rPr lang="en-US" b="1" dirty="0">
                <a:solidFill>
                  <a:srgbClr val="273239"/>
                </a:solidFill>
                <a:latin typeface="Nunito"/>
              </a:rPr>
              <a:t>Real-world datasets</a:t>
            </a:r>
            <a:r>
              <a:rPr lang="en-US" dirty="0">
                <a:solidFill>
                  <a:srgbClr val="273239"/>
                </a:solidFill>
                <a:latin typeface="Nunito"/>
              </a:rPr>
              <a:t> </a:t>
            </a:r>
            <a:r>
              <a:rPr lang="en-US" dirty="0" smtClean="0">
                <a:solidFill>
                  <a:srgbClr val="273239"/>
                </a:solidFill>
                <a:latin typeface="Nunito"/>
              </a:rPr>
              <a:t>are </a:t>
            </a:r>
            <a:r>
              <a:rPr lang="en-US" dirty="0">
                <a:solidFill>
                  <a:srgbClr val="273239"/>
                </a:solidFill>
                <a:latin typeface="Nunito"/>
              </a:rPr>
              <a:t>too </a:t>
            </a:r>
            <a:r>
              <a:rPr lang="en-US" dirty="0" smtClean="0">
                <a:solidFill>
                  <a:srgbClr val="273239"/>
                </a:solidFill>
                <a:latin typeface="Nunito"/>
              </a:rPr>
              <a:t>huge </a:t>
            </a:r>
            <a:r>
              <a:rPr lang="en-US" dirty="0">
                <a:solidFill>
                  <a:srgbClr val="273239"/>
                </a:solidFill>
                <a:latin typeface="Nunito"/>
              </a:rPr>
              <a:t>(or even infinite), so </a:t>
            </a:r>
            <a:r>
              <a:rPr lang="en-US" dirty="0" smtClean="0">
                <a:solidFill>
                  <a:srgbClr val="273239"/>
                </a:solidFill>
                <a:latin typeface="Nunito"/>
              </a:rPr>
              <a:t>its good to take </a:t>
            </a:r>
            <a:r>
              <a:rPr lang="en-US" b="1" dirty="0" smtClean="0">
                <a:solidFill>
                  <a:srgbClr val="273239"/>
                </a:solidFill>
                <a:latin typeface="Nunito"/>
              </a:rPr>
              <a:t>samples</a:t>
            </a:r>
            <a:r>
              <a:rPr lang="en-US" dirty="0">
                <a:solidFill>
                  <a:srgbClr val="273239"/>
                </a:solidFill>
                <a:latin typeface="Nunito"/>
              </a:rPr>
              <a:t> to train and test algorithms.</a:t>
            </a:r>
          </a:p>
          <a:p>
            <a:pPr fontAlgn="base"/>
            <a:r>
              <a:rPr lang="en-US" dirty="0">
                <a:solidFill>
                  <a:srgbClr val="273239"/>
                </a:solidFill>
                <a:latin typeface="Nunito"/>
              </a:rPr>
              <a:t> </a:t>
            </a:r>
            <a:r>
              <a:rPr lang="en-US" dirty="0" smtClean="0">
                <a:solidFill>
                  <a:srgbClr val="273239"/>
                </a:solidFill>
                <a:latin typeface="Nunito"/>
              </a:rPr>
              <a:t>      </a:t>
            </a:r>
            <a:r>
              <a:rPr lang="en-US" b="1" dirty="0" smtClean="0">
                <a:solidFill>
                  <a:srgbClr val="273239"/>
                </a:solidFill>
                <a:latin typeface="Nunito"/>
              </a:rPr>
              <a:t>Example</a:t>
            </a:r>
            <a:r>
              <a:rPr lang="en-US" b="1" dirty="0">
                <a:solidFill>
                  <a:srgbClr val="273239"/>
                </a:solidFill>
                <a:latin typeface="Nunito"/>
              </a:rPr>
              <a:t>:</a:t>
            </a:r>
            <a:r>
              <a:rPr lang="en-US" dirty="0">
                <a:solidFill>
                  <a:srgbClr val="273239"/>
                </a:solidFill>
                <a:latin typeface="Nunito"/>
              </a:rPr>
              <a:t> </a:t>
            </a:r>
            <a:endParaRPr lang="en-US" dirty="0" smtClean="0">
              <a:solidFill>
                <a:srgbClr val="273239"/>
              </a:solidFill>
              <a:latin typeface="Nunito"/>
            </a:endParaRPr>
          </a:p>
          <a:p>
            <a:pPr lvl="1" fontAlgn="base"/>
            <a:r>
              <a:rPr lang="en-US" dirty="0" smtClean="0">
                <a:solidFill>
                  <a:srgbClr val="273239"/>
                </a:solidFill>
                <a:latin typeface="Nunito"/>
              </a:rPr>
              <a:t>Email spam filter modelling, No need to </a:t>
            </a:r>
            <a:r>
              <a:rPr lang="en-US" dirty="0" err="1" smtClean="0">
                <a:solidFill>
                  <a:srgbClr val="273239"/>
                </a:solidFill>
                <a:latin typeface="Nunito"/>
              </a:rPr>
              <a:t>analyse</a:t>
            </a:r>
            <a:r>
              <a:rPr lang="en-US" dirty="0" smtClean="0">
                <a:solidFill>
                  <a:srgbClr val="273239"/>
                </a:solidFill>
                <a:latin typeface="Nunito"/>
              </a:rPr>
              <a:t> all the email sent, can take sample of emails to train the models and produce conclusions. </a:t>
            </a:r>
          </a:p>
          <a:p>
            <a:pPr fontAlgn="base">
              <a:buFont typeface="Arial" panose="020B0604020202020204" pitchFamily="34" charset="0"/>
              <a:buChar char="•"/>
            </a:pPr>
            <a:endParaRPr lang="en-US" dirty="0">
              <a:solidFill>
                <a:srgbClr val="273239"/>
              </a:solidFill>
              <a:latin typeface="Nunito"/>
            </a:endParaRPr>
          </a:p>
          <a:p>
            <a:pPr fontAlgn="base"/>
            <a:r>
              <a:rPr lang="en-US" b="1" dirty="0">
                <a:solidFill>
                  <a:srgbClr val="273239"/>
                </a:solidFill>
                <a:latin typeface="Nunito"/>
              </a:rPr>
              <a:t>2. Performance Evaluation</a:t>
            </a:r>
          </a:p>
          <a:p>
            <a:pPr fontAlgn="base">
              <a:buFont typeface="Arial" panose="020B0604020202020204" pitchFamily="34" charset="0"/>
              <a:buChar char="•"/>
            </a:pPr>
            <a:r>
              <a:rPr lang="en-US" dirty="0" smtClean="0">
                <a:solidFill>
                  <a:srgbClr val="273239"/>
                </a:solidFill>
                <a:latin typeface="Nunito"/>
              </a:rPr>
              <a:t>While </a:t>
            </a:r>
            <a:r>
              <a:rPr lang="en-US" dirty="0">
                <a:solidFill>
                  <a:srgbClr val="273239"/>
                </a:solidFill>
                <a:latin typeface="Nunito"/>
              </a:rPr>
              <a:t>testing software or systems, </a:t>
            </a:r>
            <a:r>
              <a:rPr lang="en-US" dirty="0" smtClean="0">
                <a:solidFill>
                  <a:srgbClr val="273239"/>
                </a:solidFill>
                <a:latin typeface="Nunito"/>
              </a:rPr>
              <a:t>generally </a:t>
            </a:r>
            <a:r>
              <a:rPr lang="en-US" b="1" dirty="0" smtClean="0">
                <a:solidFill>
                  <a:srgbClr val="273239"/>
                </a:solidFill>
                <a:latin typeface="Nunito"/>
              </a:rPr>
              <a:t>sample </a:t>
            </a:r>
            <a:r>
              <a:rPr lang="en-US" b="1" dirty="0">
                <a:solidFill>
                  <a:srgbClr val="273239"/>
                </a:solidFill>
                <a:latin typeface="Nunito"/>
              </a:rPr>
              <a:t>of test </a:t>
            </a:r>
            <a:r>
              <a:rPr lang="en-US" b="1" dirty="0" smtClean="0">
                <a:solidFill>
                  <a:srgbClr val="273239"/>
                </a:solidFill>
                <a:latin typeface="Nunito"/>
              </a:rPr>
              <a:t>cases </a:t>
            </a:r>
            <a:r>
              <a:rPr lang="en-US" dirty="0" smtClean="0">
                <a:solidFill>
                  <a:srgbClr val="273239"/>
                </a:solidFill>
                <a:latin typeface="Nunito"/>
              </a:rPr>
              <a:t>are identified and used to evaluate the performance/Sanity</a:t>
            </a:r>
          </a:p>
          <a:p>
            <a:pPr fontAlgn="base">
              <a:buFont typeface="Arial" panose="020B0604020202020204" pitchFamily="34" charset="0"/>
              <a:buChar char="•"/>
            </a:pPr>
            <a:endParaRPr lang="en-US" dirty="0">
              <a:solidFill>
                <a:srgbClr val="273239"/>
              </a:solidFill>
              <a:latin typeface="Nunito"/>
            </a:endParaRPr>
          </a:p>
          <a:p>
            <a:pPr lvl="1" fontAlgn="base"/>
            <a:r>
              <a:rPr lang="en-US" b="1" dirty="0" smtClean="0">
                <a:solidFill>
                  <a:srgbClr val="273239"/>
                </a:solidFill>
                <a:latin typeface="Nunito"/>
              </a:rPr>
              <a:t>Example</a:t>
            </a:r>
            <a:r>
              <a:rPr lang="en-US" b="1" dirty="0">
                <a:solidFill>
                  <a:srgbClr val="273239"/>
                </a:solidFill>
                <a:latin typeface="Nunito"/>
              </a:rPr>
              <a:t>: </a:t>
            </a:r>
            <a:endParaRPr lang="en-US" b="1" dirty="0" smtClean="0">
              <a:solidFill>
                <a:srgbClr val="273239"/>
              </a:solidFill>
              <a:latin typeface="Nunito"/>
            </a:endParaRPr>
          </a:p>
          <a:p>
            <a:pPr lvl="1" fontAlgn="base">
              <a:buFont typeface="Arial" panose="020B0604020202020204" pitchFamily="34" charset="0"/>
              <a:buChar char="•"/>
            </a:pPr>
            <a:r>
              <a:rPr lang="en-US" dirty="0" err="1" smtClean="0">
                <a:solidFill>
                  <a:srgbClr val="273239"/>
                </a:solidFill>
                <a:latin typeface="Nunito"/>
              </a:rPr>
              <a:t>Identifiying</a:t>
            </a:r>
            <a:r>
              <a:rPr lang="en-US" dirty="0" smtClean="0">
                <a:solidFill>
                  <a:srgbClr val="273239"/>
                </a:solidFill>
                <a:latin typeface="Nunito"/>
              </a:rPr>
              <a:t> set of test cases to do sanity testing to ensure build is compatible</a:t>
            </a:r>
            <a:endParaRPr lang="en-US" dirty="0">
              <a:solidFill>
                <a:srgbClr val="273239"/>
              </a:solidFill>
              <a:latin typeface="Nunito"/>
            </a:endParaRPr>
          </a:p>
          <a:p>
            <a:pPr lvl="1" fontAlgn="base">
              <a:buFont typeface="Arial" panose="020B0604020202020204" pitchFamily="34" charset="0"/>
              <a:buChar char="•"/>
            </a:pPr>
            <a:r>
              <a:rPr lang="en-US" dirty="0" smtClean="0">
                <a:solidFill>
                  <a:srgbClr val="273239"/>
                </a:solidFill>
                <a:latin typeface="Nunito"/>
              </a:rPr>
              <a:t>Load </a:t>
            </a:r>
            <a:r>
              <a:rPr lang="en-US" dirty="0">
                <a:solidFill>
                  <a:srgbClr val="273239"/>
                </a:solidFill>
                <a:latin typeface="Nunito"/>
              </a:rPr>
              <a:t>testing a server with a </a:t>
            </a:r>
            <a:r>
              <a:rPr lang="en-US" b="1" dirty="0">
                <a:solidFill>
                  <a:srgbClr val="273239"/>
                </a:solidFill>
                <a:latin typeface="Nunito"/>
              </a:rPr>
              <a:t>subset of users</a:t>
            </a:r>
            <a:r>
              <a:rPr lang="en-US" dirty="0">
                <a:solidFill>
                  <a:srgbClr val="273239"/>
                </a:solidFill>
                <a:latin typeface="Nunito"/>
              </a:rPr>
              <a:t> to predict performance for the whole user base.</a:t>
            </a:r>
            <a:endParaRPr lang="en-US" b="0" i="0" dirty="0">
              <a:solidFill>
                <a:srgbClr val="273239"/>
              </a:solidFill>
              <a:effectLst/>
              <a:latin typeface="Nunito"/>
            </a:endParaRPr>
          </a:p>
        </p:txBody>
      </p:sp>
      <p:sp>
        <p:nvSpPr>
          <p:cNvPr id="3" name="Title 1"/>
          <p:cNvSpPr>
            <a:spLocks noGrp="1"/>
          </p:cNvSpPr>
          <p:nvPr>
            <p:ph type="ctrTitle"/>
          </p:nvPr>
        </p:nvSpPr>
        <p:spPr>
          <a:xfrm>
            <a:off x="225552" y="206228"/>
            <a:ext cx="11789664" cy="909637"/>
          </a:xfrm>
        </p:spPr>
        <p:txBody>
          <a:bodyPr>
            <a:normAutofit fontScale="90000"/>
          </a:bodyPr>
          <a:lstStyle/>
          <a:p>
            <a:pPr algn="l"/>
            <a:r>
              <a:rPr lang="en-US" dirty="0" smtClean="0">
                <a:solidFill>
                  <a:srgbClr val="635540"/>
                </a:solidFill>
                <a:latin typeface="Libre Baskerville (Headings)"/>
              </a:rPr>
              <a:t>Advantages of Population and Mean</a:t>
            </a:r>
            <a:endParaRPr dirty="0">
              <a:solidFill>
                <a:srgbClr val="635540"/>
              </a:solidFill>
              <a:latin typeface="Libre Baskerville (Headings)"/>
            </a:endParaRPr>
          </a:p>
        </p:txBody>
      </p:sp>
    </p:spTree>
    <p:extLst>
      <p:ext uri="{BB962C8B-B14F-4D97-AF65-F5344CB8AC3E}">
        <p14:creationId xmlns:p14="http://schemas.microsoft.com/office/powerpoint/2010/main" val="2832732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319748"/>
            <a:ext cx="8229600" cy="1143000"/>
          </a:xfrm>
          <a:prstGeom prst="rect">
            <a:avLst/>
          </a:prstGeom>
        </p:spPr>
        <p:txBody>
          <a:bodyPr vert="horz" lIns="91440" tIns="45720" rIns="91440" bIns="45720" rtlCol="0" anchor="b">
            <a:normAutofit fontScale="92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latin typeface="Times New Roman" panose="02020603050405020304" pitchFamily="18" charset="0"/>
                <a:ea typeface="Tahoma" panose="020B0604030504040204" pitchFamily="34" charset="0"/>
                <a:cs typeface="Times New Roman" panose="02020603050405020304" pitchFamily="18" charset="0"/>
              </a:rPr>
              <a:t>Handling Missing Data in Pandas</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677564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297939"/>
            <a:ext cx="6858000" cy="824424"/>
          </a:xfrm>
        </p:spPr>
        <p:txBody>
          <a:bodyPr>
            <a:normAutofit fontScale="90000"/>
          </a:bodyPr>
          <a:lstStyle/>
          <a:p>
            <a:r>
              <a:rPr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type="subTitle" idx="1"/>
          </p:nvPr>
        </p:nvSpPr>
        <p:spPr>
          <a:xfrm>
            <a:off x="1524001" y="2061574"/>
            <a:ext cx="4372897" cy="3437859"/>
          </a:xfrm>
        </p:spPr>
        <p:txBody>
          <a:bodyPr>
            <a:noAutofit/>
          </a:bodyPr>
          <a:lstStyle/>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Real-world </a:t>
            </a:r>
            <a:r>
              <a:rPr sz="2200" dirty="0">
                <a:latin typeface="Times New Roman" panose="02020603050405020304" pitchFamily="18" charset="0"/>
                <a:cs typeface="Times New Roman" panose="02020603050405020304" pitchFamily="18" charset="0"/>
              </a:rPr>
              <a:t>datasets often contain missing values (</a:t>
            </a:r>
            <a:r>
              <a:rPr sz="2200" dirty="0" err="1">
                <a:latin typeface="Times New Roman" panose="02020603050405020304" pitchFamily="18" charset="0"/>
                <a:cs typeface="Times New Roman" panose="02020603050405020304" pitchFamily="18" charset="0"/>
              </a:rPr>
              <a:t>NaN</a:t>
            </a:r>
            <a:r>
              <a:rPr sz="220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Pandas provides tools to detect, handle, and clean missing data.</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Common methods: </a:t>
            </a:r>
            <a:r>
              <a:rPr sz="2200" dirty="0" err="1">
                <a:latin typeface="Times New Roman" panose="02020603050405020304" pitchFamily="18" charset="0"/>
                <a:cs typeface="Times New Roman" panose="02020603050405020304" pitchFamily="18" charset="0"/>
              </a:rPr>
              <a:t>isnull</a:t>
            </a:r>
            <a:r>
              <a:rPr sz="2200" dirty="0">
                <a:latin typeface="Times New Roman" panose="02020603050405020304" pitchFamily="18" charset="0"/>
                <a:cs typeface="Times New Roman" panose="02020603050405020304" pitchFamily="18" charset="0"/>
              </a:rPr>
              <a:t>(), </a:t>
            </a:r>
            <a:r>
              <a:rPr sz="2200" dirty="0" err="1">
                <a:latin typeface="Times New Roman" panose="02020603050405020304" pitchFamily="18" charset="0"/>
                <a:cs typeface="Times New Roman" panose="02020603050405020304" pitchFamily="18" charset="0"/>
              </a:rPr>
              <a:t>dropna</a:t>
            </a:r>
            <a:r>
              <a:rPr sz="2200" dirty="0">
                <a:latin typeface="Times New Roman" panose="02020603050405020304" pitchFamily="18" charset="0"/>
                <a:cs typeface="Times New Roman" panose="02020603050405020304" pitchFamily="18" charset="0"/>
              </a:rPr>
              <a:t>(), </a:t>
            </a:r>
            <a:r>
              <a:rPr sz="2200" dirty="0" err="1">
                <a:latin typeface="Times New Roman" panose="02020603050405020304" pitchFamily="18" charset="0"/>
                <a:cs typeface="Times New Roman" panose="02020603050405020304" pitchFamily="18" charset="0"/>
              </a:rPr>
              <a:t>fillna</a:t>
            </a:r>
            <a:r>
              <a:rPr sz="2200" dirty="0">
                <a:latin typeface="Times New Roman" panose="02020603050405020304" pitchFamily="18" charset="0"/>
                <a:cs typeface="Times New Roman" panose="02020603050405020304" pitchFamily="18" charset="0"/>
              </a:rPr>
              <a:t>().</a:t>
            </a:r>
          </a:p>
        </p:txBody>
      </p:sp>
      <p:pic>
        <p:nvPicPr>
          <p:cNvPr id="4" name="Picture 3" descr="original.png"/>
          <p:cNvPicPr>
            <a:picLocks noChangeAspect="1"/>
          </p:cNvPicPr>
          <p:nvPr/>
        </p:nvPicPr>
        <p:blipFill>
          <a:blip r:embed="rId2"/>
          <a:stretch>
            <a:fillRect/>
          </a:stretch>
        </p:blipFill>
        <p:spPr>
          <a:xfrm>
            <a:off x="5919094" y="2045111"/>
            <a:ext cx="4748907" cy="3470787"/>
          </a:xfrm>
          <a:prstGeom prst="rect">
            <a:avLst/>
          </a:prstGeom>
        </p:spPr>
      </p:pic>
    </p:spTree>
    <p:extLst>
      <p:ext uri="{BB962C8B-B14F-4D97-AF65-F5344CB8AC3E}">
        <p14:creationId xmlns:p14="http://schemas.microsoft.com/office/powerpoint/2010/main" val="12086868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9516" y="505390"/>
            <a:ext cx="6858000" cy="873585"/>
          </a:xfrm>
        </p:spPr>
        <p:txBody>
          <a:bodyPr>
            <a:normAutofit fontScale="90000"/>
          </a:bodyPr>
          <a:lstStyle/>
          <a:p>
            <a:r>
              <a:rPr b="1" dirty="0" err="1">
                <a:latin typeface="Times New Roman" panose="02020603050405020304" pitchFamily="18" charset="0"/>
                <a:cs typeface="Times New Roman" panose="02020603050405020304" pitchFamily="18" charset="0"/>
              </a:rPr>
              <a:t>isnull</a:t>
            </a:r>
            <a:r>
              <a:rPr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type="subTitle" idx="1"/>
          </p:nvPr>
        </p:nvSpPr>
        <p:spPr>
          <a:xfrm>
            <a:off x="1524001" y="1969372"/>
            <a:ext cx="4903839" cy="3192563"/>
          </a:xfrm>
        </p:spPr>
        <p:txBody>
          <a:bodyPr>
            <a:noAutofit/>
          </a:bodyPr>
          <a:lstStyle/>
          <a:p>
            <a:pPr marL="285750" indent="-28575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Detects missing values (</a:t>
            </a:r>
            <a:r>
              <a:rPr sz="2200" dirty="0" err="1">
                <a:latin typeface="Times New Roman" panose="02020603050405020304" pitchFamily="18" charset="0"/>
                <a:cs typeface="Times New Roman" panose="02020603050405020304" pitchFamily="18" charset="0"/>
              </a:rPr>
              <a:t>NaN</a:t>
            </a:r>
            <a:r>
              <a:rPr sz="220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Returns a </a:t>
            </a:r>
            <a:r>
              <a:rPr sz="2200" dirty="0" err="1">
                <a:latin typeface="Times New Roman" panose="02020603050405020304" pitchFamily="18" charset="0"/>
                <a:cs typeface="Times New Roman" panose="02020603050405020304" pitchFamily="18" charset="0"/>
              </a:rPr>
              <a:t>boolean</a:t>
            </a:r>
            <a:r>
              <a:rPr sz="2200" dirty="0">
                <a:latin typeface="Times New Roman" panose="02020603050405020304" pitchFamily="18" charset="0"/>
                <a:cs typeface="Times New Roman" panose="02020603050405020304" pitchFamily="18" charset="0"/>
              </a:rPr>
              <a:t> mask (True = missing).</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Can combine with .sum() to count nulls.</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Example: </a:t>
            </a:r>
            <a:r>
              <a:rPr sz="2200" dirty="0" err="1">
                <a:latin typeface="Times New Roman" panose="02020603050405020304" pitchFamily="18" charset="0"/>
                <a:cs typeface="Times New Roman" panose="02020603050405020304" pitchFamily="18" charset="0"/>
              </a:rPr>
              <a:t>df.isnull</a:t>
            </a:r>
            <a:r>
              <a:rPr sz="2200" dirty="0">
                <a:latin typeface="Times New Roman" panose="02020603050405020304" pitchFamily="18" charset="0"/>
                <a:cs typeface="Times New Roman" panose="02020603050405020304" pitchFamily="18" charset="0"/>
              </a:rPr>
              <a:t>(), </a:t>
            </a:r>
            <a:r>
              <a:rPr sz="2200" dirty="0" err="1">
                <a:latin typeface="Times New Roman" panose="02020603050405020304" pitchFamily="18" charset="0"/>
                <a:cs typeface="Times New Roman" panose="02020603050405020304" pitchFamily="18" charset="0"/>
              </a:rPr>
              <a:t>df.isnull</a:t>
            </a:r>
            <a:r>
              <a:rPr sz="2200" dirty="0">
                <a:latin typeface="Times New Roman" panose="02020603050405020304" pitchFamily="18" charset="0"/>
                <a:cs typeface="Times New Roman" panose="02020603050405020304" pitchFamily="18" charset="0"/>
              </a:rPr>
              <a:t>().sum()</a:t>
            </a:r>
          </a:p>
        </p:txBody>
      </p:sp>
      <p:pic>
        <p:nvPicPr>
          <p:cNvPr id="4" name="Picture 3" descr="isnull.png"/>
          <p:cNvPicPr>
            <a:picLocks noChangeAspect="1"/>
          </p:cNvPicPr>
          <p:nvPr/>
        </p:nvPicPr>
        <p:blipFill>
          <a:blip r:embed="rId2"/>
          <a:stretch>
            <a:fillRect/>
          </a:stretch>
        </p:blipFill>
        <p:spPr>
          <a:xfrm>
            <a:off x="6427839" y="2194052"/>
            <a:ext cx="4240162" cy="2743200"/>
          </a:xfrm>
          <a:prstGeom prst="rect">
            <a:avLst/>
          </a:prstGeom>
        </p:spPr>
      </p:pic>
    </p:spTree>
    <p:extLst>
      <p:ext uri="{BB962C8B-B14F-4D97-AF65-F5344CB8AC3E}">
        <p14:creationId xmlns:p14="http://schemas.microsoft.com/office/powerpoint/2010/main" val="22083375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515222"/>
            <a:ext cx="6858000" cy="853921"/>
          </a:xfrm>
        </p:spPr>
        <p:txBody>
          <a:bodyPr>
            <a:normAutofit fontScale="90000"/>
          </a:bodyPr>
          <a:lstStyle/>
          <a:p>
            <a:r>
              <a:rPr b="1" dirty="0" err="1">
                <a:latin typeface="Times New Roman" panose="02020603050405020304" pitchFamily="18" charset="0"/>
                <a:cs typeface="Times New Roman" panose="02020603050405020304" pitchFamily="18" charset="0"/>
              </a:rPr>
              <a:t>dropna</a:t>
            </a:r>
            <a:r>
              <a:rPr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type="subTitle" idx="1"/>
          </p:nvPr>
        </p:nvSpPr>
        <p:spPr>
          <a:xfrm>
            <a:off x="1524000" y="1828799"/>
            <a:ext cx="5021826" cy="1655762"/>
          </a:xfrm>
        </p:spPr>
        <p:txBody>
          <a:bodyPr>
            <a:noAutofit/>
          </a:bodyPr>
          <a:lstStyle/>
          <a:p>
            <a:pPr marL="285750" indent="-28575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Removes missing values.</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By default, drops rows with </a:t>
            </a:r>
            <a:r>
              <a:rPr sz="2200" dirty="0" err="1">
                <a:latin typeface="Times New Roman" panose="02020603050405020304" pitchFamily="18" charset="0"/>
                <a:cs typeface="Times New Roman" panose="02020603050405020304" pitchFamily="18" charset="0"/>
              </a:rPr>
              <a:t>NaN</a:t>
            </a:r>
            <a:r>
              <a:rPr sz="220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Use axis=1 to drop columns.</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how='all' → drop only if all values are </a:t>
            </a:r>
            <a:r>
              <a:rPr sz="2200" dirty="0" err="1">
                <a:latin typeface="Times New Roman" panose="02020603050405020304" pitchFamily="18" charset="0"/>
                <a:cs typeface="Times New Roman" panose="02020603050405020304" pitchFamily="18" charset="0"/>
              </a:rPr>
              <a:t>NaN</a:t>
            </a:r>
            <a:r>
              <a:rPr sz="220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thresh=n → keep rows with at least n non-</a:t>
            </a:r>
            <a:r>
              <a:rPr sz="2200" dirty="0" err="1">
                <a:latin typeface="Times New Roman" panose="02020603050405020304" pitchFamily="18" charset="0"/>
                <a:cs typeface="Times New Roman" panose="02020603050405020304" pitchFamily="18" charset="0"/>
              </a:rPr>
              <a:t>NaN</a:t>
            </a:r>
            <a:r>
              <a:rPr sz="2200" dirty="0">
                <a:latin typeface="Times New Roman" panose="02020603050405020304" pitchFamily="18" charset="0"/>
                <a:cs typeface="Times New Roman" panose="02020603050405020304" pitchFamily="18" charset="0"/>
              </a:rPr>
              <a:t> values.</a:t>
            </a:r>
          </a:p>
        </p:txBody>
      </p:sp>
      <p:pic>
        <p:nvPicPr>
          <p:cNvPr id="4" name="Picture 3" descr="dropna.png"/>
          <p:cNvPicPr>
            <a:picLocks noChangeAspect="1"/>
          </p:cNvPicPr>
          <p:nvPr/>
        </p:nvPicPr>
        <p:blipFill>
          <a:blip r:embed="rId2"/>
          <a:stretch>
            <a:fillRect/>
          </a:stretch>
        </p:blipFill>
        <p:spPr>
          <a:xfrm>
            <a:off x="6440129" y="1828799"/>
            <a:ext cx="4227872" cy="3313472"/>
          </a:xfrm>
          <a:prstGeom prst="rect">
            <a:avLst/>
          </a:prstGeom>
        </p:spPr>
      </p:pic>
    </p:spTree>
    <p:extLst>
      <p:ext uri="{BB962C8B-B14F-4D97-AF65-F5344CB8AC3E}">
        <p14:creationId xmlns:p14="http://schemas.microsoft.com/office/powerpoint/2010/main" val="2520913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413467"/>
            <a:ext cx="6858000" cy="1119392"/>
          </a:xfrm>
        </p:spPr>
        <p:txBody>
          <a:bodyPr/>
          <a:lstStyle/>
          <a:p>
            <a:r>
              <a:rPr b="1" dirty="0" err="1">
                <a:latin typeface="Times New Roman" panose="02020603050405020304" pitchFamily="18" charset="0"/>
                <a:cs typeface="Times New Roman" panose="02020603050405020304" pitchFamily="18" charset="0"/>
              </a:rPr>
              <a:t>fillna</a:t>
            </a:r>
            <a:r>
              <a:rPr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type="subTitle" idx="1"/>
          </p:nvPr>
        </p:nvSpPr>
        <p:spPr>
          <a:xfrm>
            <a:off x="1644446" y="1779639"/>
            <a:ext cx="4313902" cy="4139380"/>
          </a:xfrm>
        </p:spPr>
        <p:txBody>
          <a:bodyPr>
            <a:noAutofit/>
          </a:bodyPr>
          <a:lstStyle/>
          <a:p>
            <a:pPr marL="285750" indent="-285750" algn="l">
              <a:buFont typeface="Arial" panose="020B0604020202020204" pitchFamily="34" charset="0"/>
              <a:buChar char="•"/>
            </a:pPr>
            <a:endParaRPr sz="22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Replaces missing values with given value.</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Can use constant, mean, median, or method.</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method='</a:t>
            </a:r>
            <a:r>
              <a:rPr sz="2200" dirty="0" err="1">
                <a:latin typeface="Times New Roman" panose="02020603050405020304" pitchFamily="18" charset="0"/>
                <a:cs typeface="Times New Roman" panose="02020603050405020304" pitchFamily="18" charset="0"/>
              </a:rPr>
              <a:t>ffill</a:t>
            </a:r>
            <a:r>
              <a:rPr sz="2200" dirty="0">
                <a:latin typeface="Times New Roman" panose="02020603050405020304" pitchFamily="18" charset="0"/>
                <a:cs typeface="Times New Roman" panose="02020603050405020304" pitchFamily="18" charset="0"/>
              </a:rPr>
              <a:t>' → forward fill.</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method='</a:t>
            </a:r>
            <a:r>
              <a:rPr sz="2200" dirty="0" err="1">
                <a:latin typeface="Times New Roman" panose="02020603050405020304" pitchFamily="18" charset="0"/>
                <a:cs typeface="Times New Roman" panose="02020603050405020304" pitchFamily="18" charset="0"/>
              </a:rPr>
              <a:t>bfill</a:t>
            </a:r>
            <a:r>
              <a:rPr sz="2200" dirty="0">
                <a:latin typeface="Times New Roman" panose="02020603050405020304" pitchFamily="18" charset="0"/>
                <a:cs typeface="Times New Roman" panose="02020603050405020304" pitchFamily="18" charset="0"/>
              </a:rPr>
              <a:t>' → backward fill.</a:t>
            </a:r>
          </a:p>
          <a:p>
            <a:pPr marL="285750" indent="-285750" algn="l">
              <a:buFont typeface="Arial" panose="020B0604020202020204" pitchFamily="34" charset="0"/>
              <a:buChar char="•"/>
            </a:pPr>
            <a:r>
              <a:rPr sz="2200" dirty="0">
                <a:latin typeface="Times New Roman" panose="02020603050405020304" pitchFamily="18" charset="0"/>
                <a:cs typeface="Times New Roman" panose="02020603050405020304" pitchFamily="18" charset="0"/>
              </a:rPr>
              <a:t>Example: </a:t>
            </a:r>
            <a:r>
              <a:rPr sz="2200" dirty="0" err="1">
                <a:latin typeface="Times New Roman" panose="02020603050405020304" pitchFamily="18" charset="0"/>
                <a:cs typeface="Times New Roman" panose="02020603050405020304" pitchFamily="18" charset="0"/>
              </a:rPr>
              <a:t>df.fillna</a:t>
            </a:r>
            <a:r>
              <a:rPr sz="2200" dirty="0">
                <a:latin typeface="Times New Roman" panose="02020603050405020304" pitchFamily="18" charset="0"/>
                <a:cs typeface="Times New Roman" panose="02020603050405020304" pitchFamily="18" charset="0"/>
              </a:rPr>
              <a:t>(0), </a:t>
            </a:r>
            <a:r>
              <a:rPr sz="2200" dirty="0" err="1">
                <a:latin typeface="Times New Roman" panose="02020603050405020304" pitchFamily="18" charset="0"/>
                <a:cs typeface="Times New Roman" panose="02020603050405020304" pitchFamily="18" charset="0"/>
              </a:rPr>
              <a:t>df.fillna</a:t>
            </a:r>
            <a:r>
              <a:rPr sz="2200" dirty="0">
                <a:latin typeface="Times New Roman" panose="02020603050405020304" pitchFamily="18" charset="0"/>
                <a:cs typeface="Times New Roman" panose="02020603050405020304" pitchFamily="18" charset="0"/>
              </a:rPr>
              <a:t>(</a:t>
            </a:r>
            <a:r>
              <a:rPr sz="2200" dirty="0" err="1">
                <a:latin typeface="Times New Roman" panose="02020603050405020304" pitchFamily="18" charset="0"/>
                <a:cs typeface="Times New Roman" panose="02020603050405020304" pitchFamily="18" charset="0"/>
              </a:rPr>
              <a:t>df.mean</a:t>
            </a:r>
            <a:r>
              <a:rPr sz="2200" dirty="0">
                <a:latin typeface="Times New Roman" panose="02020603050405020304" pitchFamily="18" charset="0"/>
                <a:cs typeface="Times New Roman" panose="02020603050405020304" pitchFamily="18" charset="0"/>
              </a:rPr>
              <a:t>())</a:t>
            </a:r>
          </a:p>
        </p:txBody>
      </p:sp>
      <p:pic>
        <p:nvPicPr>
          <p:cNvPr id="4" name="Picture 3" descr="fillna.png"/>
          <p:cNvPicPr>
            <a:picLocks noChangeAspect="1"/>
          </p:cNvPicPr>
          <p:nvPr/>
        </p:nvPicPr>
        <p:blipFill>
          <a:blip r:embed="rId2"/>
          <a:stretch>
            <a:fillRect/>
          </a:stretch>
        </p:blipFill>
        <p:spPr>
          <a:xfrm>
            <a:off x="6118976" y="2256246"/>
            <a:ext cx="4549025" cy="3092502"/>
          </a:xfrm>
          <a:prstGeom prst="rect">
            <a:avLst/>
          </a:prstGeom>
        </p:spPr>
      </p:pic>
    </p:spTree>
    <p:extLst>
      <p:ext uri="{BB962C8B-B14F-4D97-AF65-F5344CB8AC3E}">
        <p14:creationId xmlns:p14="http://schemas.microsoft.com/office/powerpoint/2010/main" val="21318493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122363"/>
            <a:ext cx="6858000" cy="912914"/>
          </a:xfrm>
        </p:spPr>
        <p:txBody>
          <a:bodyPr>
            <a:normAutofit fontScale="90000"/>
          </a:bodyPr>
          <a:lstStyle/>
          <a:p>
            <a:r>
              <a:rPr b="1" dirty="0">
                <a:latin typeface="Times New Roman" panose="02020603050405020304" pitchFamily="18" charset="0"/>
                <a:cs typeface="Times New Roman" panose="02020603050405020304" pitchFamily="18" charset="0"/>
              </a:rPr>
              <a:t>Summary</a:t>
            </a:r>
          </a:p>
        </p:txBody>
      </p:sp>
      <p:sp>
        <p:nvSpPr>
          <p:cNvPr id="3" name="Content Placeholder 2"/>
          <p:cNvSpPr>
            <a:spLocks noGrp="1"/>
          </p:cNvSpPr>
          <p:nvPr>
            <p:ph type="subTitle" idx="1"/>
          </p:nvPr>
        </p:nvSpPr>
        <p:spPr>
          <a:xfrm>
            <a:off x="2667000" y="2628644"/>
            <a:ext cx="6858000" cy="1655762"/>
          </a:xfrm>
        </p:spPr>
        <p:txBody>
          <a:bodyPr>
            <a:noAutofit/>
          </a:bodyPr>
          <a:lstStyle/>
          <a:p>
            <a:pPr marL="342900" indent="-342900" algn="l">
              <a:buFont typeface="Arial" panose="020B0604020202020204" pitchFamily="34" charset="0"/>
              <a:buChar char="•"/>
            </a:pPr>
            <a:endParaRPr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sz="2200">
                <a:latin typeface="Times New Roman" panose="02020603050405020304" pitchFamily="18" charset="0"/>
                <a:cs typeface="Times New Roman" panose="02020603050405020304" pitchFamily="18" charset="0"/>
              </a:rPr>
              <a:t>isnull() → detect missing values.</a:t>
            </a:r>
          </a:p>
          <a:p>
            <a:pPr marL="342900" indent="-342900" algn="l">
              <a:buFont typeface="Arial" panose="020B0604020202020204" pitchFamily="34" charset="0"/>
              <a:buChar char="•"/>
            </a:pPr>
            <a:r>
              <a:rPr sz="2200">
                <a:latin typeface="Times New Roman" panose="02020603050405020304" pitchFamily="18" charset="0"/>
                <a:cs typeface="Times New Roman" panose="02020603050405020304" pitchFamily="18" charset="0"/>
              </a:rPr>
              <a:t>dropna() → remove missing values.</a:t>
            </a:r>
          </a:p>
          <a:p>
            <a:pPr marL="342900" indent="-342900" algn="l">
              <a:buFont typeface="Arial" panose="020B0604020202020204" pitchFamily="34" charset="0"/>
              <a:buChar char="•"/>
            </a:pPr>
            <a:r>
              <a:rPr sz="2200">
                <a:latin typeface="Times New Roman" panose="02020603050405020304" pitchFamily="18" charset="0"/>
                <a:cs typeface="Times New Roman" panose="02020603050405020304" pitchFamily="18" charset="0"/>
              </a:rPr>
              <a:t>fillna() → replace missing values.</a:t>
            </a:r>
          </a:p>
          <a:p>
            <a:pPr marL="342900" indent="-342900" algn="l">
              <a:buFont typeface="Arial" panose="020B0604020202020204" pitchFamily="34" charset="0"/>
              <a:buChar char="•"/>
            </a:pPr>
            <a:r>
              <a:rPr sz="2200">
                <a:latin typeface="Times New Roman" panose="02020603050405020304" pitchFamily="18" charset="0"/>
                <a:cs typeface="Times New Roman" panose="02020603050405020304" pitchFamily="18" charset="0"/>
              </a:rPr>
              <a:t>These are essential for data cleaning in Pandas.</a:t>
            </a:r>
          </a:p>
        </p:txBody>
      </p:sp>
    </p:spTree>
    <p:extLst>
      <p:ext uri="{BB962C8B-B14F-4D97-AF65-F5344CB8AC3E}">
        <p14:creationId xmlns:p14="http://schemas.microsoft.com/office/powerpoint/2010/main" val="419345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a:bodyPr>
          <a:lstStyle/>
          <a:p>
            <a:r>
              <a:rPr lang="en-US" b="1" dirty="0" smtClean="0"/>
              <a:t>Formatted String Literal</a:t>
            </a:r>
            <a:endParaRPr lang="en-US" dirty="0">
              <a:solidFill>
                <a:srgbClr val="5C4E3D"/>
              </a:solidFill>
            </a:endParaRPr>
          </a:p>
        </p:txBody>
      </p:sp>
      <p:sp>
        <p:nvSpPr>
          <p:cNvPr id="3" name="Content Placeholder 2"/>
          <p:cNvSpPr>
            <a:spLocks noGrp="1"/>
          </p:cNvSpPr>
          <p:nvPr>
            <p:ph type="subTitle" idx="1"/>
          </p:nvPr>
        </p:nvSpPr>
        <p:spPr>
          <a:xfrm>
            <a:off x="954116" y="1483409"/>
            <a:ext cx="10201564" cy="2613103"/>
          </a:xfrm>
        </p:spPr>
        <p:txBody>
          <a:bodyPr>
            <a:noAutofit/>
          </a:bodyPr>
          <a:lstStyle/>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sz="2000" dirty="0" smtClean="0">
                <a:solidFill>
                  <a:srgbClr val="001D35"/>
                </a:solidFill>
                <a:latin typeface="Google Sans"/>
              </a:rPr>
              <a:t>f</a:t>
            </a:r>
            <a:r>
              <a:rPr lang="en-US" altLang="en-US" sz="2000" dirty="0">
                <a:solidFill>
                  <a:srgbClr val="001D35"/>
                </a:solidFill>
                <a:latin typeface="Google Sans"/>
              </a:rPr>
              <a:t> in a print statement, when placed directly before the opening quotation mark of a string literal (e.g., f"..."), signifies that the string is an f-string, also known as a formatted string </a:t>
            </a:r>
            <a:r>
              <a:rPr lang="en-US" altLang="en-US" sz="2000" dirty="0" smtClean="0">
                <a:solidFill>
                  <a:srgbClr val="001D35"/>
                </a:solidFill>
                <a:latin typeface="Google Sans"/>
              </a:rPr>
              <a:t>literal</a:t>
            </a:r>
            <a:endParaRPr lang="en-US" altLang="en-US" sz="2000" dirty="0">
              <a:solidFill>
                <a:srgbClr val="001D35"/>
              </a:solidFill>
              <a:latin typeface="Google Sans"/>
            </a:endParaRPr>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sz="2000" dirty="0" smtClean="0">
                <a:solidFill>
                  <a:srgbClr val="001D35"/>
                </a:solidFill>
                <a:latin typeface="Google Sans"/>
              </a:rPr>
              <a:t>Use </a:t>
            </a:r>
            <a:r>
              <a:rPr lang="en-US" altLang="en-US" sz="2000" dirty="0">
                <a:solidFill>
                  <a:srgbClr val="001D35"/>
                </a:solidFill>
                <a:latin typeface="Google Sans"/>
              </a:rPr>
              <a:t>of f-strings is to provide a concise and readable way to embed expressions and variables directly within string </a:t>
            </a:r>
            <a:r>
              <a:rPr lang="en-US" altLang="en-US" sz="2000" dirty="0" smtClean="0">
                <a:solidFill>
                  <a:srgbClr val="001D35"/>
                </a:solidFill>
                <a:latin typeface="Google Sans"/>
              </a:rPr>
              <a:t>literals</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sz="2000" dirty="0" smtClean="0">
                <a:solidFill>
                  <a:srgbClr val="001D35"/>
                </a:solidFill>
                <a:latin typeface="Google Sans"/>
              </a:rPr>
              <a:t>Variable </a:t>
            </a:r>
            <a:r>
              <a:rPr lang="en-US" altLang="en-US" sz="2000" dirty="0">
                <a:solidFill>
                  <a:srgbClr val="001D35"/>
                </a:solidFill>
                <a:latin typeface="Google Sans"/>
              </a:rPr>
              <a:t>Interpolation: You can directly embed variables within the string by enclosing them in curly braces </a:t>
            </a:r>
            <a:r>
              <a:rPr lang="en-US" altLang="en-US" sz="2000" dirty="0" smtClean="0">
                <a:solidFill>
                  <a:srgbClr val="001D35"/>
                </a:solidFill>
                <a:latin typeface="Google Sans"/>
              </a:rPr>
              <a:t>{}</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sz="2000" dirty="0" smtClean="0">
                <a:solidFill>
                  <a:srgbClr val="001D35"/>
                </a:solidFill>
                <a:latin typeface="Google Sans"/>
              </a:rPr>
              <a:t>Python </a:t>
            </a:r>
            <a:r>
              <a:rPr lang="en-US" altLang="en-US" sz="2000" dirty="0">
                <a:solidFill>
                  <a:srgbClr val="001D35"/>
                </a:solidFill>
                <a:latin typeface="Google Sans"/>
              </a:rPr>
              <a:t>will evaluate these variables at runtime and insert their values into the </a:t>
            </a:r>
            <a:r>
              <a:rPr lang="en-US" altLang="en-US" sz="2000" dirty="0" smtClean="0">
                <a:solidFill>
                  <a:srgbClr val="001D35"/>
                </a:solidFill>
                <a:latin typeface="Google Sans"/>
              </a:rPr>
              <a:t>string</a:t>
            </a:r>
            <a:r>
              <a:rPr lang="en-US" altLang="en-US" sz="2000" dirty="0">
                <a:solidFill>
                  <a:srgbClr val="001D35"/>
                </a:solidFill>
                <a:latin typeface="Google Sans"/>
              </a:rPr>
              <a:t> </a:t>
            </a:r>
          </a:p>
        </p:txBody>
      </p:sp>
      <p:sp>
        <p:nvSpPr>
          <p:cNvPr id="4" name="Rectangle 3"/>
          <p:cNvSpPr/>
          <p:nvPr/>
        </p:nvSpPr>
        <p:spPr>
          <a:xfrm>
            <a:off x="954116" y="4474318"/>
            <a:ext cx="6096000" cy="646331"/>
          </a:xfrm>
          <a:prstGeom prst="rect">
            <a:avLst/>
          </a:prstGeom>
        </p:spPr>
        <p:txBody>
          <a:bodyPr>
            <a:spAutoFit/>
          </a:bodyPr>
          <a:lstStyle/>
          <a:p>
            <a:r>
              <a:rPr lang="en-IN" i="1" dirty="0" smtClean="0"/>
              <a:t>name </a:t>
            </a:r>
            <a:r>
              <a:rPr lang="en-IN" i="1" dirty="0"/>
              <a:t>= </a:t>
            </a:r>
            <a:r>
              <a:rPr lang="en-IN" i="1" dirty="0" smtClean="0"/>
              <a:t>“Ram"    </a:t>
            </a:r>
            <a:r>
              <a:rPr lang="en-IN" i="1" dirty="0"/>
              <a:t>age = </a:t>
            </a:r>
            <a:r>
              <a:rPr lang="en-IN" i="1" dirty="0" smtClean="0"/>
              <a:t>20    </a:t>
            </a:r>
          </a:p>
          <a:p>
            <a:r>
              <a:rPr lang="en-IN" i="1" dirty="0" smtClean="0"/>
              <a:t>print(f“ My </a:t>
            </a:r>
            <a:r>
              <a:rPr lang="en-IN" i="1" dirty="0"/>
              <a:t>name is {name} and I am {age} years old.")</a:t>
            </a:r>
          </a:p>
        </p:txBody>
      </p:sp>
      <p:sp>
        <p:nvSpPr>
          <p:cNvPr id="5" name="Rectangle 4"/>
          <p:cNvSpPr/>
          <p:nvPr/>
        </p:nvSpPr>
        <p:spPr>
          <a:xfrm>
            <a:off x="6879336" y="4369781"/>
            <a:ext cx="5062728" cy="1200329"/>
          </a:xfrm>
          <a:prstGeom prst="rect">
            <a:avLst/>
          </a:prstGeom>
        </p:spPr>
        <p:txBody>
          <a:bodyPr wrap="square">
            <a:spAutoFit/>
          </a:bodyPr>
          <a:lstStyle/>
          <a:p>
            <a:r>
              <a:rPr lang="en-IN" i="1" dirty="0" smtClean="0"/>
              <a:t>price </a:t>
            </a:r>
            <a:r>
              <a:rPr lang="en-IN" i="1" dirty="0"/>
              <a:t>= </a:t>
            </a:r>
            <a:r>
              <a:rPr lang="en-IN" i="1" dirty="0" smtClean="0"/>
              <a:t>12.25    </a:t>
            </a:r>
          </a:p>
          <a:p>
            <a:r>
              <a:rPr lang="en-IN" i="1" dirty="0" smtClean="0"/>
              <a:t>quantity </a:t>
            </a:r>
            <a:r>
              <a:rPr lang="en-IN" i="1" dirty="0"/>
              <a:t>= </a:t>
            </a:r>
            <a:r>
              <a:rPr lang="en-IN" i="1" dirty="0" smtClean="0"/>
              <a:t>5    </a:t>
            </a:r>
          </a:p>
          <a:p>
            <a:r>
              <a:rPr lang="en-IN" i="1" dirty="0" smtClean="0"/>
              <a:t>print(f "The </a:t>
            </a:r>
            <a:r>
              <a:rPr lang="en-IN" i="1" dirty="0"/>
              <a:t>total cost is ${price * quantity:.2f}") </a:t>
            </a:r>
            <a:endParaRPr lang="en-IN" i="1" dirty="0" smtClean="0"/>
          </a:p>
          <a:p>
            <a:r>
              <a:rPr lang="en-IN" i="1" dirty="0" smtClean="0"/>
              <a:t># </a:t>
            </a:r>
            <a:r>
              <a:rPr lang="en-IN" i="1" dirty="0"/>
              <a:t>Calculates and formats to 2 decimal places</a:t>
            </a:r>
          </a:p>
        </p:txBody>
      </p:sp>
    </p:spTree>
    <p:extLst>
      <p:ext uri="{BB962C8B-B14F-4D97-AF65-F5344CB8AC3E}">
        <p14:creationId xmlns:p14="http://schemas.microsoft.com/office/powerpoint/2010/main" val="383283214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71011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5632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77285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49435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Fizz Buzz Program</a:t>
            </a:r>
            <a:endParaRPr lang="en-US" dirty="0">
              <a:solidFill>
                <a:srgbClr val="5C4E3D"/>
              </a:solidFill>
            </a:endParaRPr>
          </a:p>
        </p:txBody>
      </p:sp>
      <p:sp>
        <p:nvSpPr>
          <p:cNvPr id="3" name="Content Placeholder 2"/>
          <p:cNvSpPr>
            <a:spLocks noGrp="1"/>
          </p:cNvSpPr>
          <p:nvPr>
            <p:ph type="subTitle" idx="1"/>
          </p:nvPr>
        </p:nvSpPr>
        <p:spPr>
          <a:xfrm>
            <a:off x="954116" y="1638386"/>
            <a:ext cx="9144000" cy="2776595"/>
          </a:xfrm>
        </p:spPr>
        <p:txBody>
          <a:bodyPr>
            <a:noAutofit/>
          </a:bodyPr>
          <a:lstStyle/>
          <a:p>
            <a:pPr algn="l" fontAlgn="base"/>
            <a:r>
              <a:rPr lang="en-US" sz="2000" dirty="0"/>
              <a:t>Given an integer </a:t>
            </a:r>
            <a:r>
              <a:rPr lang="en-US" sz="2000" b="1" dirty="0"/>
              <a:t>n</a:t>
            </a:r>
            <a:r>
              <a:rPr lang="en-US" sz="2000" dirty="0"/>
              <a:t>, for every positive integer</a:t>
            </a:r>
            <a:r>
              <a:rPr lang="en-US" sz="2000" b="1" dirty="0"/>
              <a:t> </a:t>
            </a:r>
            <a:r>
              <a:rPr lang="en-US" sz="2000" b="1" dirty="0" err="1"/>
              <a:t>i</a:t>
            </a:r>
            <a:r>
              <a:rPr lang="en-US" sz="2000" b="1" dirty="0"/>
              <a:t> &lt;= n</a:t>
            </a:r>
            <a:r>
              <a:rPr lang="en-US" sz="2000" dirty="0"/>
              <a:t>, the task is to print,</a:t>
            </a:r>
          </a:p>
          <a:p>
            <a:pPr algn="l" fontAlgn="base"/>
            <a:r>
              <a:rPr lang="en-US" sz="2000" dirty="0"/>
              <a:t>"</a:t>
            </a:r>
            <a:r>
              <a:rPr lang="en-US" sz="2000" b="1" dirty="0" err="1"/>
              <a:t>FizzBuzz</a:t>
            </a:r>
            <a:r>
              <a:rPr lang="en-US" sz="2000" b="1" dirty="0"/>
              <a:t>"</a:t>
            </a:r>
            <a:r>
              <a:rPr lang="en-US" sz="2000" dirty="0"/>
              <a:t> if </a:t>
            </a:r>
            <a:r>
              <a:rPr lang="en-US" sz="2000" b="1" dirty="0" err="1"/>
              <a:t>i</a:t>
            </a:r>
            <a:r>
              <a:rPr lang="en-US" sz="2000" dirty="0"/>
              <a:t> is divisible by </a:t>
            </a:r>
            <a:r>
              <a:rPr lang="en-US" sz="2000" b="1" dirty="0"/>
              <a:t>3</a:t>
            </a:r>
            <a:r>
              <a:rPr lang="en-US" sz="2000" dirty="0"/>
              <a:t> and </a:t>
            </a:r>
            <a:r>
              <a:rPr lang="en-US" sz="2000" b="1" dirty="0"/>
              <a:t>5</a:t>
            </a:r>
            <a:r>
              <a:rPr lang="en-US" sz="2000" dirty="0"/>
              <a:t>,</a:t>
            </a:r>
          </a:p>
          <a:p>
            <a:pPr algn="l" fontAlgn="base"/>
            <a:r>
              <a:rPr lang="en-US" sz="2000" dirty="0"/>
              <a:t>"</a:t>
            </a:r>
            <a:r>
              <a:rPr lang="en-US" sz="2000" b="1" dirty="0"/>
              <a:t>Fizz"</a:t>
            </a:r>
            <a:r>
              <a:rPr lang="en-US" sz="2000" dirty="0"/>
              <a:t> if </a:t>
            </a:r>
            <a:r>
              <a:rPr lang="en-US" sz="2000" b="1" dirty="0" err="1"/>
              <a:t>i</a:t>
            </a:r>
            <a:r>
              <a:rPr lang="en-US" sz="2000" dirty="0"/>
              <a:t> is divisible by</a:t>
            </a:r>
            <a:r>
              <a:rPr lang="en-US" sz="2000" b="1" dirty="0"/>
              <a:t> 3</a:t>
            </a:r>
            <a:r>
              <a:rPr lang="en-US" sz="2000" dirty="0"/>
              <a:t>,</a:t>
            </a:r>
          </a:p>
          <a:p>
            <a:pPr algn="l" fontAlgn="base"/>
            <a:r>
              <a:rPr lang="en-US" sz="2000" dirty="0"/>
              <a:t>"</a:t>
            </a:r>
            <a:r>
              <a:rPr lang="en-US" sz="2000" b="1" dirty="0"/>
              <a:t>Buzz"</a:t>
            </a:r>
            <a:r>
              <a:rPr lang="en-US" sz="2000" dirty="0"/>
              <a:t> if </a:t>
            </a:r>
            <a:r>
              <a:rPr lang="en-US" sz="2000" b="1" dirty="0" err="1"/>
              <a:t>i</a:t>
            </a:r>
            <a:r>
              <a:rPr lang="en-US" sz="2000" b="1" dirty="0"/>
              <a:t> </a:t>
            </a:r>
            <a:r>
              <a:rPr lang="en-US" sz="2000" dirty="0"/>
              <a:t>is divisible by </a:t>
            </a:r>
            <a:r>
              <a:rPr lang="en-US" sz="2000" b="1" dirty="0"/>
              <a:t>5</a:t>
            </a:r>
            <a:endParaRPr lang="en-US" sz="2000" dirty="0"/>
          </a:p>
          <a:p>
            <a:pPr algn="l" fontAlgn="base"/>
            <a:r>
              <a:rPr lang="en-US" sz="2000" b="1" dirty="0"/>
              <a:t>"</a:t>
            </a:r>
            <a:r>
              <a:rPr lang="en-US" sz="2000" b="1" dirty="0" err="1"/>
              <a:t>i</a:t>
            </a:r>
            <a:r>
              <a:rPr lang="en-US" sz="2000" b="1" dirty="0"/>
              <a:t>" </a:t>
            </a:r>
            <a:r>
              <a:rPr lang="en-US" sz="2000" dirty="0"/>
              <a:t>as a string, if none of the conditions are true.</a:t>
            </a:r>
          </a:p>
          <a:p>
            <a:pPr algn="l"/>
            <a:endParaRPr lang="en-US" sz="2000" dirty="0" smtClean="0"/>
          </a:p>
          <a:p>
            <a:pPr algn="l"/>
            <a:endParaRPr lang="en-US" sz="2000" dirty="0"/>
          </a:p>
        </p:txBody>
      </p:sp>
    </p:spTree>
    <p:extLst>
      <p:ext uri="{BB962C8B-B14F-4D97-AF65-F5344CB8AC3E}">
        <p14:creationId xmlns:p14="http://schemas.microsoft.com/office/powerpoint/2010/main" val="2663707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Type Casting</a:t>
            </a:r>
            <a:endParaRPr lang="en-US" dirty="0">
              <a:solidFill>
                <a:srgbClr val="5C4E3D"/>
              </a:solidFill>
            </a:endParaRPr>
          </a:p>
        </p:txBody>
      </p:sp>
      <p:sp>
        <p:nvSpPr>
          <p:cNvPr id="3" name="Content Placeholder 2"/>
          <p:cNvSpPr>
            <a:spLocks noGrp="1"/>
          </p:cNvSpPr>
          <p:nvPr>
            <p:ph type="subTitle" idx="1"/>
          </p:nvPr>
        </p:nvSpPr>
        <p:spPr>
          <a:xfrm>
            <a:off x="1378989" y="1629151"/>
            <a:ext cx="9144000" cy="3533978"/>
          </a:xfrm>
        </p:spPr>
        <p:txBody>
          <a:bodyPr>
            <a:noAutofit/>
          </a:bodyPr>
          <a:lstStyle/>
          <a:p>
            <a:pPr algn="l" fontAlgn="base"/>
            <a:r>
              <a:rPr lang="en-US" sz="2000" dirty="0" smtClean="0"/>
              <a:t>Converts </a:t>
            </a:r>
            <a:r>
              <a:rPr lang="en-US" sz="2000" dirty="0"/>
              <a:t>the input to an integer using typecasting and then prints the integer value</a:t>
            </a:r>
            <a:r>
              <a:rPr lang="en-US" sz="2000" dirty="0" smtClean="0"/>
              <a:t>.</a:t>
            </a:r>
          </a:p>
          <a:p>
            <a:pPr algn="l" fontAlgn="base"/>
            <a:endParaRPr lang="en-US" sz="2000" b="1" dirty="0"/>
          </a:p>
          <a:p>
            <a:pPr algn="l" fontAlgn="base"/>
            <a:r>
              <a:rPr lang="en-US" sz="2000" dirty="0"/>
              <a:t># Taking input as </a:t>
            </a:r>
            <a:r>
              <a:rPr lang="en-US" sz="2000" dirty="0" err="1"/>
              <a:t>int</a:t>
            </a:r>
            <a:endParaRPr lang="en-US" sz="2000" dirty="0"/>
          </a:p>
          <a:p>
            <a:pPr algn="l" fontAlgn="base"/>
            <a:r>
              <a:rPr lang="en-US" sz="2000" dirty="0"/>
              <a:t># Typecasting to </a:t>
            </a:r>
            <a:r>
              <a:rPr lang="en-US" sz="2000" dirty="0" err="1" smtClean="0"/>
              <a:t>int</a:t>
            </a:r>
            <a:endParaRPr lang="en-US" sz="2000" dirty="0" smtClean="0"/>
          </a:p>
          <a:p>
            <a:pPr algn="l" fontAlgn="base"/>
            <a:endParaRPr lang="en-US" sz="2000" dirty="0"/>
          </a:p>
          <a:p>
            <a:pPr algn="l" fontAlgn="base"/>
            <a:r>
              <a:rPr lang="en-US" sz="2000" i="1" dirty="0"/>
              <a:t>n = </a:t>
            </a:r>
            <a:r>
              <a:rPr lang="en-US" sz="2000" i="1" dirty="0" err="1"/>
              <a:t>int</a:t>
            </a:r>
            <a:r>
              <a:rPr lang="en-US" sz="2000" i="1" dirty="0"/>
              <a:t>(input("How many </a:t>
            </a:r>
            <a:r>
              <a:rPr lang="en-US" sz="2000" i="1" dirty="0" smtClean="0"/>
              <a:t>pens ?: </a:t>
            </a:r>
            <a:r>
              <a:rPr lang="en-US" sz="2000" i="1" dirty="0"/>
              <a:t>"))</a:t>
            </a:r>
          </a:p>
          <a:p>
            <a:pPr algn="l" fontAlgn="base"/>
            <a:r>
              <a:rPr lang="en-US" sz="2000" i="1" dirty="0"/>
              <a:t>print(n)</a:t>
            </a:r>
          </a:p>
        </p:txBody>
      </p:sp>
    </p:spTree>
    <p:extLst>
      <p:ext uri="{BB962C8B-B14F-4D97-AF65-F5344CB8AC3E}">
        <p14:creationId xmlns:p14="http://schemas.microsoft.com/office/powerpoint/2010/main" val="1034331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a:bodyPr>
          <a:lstStyle/>
          <a:p>
            <a:r>
              <a:rPr lang="en-US" b="1" dirty="0" smtClean="0"/>
              <a:t>Type ()</a:t>
            </a:r>
            <a:endParaRPr lang="en-US" dirty="0">
              <a:solidFill>
                <a:srgbClr val="5C4E3D"/>
              </a:solidFill>
            </a:endParaRPr>
          </a:p>
        </p:txBody>
      </p:sp>
      <p:sp>
        <p:nvSpPr>
          <p:cNvPr id="3" name="Content Placeholder 2"/>
          <p:cNvSpPr>
            <a:spLocks noGrp="1"/>
          </p:cNvSpPr>
          <p:nvPr>
            <p:ph type="subTitle" idx="1"/>
          </p:nvPr>
        </p:nvSpPr>
        <p:spPr>
          <a:xfrm>
            <a:off x="944880" y="1324349"/>
            <a:ext cx="9144000" cy="818487"/>
          </a:xfrm>
        </p:spPr>
        <p:txBody>
          <a:bodyPr>
            <a:noAutofit/>
          </a:bodyPr>
          <a:lstStyle/>
          <a:p>
            <a:pPr algn="l" fontAlgn="base"/>
            <a:r>
              <a:rPr lang="en-US" sz="2000" dirty="0" smtClean="0"/>
              <a:t>To </a:t>
            </a:r>
            <a:r>
              <a:rPr lang="en-US" sz="2000" dirty="0"/>
              <a:t>determine the data type of the variable using built-in </a:t>
            </a:r>
            <a:r>
              <a:rPr lang="en-US" sz="2000" dirty="0" smtClean="0"/>
              <a:t>function </a:t>
            </a:r>
            <a:r>
              <a:rPr lang="en-IN" sz="2000" dirty="0"/>
              <a:t>type()</a:t>
            </a:r>
          </a:p>
          <a:p>
            <a:pPr algn="l" fontAlgn="base"/>
            <a:endParaRPr lang="en-US" sz="2000" dirty="0" smtClean="0"/>
          </a:p>
          <a:p>
            <a:pPr algn="l"/>
            <a:r>
              <a:rPr lang="en-US" sz="2000" b="1" dirty="0" smtClean="0"/>
              <a:t>Program:</a:t>
            </a:r>
          </a:p>
          <a:p>
            <a:pPr algn="l"/>
            <a:endParaRPr lang="en-US" sz="2000" dirty="0"/>
          </a:p>
        </p:txBody>
      </p:sp>
      <p:pic>
        <p:nvPicPr>
          <p:cNvPr id="4" name="Picture 3"/>
          <p:cNvPicPr>
            <a:picLocks noChangeAspect="1"/>
          </p:cNvPicPr>
          <p:nvPr/>
        </p:nvPicPr>
        <p:blipFill>
          <a:blip r:embed="rId2"/>
          <a:stretch>
            <a:fillRect/>
          </a:stretch>
        </p:blipFill>
        <p:spPr>
          <a:xfrm>
            <a:off x="1524000" y="2846676"/>
            <a:ext cx="2112356" cy="1371769"/>
          </a:xfrm>
          <a:prstGeom prst="rect">
            <a:avLst/>
          </a:prstGeom>
        </p:spPr>
      </p:pic>
      <p:pic>
        <p:nvPicPr>
          <p:cNvPr id="5" name="Picture 4"/>
          <p:cNvPicPr>
            <a:picLocks noChangeAspect="1"/>
          </p:cNvPicPr>
          <p:nvPr/>
        </p:nvPicPr>
        <p:blipFill>
          <a:blip r:embed="rId3"/>
          <a:stretch>
            <a:fillRect/>
          </a:stretch>
        </p:blipFill>
        <p:spPr>
          <a:xfrm>
            <a:off x="1524000" y="5466141"/>
            <a:ext cx="1771650" cy="590550"/>
          </a:xfrm>
          <a:prstGeom prst="rect">
            <a:avLst/>
          </a:prstGeom>
        </p:spPr>
      </p:pic>
      <p:sp>
        <p:nvSpPr>
          <p:cNvPr id="6" name="Rectangle 5"/>
          <p:cNvSpPr/>
          <p:nvPr/>
        </p:nvSpPr>
        <p:spPr>
          <a:xfrm>
            <a:off x="944880" y="4759098"/>
            <a:ext cx="1109599" cy="461665"/>
          </a:xfrm>
          <a:prstGeom prst="rect">
            <a:avLst/>
          </a:prstGeom>
        </p:spPr>
        <p:txBody>
          <a:bodyPr wrap="none">
            <a:spAutoFit/>
          </a:bodyPr>
          <a:lstStyle/>
          <a:p>
            <a:r>
              <a:rPr lang="en-US" sz="2000" b="1" dirty="0"/>
              <a:t>Output</a:t>
            </a:r>
            <a:r>
              <a:rPr lang="en-US" sz="2400" dirty="0"/>
              <a:t>:</a:t>
            </a:r>
          </a:p>
        </p:txBody>
      </p:sp>
    </p:spTree>
    <p:extLst>
      <p:ext uri="{BB962C8B-B14F-4D97-AF65-F5344CB8AC3E}">
        <p14:creationId xmlns:p14="http://schemas.microsoft.com/office/powerpoint/2010/main" val="4043689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8835" y="217199"/>
            <a:ext cx="5237018" cy="881928"/>
          </a:xfrm>
        </p:spPr>
        <p:txBody>
          <a:bodyPr>
            <a:noAutofit/>
          </a:bodyPr>
          <a:lstStyle/>
          <a:p>
            <a:r>
              <a:rPr lang="en-US" b="1" dirty="0" smtClean="0"/>
              <a:t>Features</a:t>
            </a:r>
            <a:endParaRPr lang="en-US" b="1" dirty="0"/>
          </a:p>
        </p:txBody>
      </p:sp>
      <p:sp>
        <p:nvSpPr>
          <p:cNvPr id="3" name="Content Placeholder 2"/>
          <p:cNvSpPr>
            <a:spLocks noGrp="1"/>
          </p:cNvSpPr>
          <p:nvPr>
            <p:ph type="subTitle" idx="1"/>
          </p:nvPr>
        </p:nvSpPr>
        <p:spPr>
          <a:xfrm>
            <a:off x="5938982" y="1339273"/>
            <a:ext cx="6040582" cy="5246254"/>
          </a:xfrm>
        </p:spPr>
        <p:txBody>
          <a:bodyPr>
            <a:noAutofit/>
          </a:bodyPr>
          <a:lstStyle/>
          <a:p>
            <a:pPr marL="342900" indent="-342900" algn="l">
              <a:buFontTx/>
              <a:buChar char="-"/>
            </a:pPr>
            <a:r>
              <a:rPr lang="en-US" sz="2000" dirty="0" smtClean="0"/>
              <a:t>Created by Guido van Rossum in early 1990s.</a:t>
            </a:r>
          </a:p>
          <a:p>
            <a:pPr algn="l"/>
            <a:endParaRPr lang="en-US" sz="2000" dirty="0" smtClean="0"/>
          </a:p>
          <a:p>
            <a:pPr marL="342900" indent="-342900" algn="l">
              <a:buFontTx/>
              <a:buChar char="-"/>
            </a:pPr>
            <a:r>
              <a:rPr lang="en-US" sz="2000" dirty="0" smtClean="0"/>
              <a:t>High-level, interpreted, general-purpose language used in web, data science, AI, and more.</a:t>
            </a:r>
          </a:p>
          <a:p>
            <a:pPr algn="l"/>
            <a:endParaRPr lang="en-US" sz="2000" dirty="0" smtClean="0"/>
          </a:p>
          <a:p>
            <a:pPr marL="342900" indent="-342900" algn="l">
              <a:buFontTx/>
              <a:buChar char="-"/>
            </a:pPr>
            <a:r>
              <a:rPr lang="en-US" sz="2000" dirty="0" smtClean="0"/>
              <a:t>Emphasizes readability and simplicity.</a:t>
            </a:r>
          </a:p>
          <a:p>
            <a:pPr algn="l"/>
            <a:endParaRPr lang="en-US" sz="2000" dirty="0" smtClean="0"/>
          </a:p>
          <a:p>
            <a:pPr marL="342900" indent="-342900" algn="l">
              <a:buFontTx/>
              <a:buChar char="-"/>
            </a:pPr>
            <a:r>
              <a:rPr lang="en-US" sz="2000" dirty="0" smtClean="0"/>
              <a:t>Python </a:t>
            </a:r>
            <a:r>
              <a:rPr lang="en-US" sz="2000" dirty="0"/>
              <a:t>code runs line-by-line via an interpreter—no separate compilation </a:t>
            </a:r>
            <a:r>
              <a:rPr lang="en-US" sz="2000" dirty="0" smtClean="0"/>
              <a:t>step.</a:t>
            </a:r>
          </a:p>
          <a:p>
            <a:pPr algn="l"/>
            <a:endParaRPr lang="en-US" sz="2000" dirty="0" smtClean="0"/>
          </a:p>
          <a:p>
            <a:pPr marL="342900" indent="-342900" algn="l">
              <a:buFontTx/>
              <a:buChar char="-"/>
            </a:pPr>
            <a:r>
              <a:rPr lang="en-US" sz="2000" dirty="0" smtClean="0"/>
              <a:t>Interactive </a:t>
            </a:r>
            <a:r>
              <a:rPr lang="en-US" sz="2000" dirty="0"/>
              <a:t>shell lets you try commands and see immediate </a:t>
            </a:r>
            <a:r>
              <a:rPr lang="en-US" sz="2000" dirty="0" smtClean="0"/>
              <a:t>results.</a:t>
            </a:r>
            <a:endParaRPr lang="en-US" sz="2000" dirty="0"/>
          </a:p>
          <a:p>
            <a:pPr algn="l"/>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10382" cy="6858000"/>
          </a:xfrm>
          <a:prstGeom prst="rect">
            <a:avLst/>
          </a:prstGeom>
        </p:spPr>
      </p:pic>
    </p:spTree>
    <p:extLst>
      <p:ext uri="{BB962C8B-B14F-4D97-AF65-F5344CB8AC3E}">
        <p14:creationId xmlns:p14="http://schemas.microsoft.com/office/powerpoint/2010/main" val="1015572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0388832" y="4065254"/>
            <a:ext cx="1803168" cy="776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7573819" y="4065254"/>
            <a:ext cx="1791855" cy="776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ecision 5"/>
          <p:cNvSpPr/>
          <p:nvPr/>
        </p:nvSpPr>
        <p:spPr>
          <a:xfrm>
            <a:off x="9052560" y="2092971"/>
            <a:ext cx="1656080" cy="122936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1625600" y="308250"/>
            <a:ext cx="9144000" cy="1066655"/>
          </a:xfrm>
        </p:spPr>
        <p:txBody>
          <a:bodyPr/>
          <a:lstStyle/>
          <a:p>
            <a:r>
              <a:rPr lang="en-US" b="1" dirty="0" smtClean="0"/>
              <a:t>Conditional Constructs</a:t>
            </a:r>
            <a:endParaRPr lang="en-US" b="1" dirty="0"/>
          </a:p>
        </p:txBody>
      </p:sp>
      <p:sp>
        <p:nvSpPr>
          <p:cNvPr id="5" name="Rectangle 3"/>
          <p:cNvSpPr>
            <a:spLocks noGrp="1" noChangeArrowheads="1"/>
          </p:cNvSpPr>
          <p:nvPr>
            <p:ph type="subTitle" idx="1"/>
          </p:nvPr>
        </p:nvSpPr>
        <p:spPr bwMode="auto">
          <a:xfrm>
            <a:off x="443346" y="1530171"/>
            <a:ext cx="6899564" cy="440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Libre Baskerville (Body)"/>
              </a:rPr>
              <a:t>The primary conditional structures in Python are :</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Libre Baskerville (Body)"/>
              </a:rPr>
              <a:t>If</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altLang="en-US" sz="2000" dirty="0" smtClean="0">
                <a:latin typeface="Libre Baskerville (Body)"/>
              </a:rPr>
              <a:t>If…else</a:t>
            </a:r>
            <a:endParaRPr lang="en-US" altLang="en-US" sz="2000" dirty="0">
              <a:latin typeface="Libre Baskerville (Body)"/>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Libre Baskerville (Body)"/>
              </a:rPr>
              <a:t>If…else..</a:t>
            </a:r>
            <a:r>
              <a:rPr kumimoji="0" lang="en-US" altLang="en-US" sz="2000" b="0" i="0" u="none" strike="noStrike" cap="none" normalizeH="0" baseline="0" dirty="0" err="1" smtClean="0">
                <a:ln>
                  <a:noFill/>
                </a:ln>
                <a:solidFill>
                  <a:schemeClr val="tx1"/>
                </a:solidFill>
                <a:effectLst/>
                <a:latin typeface="Libre Baskerville (Body)"/>
              </a:rPr>
              <a:t>elif</a:t>
            </a:r>
            <a:r>
              <a:rPr kumimoji="0" lang="en-US" altLang="en-US" sz="2000" b="0" i="0" u="none" strike="noStrike" cap="none" normalizeH="0" baseline="0" dirty="0" smtClean="0">
                <a:ln>
                  <a:noFill/>
                </a:ln>
                <a:solidFill>
                  <a:schemeClr val="tx1"/>
                </a:solidFill>
                <a:effectLst/>
                <a:latin typeface="Libre Baskerville (Body)"/>
              </a:rPr>
              <a:t> (short for "else if"). </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Libre Baskerville (Body)"/>
              </a:rPr>
              <a:t>These keywords are used in conjunction with logical expressions that evaluate to either True or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Libre Baskerville (Body)"/>
            </a:endParaRPr>
          </a:p>
          <a:p>
            <a:pPr marL="0" indent="0" algn="l" eaLnBrk="0" fontAlgn="base" hangingPunct="0">
              <a:lnSpc>
                <a:spcPct val="100000"/>
              </a:lnSpc>
              <a:spcBef>
                <a:spcPct val="0"/>
              </a:spcBef>
              <a:spcAft>
                <a:spcPct val="0"/>
              </a:spcAft>
              <a:buNone/>
            </a:pPr>
            <a:endParaRPr lang="en-US" altLang="en-US" sz="2000" dirty="0">
              <a:latin typeface="Libre Baskerville (Body)"/>
            </a:endParaRPr>
          </a:p>
          <a:p>
            <a:pPr marL="0" indent="0" algn="l" eaLnBrk="0" fontAlgn="base" hangingPunct="0">
              <a:lnSpc>
                <a:spcPct val="100000"/>
              </a:lnSpc>
              <a:spcBef>
                <a:spcPct val="0"/>
              </a:spcBef>
              <a:spcAft>
                <a:spcPct val="0"/>
              </a:spcAft>
              <a:buNone/>
            </a:pPr>
            <a:r>
              <a:rPr lang="en-US" altLang="en-US" sz="2000" b="1" dirty="0">
                <a:latin typeface="Libre Baskerville (Body)"/>
              </a:rPr>
              <a:t>Indentation</a:t>
            </a:r>
            <a:r>
              <a:rPr lang="en-US" altLang="en-US" sz="2000" dirty="0">
                <a:latin typeface="Libre Baskerville (Body)"/>
              </a:rPr>
              <a:t> is crucial in Python to define code blocks under each conditional statement. All lines belonging to an if, </a:t>
            </a:r>
            <a:r>
              <a:rPr lang="en-US" altLang="en-US" sz="2000" dirty="0" err="1">
                <a:latin typeface="Libre Baskerville (Body)"/>
              </a:rPr>
              <a:t>elif</a:t>
            </a:r>
            <a:r>
              <a:rPr lang="en-US" altLang="en-US" sz="2000" dirty="0">
                <a:latin typeface="Libre Baskerville (Body)"/>
              </a:rPr>
              <a:t>, or else block must be indented consistently.</a:t>
            </a:r>
          </a:p>
        </p:txBody>
      </p:sp>
      <p:sp>
        <p:nvSpPr>
          <p:cNvPr id="3" name="TextBox 2"/>
          <p:cNvSpPr txBox="1"/>
          <p:nvPr/>
        </p:nvSpPr>
        <p:spPr>
          <a:xfrm flipH="1">
            <a:off x="9283700" y="2522985"/>
            <a:ext cx="1193801" cy="369332"/>
          </a:xfrm>
          <a:prstGeom prst="rect">
            <a:avLst/>
          </a:prstGeom>
          <a:noFill/>
        </p:spPr>
        <p:txBody>
          <a:bodyPr wrap="square" rtlCol="0">
            <a:spAutoFit/>
          </a:bodyPr>
          <a:lstStyle/>
          <a:p>
            <a:r>
              <a:rPr lang="en-US" dirty="0" smtClean="0"/>
              <a:t>Condition</a:t>
            </a:r>
            <a:endParaRPr lang="en-IN" dirty="0"/>
          </a:p>
        </p:txBody>
      </p:sp>
      <p:cxnSp>
        <p:nvCxnSpPr>
          <p:cNvPr id="8" name="Straight Arrow Connector 7"/>
          <p:cNvCxnSpPr>
            <a:endCxn id="6" idx="0"/>
          </p:cNvCxnSpPr>
          <p:nvPr/>
        </p:nvCxnSpPr>
        <p:spPr>
          <a:xfrm flipH="1">
            <a:off x="9880600" y="1591559"/>
            <a:ext cx="15240" cy="50141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70983" y="4294686"/>
            <a:ext cx="1625600" cy="369332"/>
          </a:xfrm>
          <a:prstGeom prst="rect">
            <a:avLst/>
          </a:prstGeom>
          <a:noFill/>
        </p:spPr>
        <p:txBody>
          <a:bodyPr wrap="square" rtlCol="0">
            <a:spAutoFit/>
          </a:bodyPr>
          <a:lstStyle/>
          <a:p>
            <a:r>
              <a:rPr lang="en-US" dirty="0" smtClean="0"/>
              <a:t>Else Code</a:t>
            </a:r>
            <a:endParaRPr lang="en-IN" dirty="0"/>
          </a:p>
        </p:txBody>
      </p:sp>
      <p:sp>
        <p:nvSpPr>
          <p:cNvPr id="13" name="TextBox 12"/>
          <p:cNvSpPr txBox="1"/>
          <p:nvPr/>
        </p:nvSpPr>
        <p:spPr>
          <a:xfrm>
            <a:off x="10619741" y="4130486"/>
            <a:ext cx="1838960" cy="646331"/>
          </a:xfrm>
          <a:prstGeom prst="rect">
            <a:avLst/>
          </a:prstGeom>
          <a:noFill/>
        </p:spPr>
        <p:txBody>
          <a:bodyPr wrap="square" rtlCol="0">
            <a:spAutoFit/>
          </a:bodyPr>
          <a:lstStyle/>
          <a:p>
            <a:r>
              <a:rPr lang="en-US" dirty="0" smtClean="0"/>
              <a:t>Conditional Code</a:t>
            </a:r>
            <a:endParaRPr lang="en-IN" dirty="0"/>
          </a:p>
        </p:txBody>
      </p:sp>
      <p:cxnSp>
        <p:nvCxnSpPr>
          <p:cNvPr id="22" name="Straight Connector 21"/>
          <p:cNvCxnSpPr>
            <a:stCxn id="6" idx="2"/>
          </p:cNvCxnSpPr>
          <p:nvPr/>
        </p:nvCxnSpPr>
        <p:spPr>
          <a:xfrm>
            <a:off x="9880600" y="3322331"/>
            <a:ext cx="0" cy="27430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463280" y="3596640"/>
            <a:ext cx="286512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4" idx="0"/>
          </p:cNvCxnSpPr>
          <p:nvPr/>
        </p:nvCxnSpPr>
        <p:spPr>
          <a:xfrm>
            <a:off x="8463280" y="3596640"/>
            <a:ext cx="6467" cy="468614"/>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328400" y="3596639"/>
            <a:ext cx="0" cy="468615"/>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2"/>
          </p:cNvCxnSpPr>
          <p:nvPr/>
        </p:nvCxnSpPr>
        <p:spPr>
          <a:xfrm>
            <a:off x="8469747" y="4842048"/>
            <a:ext cx="0" cy="481792"/>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2"/>
          </p:cNvCxnSpPr>
          <p:nvPr/>
        </p:nvCxnSpPr>
        <p:spPr>
          <a:xfrm flipH="1">
            <a:off x="11284760" y="4842048"/>
            <a:ext cx="5656" cy="45543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69747" y="5310661"/>
            <a:ext cx="2815012"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9895840" y="5323840"/>
            <a:ext cx="0" cy="37592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675091" y="5699760"/>
            <a:ext cx="441497" cy="386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a:off x="9804401" y="5801360"/>
            <a:ext cx="182880" cy="155945"/>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flipH="1">
            <a:off x="10278919" y="5766096"/>
            <a:ext cx="1399539" cy="369332"/>
          </a:xfrm>
          <a:prstGeom prst="rect">
            <a:avLst/>
          </a:prstGeom>
          <a:noFill/>
        </p:spPr>
        <p:txBody>
          <a:bodyPr wrap="square" rtlCol="0">
            <a:spAutoFit/>
          </a:bodyPr>
          <a:lstStyle/>
          <a:p>
            <a:r>
              <a:rPr lang="en-US" dirty="0" smtClean="0"/>
              <a:t>Next step</a:t>
            </a:r>
            <a:endParaRPr lang="en-IN" dirty="0"/>
          </a:p>
        </p:txBody>
      </p:sp>
    </p:spTree>
    <p:extLst>
      <p:ext uri="{BB962C8B-B14F-4D97-AF65-F5344CB8AC3E}">
        <p14:creationId xmlns:p14="http://schemas.microsoft.com/office/powerpoint/2010/main" val="624151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3309" y="383454"/>
            <a:ext cx="9144000" cy="928110"/>
          </a:xfrm>
        </p:spPr>
        <p:txBody>
          <a:bodyPr/>
          <a:lstStyle/>
          <a:p>
            <a:r>
              <a:rPr lang="en-US" b="1" dirty="0" smtClean="0"/>
              <a:t>Loop Constructs</a:t>
            </a:r>
            <a:endParaRPr lang="en-US" b="1" dirty="0"/>
          </a:p>
        </p:txBody>
      </p:sp>
      <p:sp>
        <p:nvSpPr>
          <p:cNvPr id="6" name="Rectangle 5"/>
          <p:cNvSpPr/>
          <p:nvPr/>
        </p:nvSpPr>
        <p:spPr>
          <a:xfrm>
            <a:off x="3497912" y="2089136"/>
            <a:ext cx="5715026" cy="584775"/>
          </a:xfrm>
          <a:prstGeom prst="rect">
            <a:avLst/>
          </a:prstGeom>
        </p:spPr>
        <p:txBody>
          <a:bodyPr wrap="none">
            <a:spAutoFit/>
          </a:bodyPr>
          <a:lstStyle/>
          <a:p>
            <a:r>
              <a:rPr lang="en-US" sz="3200" b="1" dirty="0"/>
              <a:t>Why Loops Matter in Python</a:t>
            </a:r>
            <a:endParaRPr lang="en-IN" sz="3200" b="1" dirty="0"/>
          </a:p>
        </p:txBody>
      </p:sp>
      <p:sp>
        <p:nvSpPr>
          <p:cNvPr id="7" name="Rounded Rectangle 6"/>
          <p:cNvSpPr/>
          <p:nvPr/>
        </p:nvSpPr>
        <p:spPr>
          <a:xfrm>
            <a:off x="344978" y="3227552"/>
            <a:ext cx="3789680" cy="2205275"/>
          </a:xfrm>
          <a:prstGeom prst="round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4489679" y="3227552"/>
            <a:ext cx="3657600" cy="2205275"/>
          </a:xfrm>
          <a:prstGeom prst="round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8502300" y="3227552"/>
            <a:ext cx="3494350" cy="2205275"/>
          </a:xfrm>
          <a:prstGeom prst="roundRect">
            <a:avLst>
              <a:gd name="adj" fmla="val 10803"/>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5C4E3D"/>
                </a:solidFill>
              </a:rPr>
              <a:t>Core Functionality</a:t>
            </a:r>
          </a:p>
          <a:p>
            <a:r>
              <a:rPr lang="en-US" dirty="0">
                <a:solidFill>
                  <a:srgbClr val="5C4E3D"/>
                </a:solidFill>
              </a:rPr>
              <a:t/>
            </a:r>
            <a:br>
              <a:rPr lang="en-US" dirty="0">
                <a:solidFill>
                  <a:srgbClr val="5C4E3D"/>
                </a:solidFill>
              </a:rPr>
            </a:br>
            <a:r>
              <a:rPr lang="en-US" sz="1600" dirty="0">
                <a:solidFill>
                  <a:srgbClr val="5C4E3D"/>
                </a:solidFill>
              </a:rPr>
              <a:t>Indispensable for data analysis, system automation, and designing robust algorithms.</a:t>
            </a:r>
            <a:endParaRPr lang="en-IN" sz="1600" dirty="0">
              <a:solidFill>
                <a:srgbClr val="5C4E3D"/>
              </a:solidFill>
            </a:endParaRPr>
          </a:p>
        </p:txBody>
      </p:sp>
      <p:sp>
        <p:nvSpPr>
          <p:cNvPr id="10" name="TextBox 9"/>
          <p:cNvSpPr txBox="1"/>
          <p:nvPr/>
        </p:nvSpPr>
        <p:spPr>
          <a:xfrm>
            <a:off x="692727" y="3708789"/>
            <a:ext cx="3094182" cy="1631216"/>
          </a:xfrm>
          <a:prstGeom prst="rect">
            <a:avLst/>
          </a:prstGeom>
          <a:noFill/>
        </p:spPr>
        <p:txBody>
          <a:bodyPr wrap="square" rtlCol="0">
            <a:spAutoFit/>
          </a:bodyPr>
          <a:lstStyle/>
          <a:p>
            <a:r>
              <a:rPr lang="en-US" b="1" dirty="0"/>
              <a:t>Automate </a:t>
            </a:r>
            <a:r>
              <a:rPr lang="en-US" b="1" dirty="0" smtClean="0"/>
              <a:t>Efficiency</a:t>
            </a:r>
          </a:p>
          <a:p>
            <a:r>
              <a:rPr lang="en-US" dirty="0"/>
              <a:t/>
            </a:r>
            <a:br>
              <a:rPr lang="en-US" dirty="0"/>
            </a:br>
            <a:r>
              <a:rPr lang="en-US" sz="1600" dirty="0"/>
              <a:t>Execute repetitive tasks with minimal code, saving time and reducing errors in complex operations.</a:t>
            </a:r>
            <a:endParaRPr lang="en-IN" sz="1600" dirty="0"/>
          </a:p>
        </p:txBody>
      </p:sp>
      <p:sp>
        <p:nvSpPr>
          <p:cNvPr id="11" name="TextBox 10"/>
          <p:cNvSpPr txBox="1"/>
          <p:nvPr/>
        </p:nvSpPr>
        <p:spPr>
          <a:xfrm>
            <a:off x="4678218" y="3708789"/>
            <a:ext cx="3094182" cy="1631216"/>
          </a:xfrm>
          <a:prstGeom prst="rect">
            <a:avLst/>
          </a:prstGeom>
          <a:noFill/>
        </p:spPr>
        <p:txBody>
          <a:bodyPr wrap="square" rtlCol="0">
            <a:spAutoFit/>
          </a:bodyPr>
          <a:lstStyle/>
          <a:p>
            <a:r>
              <a:rPr lang="en-US" b="1" dirty="0"/>
              <a:t>Iterate </a:t>
            </a:r>
            <a:r>
              <a:rPr lang="en-US" b="1" dirty="0" smtClean="0"/>
              <a:t>Data</a:t>
            </a:r>
          </a:p>
          <a:p>
            <a:r>
              <a:rPr lang="en-US" dirty="0"/>
              <a:t/>
            </a:r>
            <a:br>
              <a:rPr lang="en-US" dirty="0"/>
            </a:br>
            <a:r>
              <a:rPr lang="en-US" sz="1600" dirty="0"/>
              <a:t>Seamlessly process elements within diverse data collections like lists, strings, and dictionaries.</a:t>
            </a:r>
            <a:endParaRPr lang="en-IN" sz="1600" dirty="0"/>
          </a:p>
        </p:txBody>
      </p:sp>
    </p:spTree>
    <p:extLst>
      <p:ext uri="{BB962C8B-B14F-4D97-AF65-F5344CB8AC3E}">
        <p14:creationId xmlns:p14="http://schemas.microsoft.com/office/powerpoint/2010/main" val="2240714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18" y="283552"/>
            <a:ext cx="9144000" cy="991066"/>
          </a:xfrm>
        </p:spPr>
        <p:txBody>
          <a:bodyPr/>
          <a:lstStyle/>
          <a:p>
            <a:r>
              <a:rPr lang="en-US" b="1" dirty="0" smtClean="0"/>
              <a:t>For Loop</a:t>
            </a:r>
            <a:endParaRPr lang="en-US" b="1" dirty="0"/>
          </a:p>
        </p:txBody>
      </p:sp>
      <p:sp>
        <p:nvSpPr>
          <p:cNvPr id="4" name="Rectangle 3"/>
          <p:cNvSpPr/>
          <p:nvPr/>
        </p:nvSpPr>
        <p:spPr>
          <a:xfrm>
            <a:off x="895926" y="1515361"/>
            <a:ext cx="9716655" cy="5415842"/>
          </a:xfrm>
          <a:prstGeom prst="rect">
            <a:avLst/>
          </a:prstGeom>
        </p:spPr>
        <p:txBody>
          <a:bodyPr wrap="square">
            <a:spAutoFit/>
          </a:bodyPr>
          <a:lstStyle/>
          <a:p>
            <a:pPr>
              <a:lnSpc>
                <a:spcPct val="107000"/>
              </a:lnSpc>
              <a:spcAft>
                <a:spcPts val="800"/>
              </a:spcAft>
            </a:pPr>
            <a:r>
              <a:rPr lang="en-IN" sz="2000" b="1" dirty="0">
                <a:latin typeface="+mj-lt"/>
                <a:ea typeface="Times New Roman" panose="02020603050405020304" pitchFamily="18" charset="0"/>
                <a:cs typeface="Times New Roman" panose="02020603050405020304" pitchFamily="18" charset="0"/>
              </a:rPr>
              <a:t>Syntax</a:t>
            </a:r>
            <a:endParaRPr lang="en-IN" sz="2000" dirty="0">
              <a:latin typeface="+mj-lt"/>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latin typeface="+mj-lt"/>
                <a:ea typeface="Times New Roman" panose="02020603050405020304" pitchFamily="18" charset="0"/>
                <a:cs typeface="Times New Roman" panose="02020603050405020304" pitchFamily="18" charset="0"/>
              </a:rPr>
              <a:t>for item in sequence:</a:t>
            </a:r>
            <a:endParaRPr lang="en-IN" sz="2000" dirty="0">
              <a:latin typeface="+mj-lt"/>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mj-lt"/>
                <a:ea typeface="Times New Roman" panose="02020603050405020304" pitchFamily="18" charset="0"/>
                <a:cs typeface="Times New Roman" panose="02020603050405020304" pitchFamily="18" charset="0"/>
              </a:rPr>
              <a:t>The </a:t>
            </a:r>
            <a:r>
              <a:rPr lang="en-IN" sz="2000" b="1" dirty="0">
                <a:latin typeface="+mj-lt"/>
                <a:ea typeface="Times New Roman" panose="02020603050405020304" pitchFamily="18" charset="0"/>
                <a:cs typeface="Times New Roman" panose="02020603050405020304" pitchFamily="18" charset="0"/>
              </a:rPr>
              <a:t>for</a:t>
            </a:r>
            <a:r>
              <a:rPr lang="en-IN" sz="2000" dirty="0">
                <a:latin typeface="+mj-lt"/>
                <a:ea typeface="Times New Roman" panose="02020603050405020304" pitchFamily="18" charset="0"/>
                <a:cs typeface="Times New Roman" panose="02020603050405020304" pitchFamily="18" charset="0"/>
              </a:rPr>
              <a:t> loop is ideal for iterating over known sequences.</a:t>
            </a:r>
            <a:endParaRPr lang="en-IN" sz="2000" dirty="0">
              <a:latin typeface="+mj-lt"/>
              <a:ea typeface="Calibri" panose="020F0502020204030204" pitchFamily="34" charset="0"/>
              <a:cs typeface="Times New Roman" panose="02020603050405020304" pitchFamily="18" charset="0"/>
            </a:endParaRPr>
          </a:p>
          <a:p>
            <a:pPr>
              <a:lnSpc>
                <a:spcPct val="107000"/>
              </a:lnSpc>
              <a:spcAft>
                <a:spcPts val="0"/>
              </a:spcAft>
            </a:pPr>
            <a:r>
              <a:rPr lang="en-IN" sz="2000" dirty="0">
                <a:latin typeface="+mj-lt"/>
                <a:ea typeface="Times New Roman" panose="02020603050405020304" pitchFamily="18" charset="0"/>
                <a:cs typeface="Times New Roman" panose="02020603050405020304" pitchFamily="18" charset="0"/>
              </a:rPr>
              <a:t> </a:t>
            </a:r>
            <a:endParaRPr lang="en-IN" sz="2000" dirty="0">
              <a:latin typeface="+mj-lt"/>
              <a:ea typeface="Calibri" panose="020F0502020204030204" pitchFamily="34" charset="0"/>
              <a:cs typeface="Times New Roman" panose="02020603050405020304" pitchFamily="18" charset="0"/>
            </a:endParaRPr>
          </a:p>
          <a:p>
            <a:pPr>
              <a:lnSpc>
                <a:spcPct val="107000"/>
              </a:lnSpc>
              <a:spcAft>
                <a:spcPts val="800"/>
              </a:spcAft>
            </a:pPr>
            <a:r>
              <a:rPr lang="en-IN" sz="2000" b="1" dirty="0">
                <a:latin typeface="+mj-lt"/>
                <a:ea typeface="Times New Roman" panose="02020603050405020304" pitchFamily="18" charset="0"/>
                <a:cs typeface="Times New Roman" panose="02020603050405020304" pitchFamily="18" charset="0"/>
              </a:rPr>
              <a:t>Versatility</a:t>
            </a:r>
            <a:endParaRPr lang="en-IN" sz="2000" dirty="0">
              <a:latin typeface="+mj-lt"/>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mj-lt"/>
                <a:ea typeface="Times New Roman" panose="02020603050405020304" pitchFamily="18" charset="0"/>
                <a:cs typeface="Times New Roman" panose="02020603050405020304" pitchFamily="18" charset="0"/>
              </a:rPr>
              <a:t>Works seamlessly with various Python data structures, including lists, tuples, strings, sets, and even dictionaries</a:t>
            </a:r>
            <a:r>
              <a:rPr lang="en-IN" sz="2000" dirty="0" smtClean="0">
                <a:latin typeface="+mj-lt"/>
                <a:ea typeface="Times New Roman" panose="02020603050405020304" pitchFamily="18" charset="0"/>
                <a:cs typeface="Times New Roman" panose="02020603050405020304" pitchFamily="18" charset="0"/>
              </a:rPr>
              <a:t>.</a:t>
            </a:r>
          </a:p>
          <a:p>
            <a:pPr>
              <a:lnSpc>
                <a:spcPct val="107000"/>
              </a:lnSpc>
              <a:spcAft>
                <a:spcPts val="800"/>
              </a:spcAft>
            </a:pPr>
            <a:endParaRPr lang="en-US" sz="2000" dirty="0" smtClean="0">
              <a:latin typeface="+mj-lt"/>
              <a:ea typeface="Calibri" panose="020F0502020204030204" pitchFamily="34" charset="0"/>
              <a:cs typeface="Times New Roman" panose="02020603050405020304" pitchFamily="18" charset="0"/>
            </a:endParaRPr>
          </a:p>
          <a:p>
            <a:r>
              <a:rPr lang="en-IN" sz="2000" dirty="0">
                <a:latin typeface="+mj-lt"/>
              </a:rPr>
              <a:t>Imagine you have a list of fruits and you want to print each one. A for loop makes this simple and concise</a:t>
            </a:r>
            <a:r>
              <a:rPr lang="en-IN" sz="2000" dirty="0" smtClean="0">
                <a:latin typeface="+mj-lt"/>
              </a:rPr>
              <a:t>.</a:t>
            </a:r>
          </a:p>
          <a:p>
            <a:endParaRPr lang="en-IN" sz="2000" dirty="0">
              <a:latin typeface="+mj-lt"/>
            </a:endParaRPr>
          </a:p>
          <a:p>
            <a:r>
              <a:rPr lang="en-IN" sz="2000" dirty="0">
                <a:latin typeface="+mj-lt"/>
              </a:rPr>
              <a:t>Fruits = [“apple”, “banana”, “cherry”]</a:t>
            </a:r>
          </a:p>
          <a:p>
            <a:r>
              <a:rPr lang="en-IN" sz="2000" dirty="0">
                <a:latin typeface="+mj-lt"/>
              </a:rPr>
              <a:t>For fruit in Fruits :</a:t>
            </a:r>
          </a:p>
          <a:p>
            <a:r>
              <a:rPr lang="en-IN" sz="2000" dirty="0">
                <a:latin typeface="+mj-lt"/>
              </a:rPr>
              <a:t>     Print(fruit)</a:t>
            </a:r>
          </a:p>
          <a:p>
            <a:pPr>
              <a:lnSpc>
                <a:spcPct val="107000"/>
              </a:lnSpc>
              <a:spcAft>
                <a:spcPts val="800"/>
              </a:spcAft>
            </a:pPr>
            <a:endParaRPr lang="en-US"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07876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18" y="302025"/>
            <a:ext cx="9144000" cy="991066"/>
          </a:xfrm>
        </p:spPr>
        <p:txBody>
          <a:bodyPr/>
          <a:lstStyle/>
          <a:p>
            <a:r>
              <a:rPr lang="en-US" b="1" dirty="0"/>
              <a:t>r</a:t>
            </a:r>
            <a:r>
              <a:rPr lang="en-US" b="1" dirty="0" smtClean="0"/>
              <a:t>ange()</a:t>
            </a:r>
            <a:endParaRPr lang="en-US" b="1" dirty="0"/>
          </a:p>
        </p:txBody>
      </p:sp>
      <p:sp>
        <p:nvSpPr>
          <p:cNvPr id="7" name="Rectangle 6"/>
          <p:cNvSpPr/>
          <p:nvPr/>
        </p:nvSpPr>
        <p:spPr>
          <a:xfrm>
            <a:off x="1274618" y="1588655"/>
            <a:ext cx="9144000" cy="3477875"/>
          </a:xfrm>
          <a:prstGeom prst="rect">
            <a:avLst/>
          </a:prstGeom>
        </p:spPr>
        <p:txBody>
          <a:bodyPr wrap="square">
            <a:spAutoFit/>
          </a:bodyPr>
          <a:lstStyle/>
          <a:p>
            <a:pPr marL="342900" indent="-342900">
              <a:buFontTx/>
              <a:buChar char="-"/>
            </a:pPr>
            <a:r>
              <a:rPr lang="en-US" sz="2000" dirty="0" smtClean="0"/>
              <a:t>The </a:t>
            </a:r>
            <a:r>
              <a:rPr lang="en-US" sz="2000" dirty="0"/>
              <a:t>range() is a built-in function in </a:t>
            </a:r>
            <a:r>
              <a:rPr lang="en-US" sz="2000" dirty="0" smtClean="0"/>
              <a:t>Python.</a:t>
            </a:r>
          </a:p>
          <a:p>
            <a:pPr marL="342900" indent="-342900">
              <a:buFontTx/>
              <a:buChar char="-"/>
            </a:pPr>
            <a:endParaRPr lang="en-US" sz="2000" dirty="0"/>
          </a:p>
          <a:p>
            <a:pPr marL="342900" indent="-342900">
              <a:buFontTx/>
              <a:buChar char="-"/>
            </a:pPr>
            <a:r>
              <a:rPr lang="en-US" sz="2000" dirty="0" smtClean="0"/>
              <a:t>Syntax: range</a:t>
            </a:r>
            <a:r>
              <a:rPr lang="en-US" sz="2000" dirty="0"/>
              <a:t>([start], stop[, step</a:t>
            </a:r>
            <a:r>
              <a:rPr lang="en-US" sz="2000" dirty="0" smtClean="0"/>
              <a:t>]).</a:t>
            </a:r>
          </a:p>
          <a:p>
            <a:pPr marL="342900" indent="-342900">
              <a:buFontTx/>
              <a:buChar char="-"/>
            </a:pPr>
            <a:endParaRPr lang="en-US" sz="2000" dirty="0"/>
          </a:p>
          <a:p>
            <a:pPr marL="342900" indent="-342900">
              <a:buFontTx/>
              <a:buChar char="-"/>
            </a:pPr>
            <a:r>
              <a:rPr lang="en-US" sz="2000" dirty="0" smtClean="0"/>
              <a:t>It </a:t>
            </a:r>
            <a:r>
              <a:rPr lang="en-US" sz="2000" dirty="0"/>
              <a:t>is used to create a list containing a sequence of integers from the given start value </a:t>
            </a:r>
            <a:r>
              <a:rPr lang="en-US" sz="2000" dirty="0" err="1"/>
              <a:t>upto</a:t>
            </a:r>
            <a:r>
              <a:rPr lang="en-US" sz="2000" dirty="0"/>
              <a:t> stop value (excluding stop value), with a difference of the given step </a:t>
            </a:r>
            <a:r>
              <a:rPr lang="en-US" sz="2000" dirty="0" smtClean="0"/>
              <a:t>value.</a:t>
            </a:r>
          </a:p>
          <a:p>
            <a:pPr marL="342900" indent="-342900">
              <a:buFontTx/>
              <a:buChar char="-"/>
            </a:pPr>
            <a:endParaRPr lang="en-US" sz="2000" dirty="0"/>
          </a:p>
          <a:p>
            <a:pPr marL="342900" indent="-342900">
              <a:buFontTx/>
              <a:buChar char="-"/>
            </a:pPr>
            <a:r>
              <a:rPr lang="en-US" sz="2000" dirty="0" smtClean="0"/>
              <a:t>Start </a:t>
            </a:r>
            <a:r>
              <a:rPr lang="en-US" sz="2000" dirty="0"/>
              <a:t>value </a:t>
            </a:r>
            <a:r>
              <a:rPr lang="en-US" sz="2000" dirty="0" smtClean="0"/>
              <a:t>not specified</a:t>
            </a:r>
            <a:r>
              <a:rPr lang="en-US" sz="2000" dirty="0"/>
              <a:t> </a:t>
            </a:r>
            <a:r>
              <a:rPr lang="en-US" sz="2000" dirty="0" smtClean="0"/>
              <a:t>- list </a:t>
            </a:r>
            <a:r>
              <a:rPr lang="en-US" sz="2000" dirty="0"/>
              <a:t>starts from </a:t>
            </a:r>
            <a:r>
              <a:rPr lang="en-US" sz="2000" dirty="0" smtClean="0"/>
              <a:t>0.</a:t>
            </a:r>
          </a:p>
          <a:p>
            <a:pPr marL="342900" indent="-342900">
              <a:buFontTx/>
              <a:buChar char="-"/>
            </a:pPr>
            <a:endParaRPr lang="en-US" sz="2000" dirty="0"/>
          </a:p>
          <a:p>
            <a:pPr marL="342900" indent="-342900">
              <a:buFontTx/>
              <a:buChar char="-"/>
            </a:pPr>
            <a:r>
              <a:rPr lang="en-US" sz="2000" dirty="0" smtClean="0"/>
              <a:t>Step is not specified -  Value </a:t>
            </a:r>
            <a:r>
              <a:rPr lang="en-US" sz="2000" dirty="0"/>
              <a:t>is incremented by 1 in each iteration. </a:t>
            </a:r>
            <a:endParaRPr lang="en-US" sz="2000" dirty="0" smtClean="0"/>
          </a:p>
        </p:txBody>
      </p:sp>
    </p:spTree>
    <p:extLst>
      <p:ext uri="{BB962C8B-B14F-4D97-AF65-F5344CB8AC3E}">
        <p14:creationId xmlns:p14="http://schemas.microsoft.com/office/powerpoint/2010/main" val="2384566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While Loop</a:t>
            </a:r>
            <a:endParaRPr lang="en-US" b="1" dirty="0"/>
          </a:p>
        </p:txBody>
      </p:sp>
      <p:sp>
        <p:nvSpPr>
          <p:cNvPr id="3" name="Content Placeholder 2"/>
          <p:cNvSpPr>
            <a:spLocks noGrp="1"/>
          </p:cNvSpPr>
          <p:nvPr>
            <p:ph type="subTitle" idx="1"/>
          </p:nvPr>
        </p:nvSpPr>
        <p:spPr>
          <a:xfrm>
            <a:off x="640080" y="1509077"/>
            <a:ext cx="9870902" cy="4346777"/>
          </a:xfrm>
        </p:spPr>
        <p:txBody>
          <a:bodyPr>
            <a:noAutofit/>
          </a:bodyPr>
          <a:lstStyle/>
          <a:p>
            <a:pPr marL="342900" indent="-342900" algn="l">
              <a:buFontTx/>
              <a:buChar char="-"/>
            </a:pPr>
            <a:r>
              <a:rPr lang="en-US" sz="2000" dirty="0" smtClean="0"/>
              <a:t>A </a:t>
            </a:r>
            <a:r>
              <a:rPr lang="en-US" sz="2000" dirty="0"/>
              <a:t>while loop in Python is a control flow statement that repeatedly executes a block of code as long as a specified condition remains true. </a:t>
            </a:r>
            <a:endParaRPr lang="en-US" sz="2000" dirty="0" smtClean="0"/>
          </a:p>
          <a:p>
            <a:pPr marL="342900" indent="-342900" algn="l">
              <a:buFontTx/>
              <a:buChar char="-"/>
            </a:pPr>
            <a:r>
              <a:rPr lang="en-US" sz="2000" dirty="0" smtClean="0"/>
              <a:t>The </a:t>
            </a:r>
            <a:r>
              <a:rPr lang="en-US" sz="2000" dirty="0"/>
              <a:t>loop continues to iterate until the condition evaluates to </a:t>
            </a:r>
            <a:r>
              <a:rPr lang="en-US" sz="2000" dirty="0" smtClean="0"/>
              <a:t>False</a:t>
            </a:r>
          </a:p>
          <a:p>
            <a:pPr algn="l"/>
            <a:endParaRPr lang="en-US" sz="2000" dirty="0" smtClean="0"/>
          </a:p>
          <a:p>
            <a:pPr algn="l"/>
            <a:r>
              <a:rPr lang="en-US" sz="2000" i="1" dirty="0" smtClean="0"/>
              <a:t>while </a:t>
            </a:r>
            <a:r>
              <a:rPr lang="en-US" sz="2000" i="1" dirty="0"/>
              <a:t>(count&lt;5):</a:t>
            </a:r>
          </a:p>
          <a:p>
            <a:pPr algn="l"/>
            <a:r>
              <a:rPr lang="en-US" sz="2000" i="1" dirty="0"/>
              <a:t>    print(count)</a:t>
            </a:r>
          </a:p>
          <a:p>
            <a:pPr algn="l"/>
            <a:r>
              <a:rPr lang="en-US" sz="2000" i="1" dirty="0"/>
              <a:t>    count+=1</a:t>
            </a:r>
          </a:p>
          <a:p>
            <a:pPr algn="l"/>
            <a:r>
              <a:rPr lang="en-US" sz="2000" i="1" dirty="0"/>
              <a:t>else:</a:t>
            </a:r>
          </a:p>
          <a:p>
            <a:pPr algn="l"/>
            <a:r>
              <a:rPr lang="en-US" sz="2000" i="1" dirty="0"/>
              <a:t>    print("In </a:t>
            </a:r>
            <a:r>
              <a:rPr lang="en-US" sz="2000" i="1" dirty="0" err="1"/>
              <a:t>else",count</a:t>
            </a:r>
            <a:r>
              <a:rPr lang="en-US" sz="2000" i="1" dirty="0"/>
              <a:t>)</a:t>
            </a:r>
          </a:p>
        </p:txBody>
      </p:sp>
    </p:spTree>
    <p:extLst>
      <p:ext uri="{BB962C8B-B14F-4D97-AF65-F5344CB8AC3E}">
        <p14:creationId xmlns:p14="http://schemas.microsoft.com/office/powerpoint/2010/main" val="934553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1854"/>
            <a:ext cx="9144000" cy="928110"/>
          </a:xfrm>
        </p:spPr>
        <p:txBody>
          <a:bodyPr>
            <a:normAutofit/>
          </a:bodyPr>
          <a:lstStyle/>
          <a:p>
            <a:r>
              <a:rPr lang="en-US" dirty="0" smtClean="0"/>
              <a:t>Match case statement</a:t>
            </a:r>
            <a:endParaRPr lang="en-US" dirty="0"/>
          </a:p>
        </p:txBody>
      </p:sp>
      <p:pic>
        <p:nvPicPr>
          <p:cNvPr id="5" name="Picture 4"/>
          <p:cNvPicPr>
            <a:picLocks noChangeAspect="1"/>
          </p:cNvPicPr>
          <p:nvPr/>
        </p:nvPicPr>
        <p:blipFill>
          <a:blip r:embed="rId2"/>
          <a:stretch>
            <a:fillRect/>
          </a:stretch>
        </p:blipFill>
        <p:spPr>
          <a:xfrm>
            <a:off x="949451" y="3153537"/>
            <a:ext cx="4448175" cy="2343150"/>
          </a:xfrm>
          <a:prstGeom prst="rect">
            <a:avLst/>
          </a:prstGeom>
        </p:spPr>
      </p:pic>
      <p:pic>
        <p:nvPicPr>
          <p:cNvPr id="6" name="Picture 5"/>
          <p:cNvPicPr>
            <a:picLocks noChangeAspect="1"/>
          </p:cNvPicPr>
          <p:nvPr/>
        </p:nvPicPr>
        <p:blipFill>
          <a:blip r:embed="rId3"/>
          <a:stretch>
            <a:fillRect/>
          </a:stretch>
        </p:blipFill>
        <p:spPr>
          <a:xfrm>
            <a:off x="962404" y="6046851"/>
            <a:ext cx="1133475" cy="323850"/>
          </a:xfrm>
          <a:prstGeom prst="rect">
            <a:avLst/>
          </a:prstGeom>
        </p:spPr>
      </p:pic>
      <p:sp>
        <p:nvSpPr>
          <p:cNvPr id="8" name="Rectangle 7"/>
          <p:cNvSpPr/>
          <p:nvPr/>
        </p:nvSpPr>
        <p:spPr>
          <a:xfrm>
            <a:off x="962404" y="1209964"/>
            <a:ext cx="8657084" cy="1200329"/>
          </a:xfrm>
          <a:prstGeom prst="rect">
            <a:avLst/>
          </a:prstGeom>
        </p:spPr>
        <p:txBody>
          <a:bodyPr wrap="square">
            <a:spAutoFit/>
          </a:bodyPr>
          <a:lstStyle/>
          <a:p>
            <a:pPr marL="285750" indent="-285750">
              <a:buFont typeface="Arial" panose="020B0604020202020204" pitchFamily="34" charset="0"/>
              <a:buChar char="•"/>
            </a:pPr>
            <a:r>
              <a:rPr lang="en-IN" dirty="0"/>
              <a:t>The match statement </a:t>
            </a:r>
            <a:r>
              <a:rPr lang="en-IN" dirty="0" smtClean="0"/>
              <a:t>used to perform </a:t>
            </a:r>
            <a:r>
              <a:rPr lang="en-IN" dirty="0"/>
              <a:t>structural pattern matching, offering a more expressive and </a:t>
            </a:r>
            <a:r>
              <a:rPr lang="en-IN" dirty="0" smtClean="0"/>
              <a:t>readable format</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It is an </a:t>
            </a:r>
            <a:r>
              <a:rPr lang="en-IN" dirty="0"/>
              <a:t>alternative to </a:t>
            </a:r>
            <a:r>
              <a:rPr lang="en-IN" dirty="0" smtClean="0"/>
              <a:t>if/</a:t>
            </a:r>
            <a:r>
              <a:rPr lang="en-IN" dirty="0" err="1" smtClean="0"/>
              <a:t>elif</a:t>
            </a:r>
            <a:r>
              <a:rPr lang="en-IN" dirty="0" smtClean="0"/>
              <a:t>/else statements</a:t>
            </a:r>
            <a:endParaRPr lang="en-IN" dirty="0"/>
          </a:p>
        </p:txBody>
      </p:sp>
    </p:spTree>
    <p:extLst>
      <p:ext uri="{BB962C8B-B14F-4D97-AF65-F5344CB8AC3E}">
        <p14:creationId xmlns:p14="http://schemas.microsoft.com/office/powerpoint/2010/main" val="3799863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1854"/>
            <a:ext cx="9144000" cy="928110"/>
          </a:xfrm>
        </p:spPr>
        <p:txBody>
          <a:bodyPr/>
          <a:lstStyle/>
          <a:p>
            <a:r>
              <a:rPr lang="en-US" dirty="0" smtClean="0"/>
              <a:t>Control Flow Statement</a:t>
            </a:r>
            <a:endParaRPr lang="en-US" dirty="0"/>
          </a:p>
        </p:txBody>
      </p:sp>
      <p:sp>
        <p:nvSpPr>
          <p:cNvPr id="3" name="Content Placeholder 2"/>
          <p:cNvSpPr>
            <a:spLocks noGrp="1"/>
          </p:cNvSpPr>
          <p:nvPr>
            <p:ph type="subTitle" idx="1"/>
          </p:nvPr>
        </p:nvSpPr>
        <p:spPr>
          <a:xfrm>
            <a:off x="640080" y="1509077"/>
            <a:ext cx="11265408" cy="4346777"/>
          </a:xfrm>
        </p:spPr>
        <p:txBody>
          <a:bodyPr>
            <a:noAutofit/>
          </a:bodyPr>
          <a:lstStyle/>
          <a:p>
            <a:pPr lvl="0" algn="l" eaLnBrk="0" fontAlgn="base" hangingPunct="0">
              <a:lnSpc>
                <a:spcPct val="100000"/>
              </a:lnSpc>
              <a:spcBef>
                <a:spcPct val="0"/>
              </a:spcBef>
              <a:spcAft>
                <a:spcPct val="0"/>
              </a:spcAft>
            </a:pPr>
            <a:r>
              <a:rPr lang="en-US" altLang="en-US" dirty="0" smtClean="0">
                <a:solidFill>
                  <a:srgbClr val="001D35"/>
                </a:solidFill>
                <a:latin typeface="Google Sans"/>
              </a:rPr>
              <a:t>Control </a:t>
            </a:r>
            <a:r>
              <a:rPr lang="en-US" altLang="en-US" dirty="0">
                <a:solidFill>
                  <a:srgbClr val="001D35"/>
                </a:solidFill>
                <a:latin typeface="Google Sans"/>
              </a:rPr>
              <a:t>flow statements used within loops to alter their </a:t>
            </a:r>
            <a:r>
              <a:rPr lang="en-US" altLang="en-US" dirty="0" smtClean="0">
                <a:solidFill>
                  <a:srgbClr val="001D35"/>
                </a:solidFill>
                <a:latin typeface="Google Sans"/>
              </a:rPr>
              <a:t>execution</a:t>
            </a:r>
            <a:endParaRPr lang="en-US" altLang="en-US" dirty="0">
              <a:solidFill>
                <a:srgbClr val="001D35"/>
              </a:solidFill>
              <a:latin typeface="Google Sans"/>
            </a:endParaRPr>
          </a:p>
          <a:p>
            <a:pPr lvl="0" algn="l" eaLnBrk="0" fontAlgn="base" hangingPunct="0">
              <a:lnSpc>
                <a:spcPct val="100000"/>
              </a:lnSpc>
              <a:spcBef>
                <a:spcPct val="0"/>
              </a:spcBef>
              <a:spcAft>
                <a:spcPct val="0"/>
              </a:spcAft>
            </a:pPr>
            <a:endParaRPr lang="en-US" altLang="en-US" dirty="0" smtClean="0">
              <a:solidFill>
                <a:srgbClr val="001D35"/>
              </a:solidFill>
              <a:latin typeface="Google Sans"/>
            </a:endParaRPr>
          </a:p>
          <a:p>
            <a:pPr marL="2171700" lvl="4" indent="-342900" algn="l" eaLnBrk="0" fontAlgn="base" hangingPunct="0">
              <a:lnSpc>
                <a:spcPct val="100000"/>
              </a:lnSpc>
              <a:spcBef>
                <a:spcPct val="0"/>
              </a:spcBef>
              <a:spcAft>
                <a:spcPct val="0"/>
              </a:spcAft>
              <a:buFont typeface="Arial" panose="020B0604020202020204" pitchFamily="34" charset="0"/>
              <a:buChar char="•"/>
            </a:pPr>
            <a:r>
              <a:rPr lang="en-US" altLang="en-US" sz="3600" i="1" dirty="0" smtClean="0">
                <a:solidFill>
                  <a:schemeClr val="accent5">
                    <a:lumMod val="75000"/>
                  </a:schemeClr>
                </a:solidFill>
                <a:latin typeface="Google Sans"/>
              </a:rPr>
              <a:t>break</a:t>
            </a:r>
            <a:endParaRPr lang="en-US" altLang="en-US" sz="3600" dirty="0" smtClean="0">
              <a:solidFill>
                <a:srgbClr val="001D35"/>
              </a:solidFill>
              <a:latin typeface="Google Sans"/>
            </a:endParaRPr>
          </a:p>
          <a:p>
            <a:pPr marL="2171700" lvl="4" indent="-342900" algn="l" eaLnBrk="0" fontAlgn="base" hangingPunct="0">
              <a:lnSpc>
                <a:spcPct val="100000"/>
              </a:lnSpc>
              <a:spcBef>
                <a:spcPct val="0"/>
              </a:spcBef>
              <a:spcAft>
                <a:spcPct val="0"/>
              </a:spcAft>
              <a:buFont typeface="Arial" panose="020B0604020202020204" pitchFamily="34" charset="0"/>
              <a:buChar char="•"/>
            </a:pPr>
            <a:r>
              <a:rPr lang="en-US" altLang="en-US" sz="3600" i="1" dirty="0" smtClean="0">
                <a:solidFill>
                  <a:schemeClr val="accent5">
                    <a:lumMod val="75000"/>
                  </a:schemeClr>
                </a:solidFill>
                <a:latin typeface="Google Sans"/>
              </a:rPr>
              <a:t>continue</a:t>
            </a:r>
            <a:r>
              <a:rPr lang="en-US" altLang="en-US" sz="3600" dirty="0">
                <a:solidFill>
                  <a:srgbClr val="001D35"/>
                </a:solidFill>
                <a:latin typeface="Google Sans"/>
              </a:rPr>
              <a:t> </a:t>
            </a:r>
            <a:endParaRPr lang="en-US" altLang="en-US" sz="3600" dirty="0" smtClean="0">
              <a:solidFill>
                <a:srgbClr val="001D35"/>
              </a:solidFill>
              <a:latin typeface="Google Sans"/>
            </a:endParaRPr>
          </a:p>
          <a:p>
            <a:pPr lvl="0" algn="l" eaLnBrk="0" fontAlgn="base" hangingPunct="0">
              <a:lnSpc>
                <a:spcPct val="100000"/>
              </a:lnSpc>
              <a:spcBef>
                <a:spcPct val="0"/>
              </a:spcBef>
              <a:spcAft>
                <a:spcPct val="0"/>
              </a:spcAft>
            </a:pPr>
            <a:endParaRPr lang="en-US" altLang="en-US" dirty="0">
              <a:solidFill>
                <a:srgbClr val="001D35"/>
              </a:solidFill>
              <a:latin typeface="Google Sans"/>
            </a:endParaRPr>
          </a:p>
          <a:p>
            <a:pPr algn="l" eaLnBrk="0" fontAlgn="base" hangingPunct="0">
              <a:lnSpc>
                <a:spcPct val="100000"/>
              </a:lnSpc>
              <a:spcBef>
                <a:spcPct val="0"/>
              </a:spcBef>
              <a:spcAft>
                <a:spcPct val="0"/>
              </a:spcAft>
            </a:pPr>
            <a:r>
              <a:rPr lang="en-US" altLang="en-US" i="1" dirty="0" smtClean="0">
                <a:solidFill>
                  <a:schemeClr val="accent5">
                    <a:lumMod val="75000"/>
                  </a:schemeClr>
                </a:solidFill>
                <a:latin typeface="Google Sans"/>
              </a:rPr>
              <a:t>break</a:t>
            </a:r>
            <a:r>
              <a:rPr lang="en-US" altLang="en-US" dirty="0">
                <a:solidFill>
                  <a:srgbClr val="001D35"/>
                </a:solidFill>
                <a:latin typeface="Google Sans"/>
              </a:rPr>
              <a:t> statement is used to terminate the current loop </a:t>
            </a:r>
            <a:r>
              <a:rPr lang="en-US" altLang="en-US" dirty="0" smtClean="0">
                <a:solidFill>
                  <a:srgbClr val="001D35"/>
                </a:solidFill>
                <a:latin typeface="Google Sans"/>
              </a:rPr>
              <a:t>entirely.</a:t>
            </a:r>
          </a:p>
          <a:p>
            <a:pPr algn="l" eaLnBrk="0" fontAlgn="base" hangingPunct="0">
              <a:lnSpc>
                <a:spcPct val="100000"/>
              </a:lnSpc>
              <a:spcBef>
                <a:spcPct val="0"/>
              </a:spcBef>
              <a:spcAft>
                <a:spcPct val="0"/>
              </a:spcAft>
            </a:pPr>
            <a:endParaRPr lang="en-US" altLang="en-US" i="1" dirty="0" smtClean="0">
              <a:solidFill>
                <a:schemeClr val="accent5">
                  <a:lumMod val="75000"/>
                </a:schemeClr>
              </a:solidFill>
              <a:latin typeface="Google Sans"/>
            </a:endParaRPr>
          </a:p>
          <a:p>
            <a:pPr algn="l" eaLnBrk="0" fontAlgn="base" hangingPunct="0">
              <a:lnSpc>
                <a:spcPct val="100000"/>
              </a:lnSpc>
              <a:spcBef>
                <a:spcPct val="0"/>
              </a:spcBef>
              <a:spcAft>
                <a:spcPct val="0"/>
              </a:spcAft>
            </a:pPr>
            <a:r>
              <a:rPr lang="en-US" altLang="en-US" i="1" dirty="0" smtClean="0">
                <a:solidFill>
                  <a:schemeClr val="accent5">
                    <a:lumMod val="75000"/>
                  </a:schemeClr>
                </a:solidFill>
                <a:latin typeface="Google Sans"/>
              </a:rPr>
              <a:t>break</a:t>
            </a:r>
            <a:r>
              <a:rPr lang="en-US" altLang="en-US" dirty="0">
                <a:solidFill>
                  <a:srgbClr val="001D35"/>
                </a:solidFill>
                <a:latin typeface="Google Sans"/>
              </a:rPr>
              <a:t> is encountered, the loop immediately stops, and the program's control flow moves to the statement immediately following the loop</a:t>
            </a:r>
            <a:r>
              <a:rPr lang="en-US" altLang="en-US" sz="1100" dirty="0"/>
              <a:t> </a:t>
            </a:r>
            <a:endParaRPr lang="en-US" altLang="en-US" sz="3200" dirty="0">
              <a:latin typeface="Arial" panose="020B0604020202020204" pitchFamily="34" charset="0"/>
            </a:endParaRPr>
          </a:p>
          <a:p>
            <a:pPr lvl="0" algn="l" eaLnBrk="0" fontAlgn="base" hangingPunct="0">
              <a:lnSpc>
                <a:spcPct val="100000"/>
              </a:lnSpc>
              <a:spcBef>
                <a:spcPct val="0"/>
              </a:spcBef>
              <a:spcAft>
                <a:spcPct val="0"/>
              </a:spcAft>
            </a:pPr>
            <a:endParaRPr lang="en-US" altLang="en-US" dirty="0" smtClean="0">
              <a:solidFill>
                <a:srgbClr val="001D35"/>
              </a:solidFill>
              <a:latin typeface="Google Sans"/>
            </a:endParaRPr>
          </a:p>
          <a:p>
            <a:pPr lvl="0" algn="l" eaLnBrk="0" fontAlgn="base" hangingPunct="0">
              <a:lnSpc>
                <a:spcPct val="100000"/>
              </a:lnSpc>
              <a:spcBef>
                <a:spcPct val="0"/>
              </a:spcBef>
              <a:spcAft>
                <a:spcPct val="0"/>
              </a:spcAft>
            </a:pPr>
            <a:endParaRPr lang="en-US" altLang="en-US" sz="1100" dirty="0">
              <a:solidFill>
                <a:srgbClr val="001D35"/>
              </a:solidFill>
              <a:latin typeface="Google Sans"/>
            </a:endParaRPr>
          </a:p>
          <a:p>
            <a:pPr lvl="0" algn="l" eaLnBrk="0" fontAlgn="base" hangingPunct="0">
              <a:lnSpc>
                <a:spcPct val="100000"/>
              </a:lnSpc>
              <a:spcBef>
                <a:spcPct val="0"/>
              </a:spcBef>
              <a:spcAft>
                <a:spcPct val="0"/>
              </a:spcAft>
            </a:pPr>
            <a:endParaRPr lang="en-US" altLang="en-US" sz="1100" dirty="0"/>
          </a:p>
          <a:p>
            <a:pPr lvl="0" algn="l" eaLnBrk="0" fontAlgn="base" hangingPunct="0">
              <a:lnSpc>
                <a:spcPct val="100000"/>
              </a:lnSpc>
              <a:spcBef>
                <a:spcPct val="0"/>
              </a:spcBef>
              <a:spcAft>
                <a:spcPct val="0"/>
              </a:spcAft>
            </a:pPr>
            <a:r>
              <a:rPr lang="en-US" altLang="en-US" dirty="0">
                <a:solidFill>
                  <a:srgbClr val="001D35"/>
                </a:solidFill>
                <a:latin typeface="Google Sans"/>
              </a:rPr>
              <a:t/>
            </a:r>
            <a:br>
              <a:rPr lang="en-US" altLang="en-US" dirty="0">
                <a:solidFill>
                  <a:srgbClr val="001D35"/>
                </a:solidFill>
                <a:latin typeface="Google Sans"/>
              </a:rPr>
            </a:br>
            <a:endParaRPr lang="en-US" altLang="en-US" sz="3200" dirty="0">
              <a:latin typeface="Arial" panose="020B0604020202020204" pitchFamily="34" charset="0"/>
            </a:endParaRPr>
          </a:p>
          <a:p>
            <a:pPr marL="342900" indent="-342900" algn="l">
              <a:buFontTx/>
              <a:buChar char="-"/>
            </a:pPr>
            <a:r>
              <a:rPr lang="en-US" dirty="0" smtClean="0"/>
              <a:t>. </a:t>
            </a:r>
          </a:p>
          <a:p>
            <a:pPr marL="342900" indent="-342900" algn="l">
              <a:buFontTx/>
              <a:buChar char="-"/>
            </a:pPr>
            <a:r>
              <a:rPr lang="en-US" dirty="0" smtClean="0"/>
              <a:t>The </a:t>
            </a:r>
            <a:r>
              <a:rPr lang="en-US" dirty="0"/>
              <a:t>loop continues to iterate until the condition evaluates to </a:t>
            </a:r>
            <a:r>
              <a:rPr lang="en-US" dirty="0" smtClean="0"/>
              <a:t>False</a:t>
            </a:r>
          </a:p>
          <a:p>
            <a:pPr algn="l"/>
            <a:endParaRPr lang="en-US" dirty="0" smtClean="0"/>
          </a:p>
          <a:p>
            <a:pPr algn="l"/>
            <a:r>
              <a:rPr lang="en-US" sz="2000" i="1" dirty="0" smtClean="0"/>
              <a:t>while </a:t>
            </a:r>
            <a:r>
              <a:rPr lang="en-US" sz="2000" i="1" dirty="0"/>
              <a:t>(count&lt;5):</a:t>
            </a:r>
          </a:p>
          <a:p>
            <a:pPr algn="l"/>
            <a:r>
              <a:rPr lang="en-US" sz="2000" i="1" dirty="0"/>
              <a:t>    print(count)</a:t>
            </a:r>
          </a:p>
          <a:p>
            <a:pPr algn="l"/>
            <a:r>
              <a:rPr lang="en-US" sz="2000" i="1" dirty="0"/>
              <a:t>    count+=1</a:t>
            </a:r>
          </a:p>
          <a:p>
            <a:pPr algn="l"/>
            <a:r>
              <a:rPr lang="en-US" sz="2000" i="1" dirty="0"/>
              <a:t>else:</a:t>
            </a:r>
          </a:p>
          <a:p>
            <a:pPr algn="l"/>
            <a:r>
              <a:rPr lang="en-US" sz="2000" i="1" dirty="0"/>
              <a:t>    print("In </a:t>
            </a:r>
            <a:r>
              <a:rPr lang="en-US" sz="2000" i="1" dirty="0" err="1"/>
              <a:t>else",count</a:t>
            </a:r>
            <a:r>
              <a:rPr lang="en-US" sz="2000" i="1" dirty="0"/>
              <a:t>)</a:t>
            </a:r>
          </a:p>
        </p:txBody>
      </p:sp>
      <p:sp>
        <p:nvSpPr>
          <p:cNvPr id="4" name="Rectangle 1"/>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1305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1854"/>
            <a:ext cx="9144000" cy="928110"/>
          </a:xfrm>
        </p:spPr>
        <p:txBody>
          <a:bodyPr>
            <a:normAutofit/>
          </a:bodyPr>
          <a:lstStyle/>
          <a:p>
            <a:r>
              <a:rPr lang="en-US" dirty="0"/>
              <a:t>b</a:t>
            </a:r>
            <a:r>
              <a:rPr lang="en-US" dirty="0" smtClean="0"/>
              <a:t>reak Statement</a:t>
            </a:r>
            <a:endParaRPr lang="en-US" dirty="0"/>
          </a:p>
        </p:txBody>
      </p:sp>
      <p:sp>
        <p:nvSpPr>
          <p:cNvPr id="3" name="Content Placeholder 2"/>
          <p:cNvSpPr>
            <a:spLocks noGrp="1"/>
          </p:cNvSpPr>
          <p:nvPr>
            <p:ph type="subTitle" idx="1"/>
          </p:nvPr>
        </p:nvSpPr>
        <p:spPr>
          <a:xfrm>
            <a:off x="640080" y="1509077"/>
            <a:ext cx="11265408" cy="1654747"/>
          </a:xfrm>
        </p:spPr>
        <p:txBody>
          <a:bodyPr>
            <a:noAutofit/>
          </a:bodyPr>
          <a:lstStyle/>
          <a:p>
            <a:pPr algn="l" eaLnBrk="0" fontAlgn="base" hangingPunct="0">
              <a:lnSpc>
                <a:spcPct val="100000"/>
              </a:lnSpc>
              <a:spcBef>
                <a:spcPct val="0"/>
              </a:spcBef>
              <a:spcAft>
                <a:spcPct val="0"/>
              </a:spcAft>
            </a:pPr>
            <a:r>
              <a:rPr lang="en-US" altLang="en-US" i="1" dirty="0" smtClean="0">
                <a:solidFill>
                  <a:schemeClr val="accent5">
                    <a:lumMod val="75000"/>
                  </a:schemeClr>
                </a:solidFill>
                <a:latin typeface="Google Sans"/>
              </a:rPr>
              <a:t>break</a:t>
            </a:r>
            <a:r>
              <a:rPr lang="en-US" altLang="en-US" dirty="0">
                <a:solidFill>
                  <a:srgbClr val="001D35"/>
                </a:solidFill>
                <a:latin typeface="Google Sans"/>
              </a:rPr>
              <a:t> statement is used to terminate the current loop </a:t>
            </a:r>
            <a:r>
              <a:rPr lang="en-US" altLang="en-US" dirty="0" smtClean="0">
                <a:solidFill>
                  <a:srgbClr val="001D35"/>
                </a:solidFill>
                <a:latin typeface="Google Sans"/>
              </a:rPr>
              <a:t>entirely.</a:t>
            </a:r>
          </a:p>
          <a:p>
            <a:pPr algn="l" eaLnBrk="0" fontAlgn="base" hangingPunct="0">
              <a:lnSpc>
                <a:spcPct val="100000"/>
              </a:lnSpc>
              <a:spcBef>
                <a:spcPct val="0"/>
              </a:spcBef>
              <a:spcAft>
                <a:spcPct val="0"/>
              </a:spcAft>
            </a:pPr>
            <a:endParaRPr lang="en-US" altLang="en-US" i="1" dirty="0" smtClean="0">
              <a:solidFill>
                <a:schemeClr val="accent5">
                  <a:lumMod val="75000"/>
                </a:schemeClr>
              </a:solidFill>
              <a:latin typeface="Google Sans"/>
            </a:endParaRPr>
          </a:p>
          <a:p>
            <a:pPr algn="l" eaLnBrk="0" fontAlgn="base" hangingPunct="0">
              <a:lnSpc>
                <a:spcPct val="100000"/>
              </a:lnSpc>
              <a:spcBef>
                <a:spcPct val="0"/>
              </a:spcBef>
              <a:spcAft>
                <a:spcPct val="0"/>
              </a:spcAft>
            </a:pPr>
            <a:r>
              <a:rPr lang="en-US" altLang="en-US" i="1" dirty="0" smtClean="0">
                <a:solidFill>
                  <a:schemeClr val="accent5">
                    <a:lumMod val="75000"/>
                  </a:schemeClr>
                </a:solidFill>
                <a:latin typeface="Google Sans"/>
              </a:rPr>
              <a:t>break</a:t>
            </a:r>
            <a:r>
              <a:rPr lang="en-US" altLang="en-US" dirty="0">
                <a:solidFill>
                  <a:srgbClr val="001D35"/>
                </a:solidFill>
                <a:latin typeface="Google Sans"/>
              </a:rPr>
              <a:t> is encountered, the loop immediately stops, and the program's control flow moves to the statement immediately following the loop</a:t>
            </a:r>
            <a:r>
              <a:rPr lang="en-US" altLang="en-US" sz="1100" dirty="0"/>
              <a:t> </a:t>
            </a:r>
            <a:endParaRPr lang="en-US" altLang="en-US" sz="3200" dirty="0">
              <a:latin typeface="Arial" panose="020B0604020202020204" pitchFamily="34" charset="0"/>
            </a:endParaRPr>
          </a:p>
          <a:p>
            <a:pPr lvl="0" algn="l" eaLnBrk="0" fontAlgn="base" hangingPunct="0">
              <a:lnSpc>
                <a:spcPct val="100000"/>
              </a:lnSpc>
              <a:spcBef>
                <a:spcPct val="0"/>
              </a:spcBef>
              <a:spcAft>
                <a:spcPct val="0"/>
              </a:spcAft>
            </a:pPr>
            <a:endParaRPr lang="en-US" altLang="en-US" dirty="0" smtClean="0">
              <a:solidFill>
                <a:srgbClr val="001D35"/>
              </a:solidFill>
              <a:latin typeface="Google Sans"/>
            </a:endParaRPr>
          </a:p>
        </p:txBody>
      </p:sp>
      <p:sp>
        <p:nvSpPr>
          <p:cNvPr id="4" name="Rectangle 1"/>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746950" y="3595235"/>
            <a:ext cx="5248275" cy="1743075"/>
          </a:xfrm>
          <a:prstGeom prst="rect">
            <a:avLst/>
          </a:prstGeom>
        </p:spPr>
      </p:pic>
      <p:pic>
        <p:nvPicPr>
          <p:cNvPr id="7" name="Picture 6"/>
          <p:cNvPicPr>
            <a:picLocks noChangeAspect="1"/>
          </p:cNvPicPr>
          <p:nvPr/>
        </p:nvPicPr>
        <p:blipFill>
          <a:blip r:embed="rId3"/>
          <a:stretch>
            <a:fillRect/>
          </a:stretch>
        </p:blipFill>
        <p:spPr>
          <a:xfrm>
            <a:off x="746950" y="5831800"/>
            <a:ext cx="276225" cy="819150"/>
          </a:xfrm>
          <a:prstGeom prst="rect">
            <a:avLst/>
          </a:prstGeom>
        </p:spPr>
      </p:pic>
      <p:sp>
        <p:nvSpPr>
          <p:cNvPr id="8" name="Rectangle 7"/>
          <p:cNvSpPr/>
          <p:nvPr/>
        </p:nvSpPr>
        <p:spPr>
          <a:xfrm>
            <a:off x="640080" y="3163824"/>
            <a:ext cx="1133644" cy="369332"/>
          </a:xfrm>
          <a:prstGeom prst="rect">
            <a:avLst/>
          </a:prstGeom>
        </p:spPr>
        <p:txBody>
          <a:bodyPr wrap="none">
            <a:spAutoFit/>
          </a:bodyPr>
          <a:lstStyle/>
          <a:p>
            <a:r>
              <a:rPr lang="en-US" dirty="0"/>
              <a:t>Program:</a:t>
            </a:r>
          </a:p>
        </p:txBody>
      </p:sp>
      <p:sp>
        <p:nvSpPr>
          <p:cNvPr id="9" name="Rectangle 8"/>
          <p:cNvSpPr/>
          <p:nvPr/>
        </p:nvSpPr>
        <p:spPr>
          <a:xfrm>
            <a:off x="640080" y="5458753"/>
            <a:ext cx="941283" cy="369332"/>
          </a:xfrm>
          <a:prstGeom prst="rect">
            <a:avLst/>
          </a:prstGeom>
        </p:spPr>
        <p:txBody>
          <a:bodyPr wrap="none">
            <a:spAutoFit/>
          </a:bodyPr>
          <a:lstStyle/>
          <a:p>
            <a:r>
              <a:rPr lang="en-US" dirty="0" smtClean="0"/>
              <a:t>Output:</a:t>
            </a:r>
            <a:endParaRPr lang="en-US" dirty="0"/>
          </a:p>
        </p:txBody>
      </p:sp>
    </p:spTree>
    <p:extLst>
      <p:ext uri="{BB962C8B-B14F-4D97-AF65-F5344CB8AC3E}">
        <p14:creationId xmlns:p14="http://schemas.microsoft.com/office/powerpoint/2010/main" val="52805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1854"/>
            <a:ext cx="9144000" cy="928110"/>
          </a:xfrm>
        </p:spPr>
        <p:txBody>
          <a:bodyPr>
            <a:normAutofit/>
          </a:bodyPr>
          <a:lstStyle/>
          <a:p>
            <a:r>
              <a:rPr lang="en-US" dirty="0" smtClean="0"/>
              <a:t>Continue Statement</a:t>
            </a:r>
            <a:endParaRPr lang="en-US" dirty="0"/>
          </a:p>
        </p:txBody>
      </p:sp>
      <p:sp>
        <p:nvSpPr>
          <p:cNvPr id="3" name="Content Placeholder 2"/>
          <p:cNvSpPr>
            <a:spLocks noGrp="1"/>
          </p:cNvSpPr>
          <p:nvPr>
            <p:ph type="subTitle" idx="1"/>
          </p:nvPr>
        </p:nvSpPr>
        <p:spPr>
          <a:xfrm>
            <a:off x="667512" y="1509077"/>
            <a:ext cx="11265408" cy="2002219"/>
          </a:xfrm>
        </p:spPr>
        <p:txBody>
          <a:bodyPr>
            <a:noAutofit/>
          </a:bodyPr>
          <a:lstStyle/>
          <a:p>
            <a:pPr algn="l" eaLnBrk="0" fontAlgn="base" hangingPunct="0">
              <a:lnSpc>
                <a:spcPct val="100000"/>
              </a:lnSpc>
              <a:spcBef>
                <a:spcPct val="0"/>
              </a:spcBef>
              <a:spcAft>
                <a:spcPct val="0"/>
              </a:spcAft>
            </a:pPr>
            <a:r>
              <a:rPr lang="en-US" altLang="en-US" i="1" dirty="0" smtClean="0">
                <a:solidFill>
                  <a:schemeClr val="accent5">
                    <a:lumMod val="75000"/>
                  </a:schemeClr>
                </a:solidFill>
                <a:latin typeface="Google Sans"/>
              </a:rPr>
              <a:t>continue </a:t>
            </a:r>
            <a:r>
              <a:rPr lang="en-US" altLang="en-US" i="1" dirty="0">
                <a:solidFill>
                  <a:schemeClr val="accent5">
                    <a:lumMod val="75000"/>
                  </a:schemeClr>
                </a:solidFill>
                <a:latin typeface="Google Sans"/>
              </a:rPr>
              <a:t>statement </a:t>
            </a:r>
            <a:r>
              <a:rPr lang="en-US" altLang="en-US" dirty="0">
                <a:solidFill>
                  <a:srgbClr val="001D35"/>
                </a:solidFill>
                <a:latin typeface="Google Sans"/>
              </a:rPr>
              <a:t>is used to skip the rest of the code within the current iteration of a loop and proceed to the next iteration. </a:t>
            </a:r>
            <a:endParaRPr lang="en-US" altLang="en-US" dirty="0" smtClean="0">
              <a:solidFill>
                <a:srgbClr val="001D35"/>
              </a:solidFill>
              <a:latin typeface="Google Sans"/>
            </a:endParaRPr>
          </a:p>
          <a:p>
            <a:pPr algn="l" eaLnBrk="0" fontAlgn="base" hangingPunct="0">
              <a:lnSpc>
                <a:spcPct val="100000"/>
              </a:lnSpc>
              <a:spcBef>
                <a:spcPct val="0"/>
              </a:spcBef>
              <a:spcAft>
                <a:spcPct val="0"/>
              </a:spcAft>
            </a:pPr>
            <a:endParaRPr lang="en-US" altLang="en-US" dirty="0">
              <a:solidFill>
                <a:srgbClr val="001D35"/>
              </a:solidFill>
              <a:latin typeface="Google Sans"/>
            </a:endParaRPr>
          </a:p>
          <a:p>
            <a:pPr algn="l" eaLnBrk="0" fontAlgn="base" hangingPunct="0">
              <a:lnSpc>
                <a:spcPct val="100000"/>
              </a:lnSpc>
              <a:spcBef>
                <a:spcPct val="0"/>
              </a:spcBef>
              <a:spcAft>
                <a:spcPct val="0"/>
              </a:spcAft>
            </a:pPr>
            <a:r>
              <a:rPr lang="en-US" altLang="en-US" dirty="0">
                <a:solidFill>
                  <a:srgbClr val="001D35"/>
                </a:solidFill>
                <a:latin typeface="Google Sans"/>
              </a:rPr>
              <a:t>It does not terminate the loop but rather moves the control flow back to the beginning of the loop for the next </a:t>
            </a:r>
            <a:r>
              <a:rPr lang="en-US" altLang="en-US" dirty="0" smtClean="0">
                <a:solidFill>
                  <a:srgbClr val="001D35"/>
                </a:solidFill>
                <a:latin typeface="Google Sans"/>
              </a:rPr>
              <a:t>iteration</a:t>
            </a:r>
            <a:endParaRPr lang="en-US" altLang="en-US" dirty="0">
              <a:solidFill>
                <a:srgbClr val="001D35"/>
              </a:solidFill>
              <a:latin typeface="Google Sans"/>
            </a:endParaRPr>
          </a:p>
        </p:txBody>
      </p:sp>
      <p:sp>
        <p:nvSpPr>
          <p:cNvPr id="4" name="Rectangle 1"/>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58393" y="3993289"/>
            <a:ext cx="6305550" cy="2000250"/>
          </a:xfrm>
          <a:prstGeom prst="rect">
            <a:avLst/>
          </a:prstGeom>
        </p:spPr>
      </p:pic>
      <p:pic>
        <p:nvPicPr>
          <p:cNvPr id="7" name="Picture 6"/>
          <p:cNvPicPr>
            <a:picLocks noChangeAspect="1"/>
          </p:cNvPicPr>
          <p:nvPr/>
        </p:nvPicPr>
        <p:blipFill>
          <a:blip r:embed="rId3"/>
          <a:stretch>
            <a:fillRect/>
          </a:stretch>
        </p:blipFill>
        <p:spPr>
          <a:xfrm>
            <a:off x="8237029" y="4388576"/>
            <a:ext cx="1990725" cy="1209675"/>
          </a:xfrm>
          <a:prstGeom prst="rect">
            <a:avLst/>
          </a:prstGeom>
        </p:spPr>
      </p:pic>
      <p:sp>
        <p:nvSpPr>
          <p:cNvPr id="8" name="Rectangle 7"/>
          <p:cNvSpPr/>
          <p:nvPr/>
        </p:nvSpPr>
        <p:spPr>
          <a:xfrm>
            <a:off x="756010" y="3511296"/>
            <a:ext cx="1133644" cy="369332"/>
          </a:xfrm>
          <a:prstGeom prst="rect">
            <a:avLst/>
          </a:prstGeom>
        </p:spPr>
        <p:txBody>
          <a:bodyPr wrap="none">
            <a:spAutoFit/>
          </a:bodyPr>
          <a:lstStyle/>
          <a:p>
            <a:r>
              <a:rPr lang="en-US" dirty="0"/>
              <a:t>Program:</a:t>
            </a:r>
          </a:p>
        </p:txBody>
      </p:sp>
      <p:sp>
        <p:nvSpPr>
          <p:cNvPr id="9" name="Rectangle 8"/>
          <p:cNvSpPr/>
          <p:nvPr/>
        </p:nvSpPr>
        <p:spPr>
          <a:xfrm>
            <a:off x="8098747" y="3695962"/>
            <a:ext cx="941283" cy="369332"/>
          </a:xfrm>
          <a:prstGeom prst="rect">
            <a:avLst/>
          </a:prstGeom>
        </p:spPr>
        <p:txBody>
          <a:bodyPr wrap="none">
            <a:spAutoFit/>
          </a:bodyPr>
          <a:lstStyle/>
          <a:p>
            <a:r>
              <a:rPr lang="en-US" dirty="0" smtClean="0"/>
              <a:t>Output:</a:t>
            </a:r>
            <a:endParaRPr lang="en-US" dirty="0"/>
          </a:p>
        </p:txBody>
      </p:sp>
    </p:spTree>
    <p:extLst>
      <p:ext uri="{BB962C8B-B14F-4D97-AF65-F5344CB8AC3E}">
        <p14:creationId xmlns:p14="http://schemas.microsoft.com/office/powerpoint/2010/main" val="3684155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00327"/>
            <a:ext cx="9144000" cy="928110"/>
          </a:xfrm>
        </p:spPr>
        <p:txBody>
          <a:bodyPr>
            <a:normAutofit/>
          </a:bodyPr>
          <a:lstStyle/>
          <a:p>
            <a:r>
              <a:rPr lang="en-US" dirty="0" smtClean="0"/>
              <a:t>List Slicing </a:t>
            </a:r>
            <a:endParaRPr lang="en-US" dirty="0">
              <a:solidFill>
                <a:srgbClr val="5C4E3D"/>
              </a:solidFill>
            </a:endParaRPr>
          </a:p>
        </p:txBody>
      </p:sp>
      <p:sp>
        <p:nvSpPr>
          <p:cNvPr id="5" name="Rectangle 4"/>
          <p:cNvSpPr/>
          <p:nvPr/>
        </p:nvSpPr>
        <p:spPr>
          <a:xfrm>
            <a:off x="701963" y="1553009"/>
            <a:ext cx="9698181" cy="400110"/>
          </a:xfrm>
          <a:prstGeom prst="rect">
            <a:avLst/>
          </a:prstGeom>
        </p:spPr>
        <p:txBody>
          <a:bodyPr wrap="square">
            <a:spAutoFit/>
          </a:bodyPr>
          <a:lstStyle/>
          <a:p>
            <a:r>
              <a:rPr lang="en-IN" sz="2000" b="1" dirty="0">
                <a:ea typeface="Times New Roman" panose="02020603050405020304" pitchFamily="18" charset="0"/>
              </a:rPr>
              <a:t>List Slicing in </a:t>
            </a:r>
            <a:r>
              <a:rPr lang="en-IN" sz="2000" b="1" dirty="0" smtClean="0">
                <a:ea typeface="Times New Roman" panose="02020603050405020304" pitchFamily="18" charset="0"/>
              </a:rPr>
              <a:t>Python</a:t>
            </a:r>
            <a:r>
              <a:rPr lang="en-IN" sz="2000" dirty="0" smtClean="0">
                <a:ea typeface="Times New Roman" panose="02020603050405020304" pitchFamily="18" charset="0"/>
              </a:rPr>
              <a:t> : </a:t>
            </a:r>
            <a:r>
              <a:rPr lang="en-IN" sz="2000" i="1" dirty="0" smtClean="0">
                <a:ea typeface="Times New Roman" panose="02020603050405020304" pitchFamily="18" charset="0"/>
              </a:rPr>
              <a:t>A </a:t>
            </a:r>
            <a:r>
              <a:rPr lang="en-IN" sz="2000" i="1" dirty="0">
                <a:ea typeface="Times New Roman" panose="02020603050405020304" pitchFamily="18" charset="0"/>
              </a:rPr>
              <a:t>quick way to access parts of a list</a:t>
            </a:r>
            <a:endParaRPr lang="en-IN" sz="2000" dirty="0"/>
          </a:p>
        </p:txBody>
      </p:sp>
      <p:sp>
        <p:nvSpPr>
          <p:cNvPr id="6" name="Rectangle 5"/>
          <p:cNvSpPr/>
          <p:nvPr/>
        </p:nvSpPr>
        <p:spPr>
          <a:xfrm>
            <a:off x="701963" y="2079360"/>
            <a:ext cx="9892145" cy="2208810"/>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000" dirty="0">
                <a:ea typeface="Times New Roman" panose="02020603050405020304" pitchFamily="18" charset="0"/>
                <a:cs typeface="Times New Roman" panose="02020603050405020304" pitchFamily="18" charset="0"/>
              </a:rPr>
              <a:t>Slicing means extracting a </a:t>
            </a:r>
            <a:r>
              <a:rPr lang="en-IN" sz="2000" b="1" dirty="0">
                <a:ea typeface="Times New Roman" panose="02020603050405020304" pitchFamily="18" charset="0"/>
                <a:cs typeface="Times New Roman" panose="02020603050405020304" pitchFamily="18" charset="0"/>
              </a:rPr>
              <a:t>portion of a list</a:t>
            </a:r>
            <a:r>
              <a:rPr lang="en-IN" sz="2000" dirty="0">
                <a:ea typeface="Times New Roman" panose="02020603050405020304" pitchFamily="18" charset="0"/>
                <a:cs typeface="Times New Roman" panose="02020603050405020304" pitchFamily="18" charset="0"/>
              </a:rPr>
              <a:t> using index positions.</a:t>
            </a:r>
            <a:endParaRPr lang="en-IN" sz="2000" dirty="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dirty="0">
                <a:ea typeface="Times New Roman" panose="02020603050405020304" pitchFamily="18" charset="0"/>
                <a:cs typeface="Times New Roman" panose="02020603050405020304" pitchFamily="18" charset="0"/>
              </a:rPr>
              <a:t>Syntax:</a:t>
            </a:r>
            <a:endParaRPr lang="en-IN" sz="2000" dirty="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b="1" dirty="0">
                <a:ea typeface="Times New Roman" panose="02020603050405020304" pitchFamily="18" charset="0"/>
                <a:cs typeface="Times New Roman" panose="02020603050405020304" pitchFamily="18" charset="0"/>
              </a:rPr>
              <a:t>list[</a:t>
            </a:r>
            <a:r>
              <a:rPr lang="en-IN" sz="2000" b="1" dirty="0" err="1">
                <a:ea typeface="Times New Roman" panose="02020603050405020304" pitchFamily="18" charset="0"/>
                <a:cs typeface="Times New Roman" panose="02020603050405020304" pitchFamily="18" charset="0"/>
              </a:rPr>
              <a:t>start:end:step</a:t>
            </a:r>
            <a:r>
              <a:rPr lang="en-IN" sz="2000" b="1" dirty="0">
                <a:ea typeface="Times New Roman" panose="02020603050405020304" pitchFamily="18" charset="0"/>
                <a:cs typeface="Times New Roman" panose="02020603050405020304" pitchFamily="18" charset="0"/>
              </a:rPr>
              <a:t>]</a:t>
            </a:r>
            <a:endParaRPr lang="en-IN" sz="2000" b="1" dirty="0">
              <a:ea typeface="Calibri" panose="020F0502020204030204" pitchFamily="34" charset="0"/>
              <a:cs typeface="Times New Roman" panose="02020603050405020304" pitchFamily="18" charset="0"/>
            </a:endParaRPr>
          </a:p>
          <a:p>
            <a:pPr marL="637200" lvl="1" indent="-180000">
              <a:buSzPts val="1000"/>
              <a:buFont typeface="Symbol" panose="05050102010706020507" pitchFamily="18" charset="2"/>
              <a:buChar char=""/>
              <a:tabLst>
                <a:tab pos="457200" algn="l"/>
              </a:tabLst>
            </a:pPr>
            <a:r>
              <a:rPr lang="en-IN" sz="2000" dirty="0">
                <a:ea typeface="Times New Roman" panose="02020603050405020304" pitchFamily="18" charset="0"/>
                <a:cs typeface="Times New Roman" panose="02020603050405020304" pitchFamily="18" charset="0"/>
              </a:rPr>
              <a:t>start → index to begin (default = 0)</a:t>
            </a:r>
            <a:endParaRPr lang="en-IN" sz="2000" dirty="0">
              <a:ea typeface="Calibri" panose="020F0502020204030204" pitchFamily="34" charset="0"/>
              <a:cs typeface="Times New Roman" panose="02020603050405020304" pitchFamily="18" charset="0"/>
            </a:endParaRPr>
          </a:p>
          <a:p>
            <a:pPr marL="637200" lvl="1" indent="-180000">
              <a:buSzPts val="1000"/>
              <a:buFont typeface="Symbol" panose="05050102010706020507" pitchFamily="18" charset="2"/>
              <a:buChar char=""/>
              <a:tabLst>
                <a:tab pos="457200" algn="l"/>
              </a:tabLst>
            </a:pPr>
            <a:r>
              <a:rPr lang="en-IN" sz="2000" dirty="0">
                <a:ea typeface="Times New Roman" panose="02020603050405020304" pitchFamily="18" charset="0"/>
                <a:cs typeface="Times New Roman" panose="02020603050405020304" pitchFamily="18" charset="0"/>
              </a:rPr>
              <a:t>end → index to stop (not </a:t>
            </a:r>
            <a:r>
              <a:rPr lang="en-IN" sz="2000" dirty="0" smtClean="0">
                <a:ea typeface="Times New Roman" panose="02020603050405020304" pitchFamily="18" charset="0"/>
                <a:cs typeface="Times New Roman" panose="02020603050405020304" pitchFamily="18" charset="0"/>
              </a:rPr>
              <a:t>included)</a:t>
            </a:r>
          </a:p>
          <a:p>
            <a:pPr marL="637200" lvl="1" indent="-180000">
              <a:buSzPts val="1000"/>
              <a:buFont typeface="Symbol" panose="05050102010706020507" pitchFamily="18" charset="2"/>
              <a:buChar char=""/>
              <a:tabLst>
                <a:tab pos="457200" algn="l"/>
              </a:tabLst>
            </a:pPr>
            <a:r>
              <a:rPr lang="en-IN" sz="2000" dirty="0" smtClean="0">
                <a:ea typeface="Times New Roman" panose="02020603050405020304" pitchFamily="18" charset="0"/>
              </a:rPr>
              <a:t>step </a:t>
            </a:r>
            <a:r>
              <a:rPr lang="en-IN" sz="2000" dirty="0">
                <a:ea typeface="Times New Roman" panose="02020603050405020304" pitchFamily="18" charset="0"/>
              </a:rPr>
              <a:t>→ jump size (default = 1</a:t>
            </a:r>
            <a:r>
              <a:rPr lang="en-IN" sz="2000" dirty="0" smtClean="0">
                <a:ea typeface="Times New Roman" panose="02020603050405020304" pitchFamily="18" charset="0"/>
              </a:rPr>
              <a:t>)</a:t>
            </a:r>
            <a:endParaRPr lang="en-IN" sz="2000" dirty="0">
              <a:ea typeface="Times New Roman" panose="02020603050405020304" pitchFamily="18" charset="0"/>
            </a:endParaRPr>
          </a:p>
        </p:txBody>
      </p:sp>
      <p:sp>
        <p:nvSpPr>
          <p:cNvPr id="7" name="Rectangle 6"/>
          <p:cNvSpPr/>
          <p:nvPr/>
        </p:nvSpPr>
        <p:spPr>
          <a:xfrm>
            <a:off x="701964" y="4422401"/>
            <a:ext cx="6096000" cy="1819985"/>
          </a:xfrm>
          <a:prstGeom prst="rect">
            <a:avLst/>
          </a:prstGeom>
        </p:spPr>
        <p:txBody>
          <a:bodyPr>
            <a:spAutoFit/>
          </a:bodyPr>
          <a:lstStyle/>
          <a:p>
            <a:pPr>
              <a:lnSpc>
                <a:spcPct val="107000"/>
              </a:lnSpc>
              <a:spcAft>
                <a:spcPts val="800"/>
              </a:spcAft>
            </a:pPr>
            <a:r>
              <a:rPr lang="en-IN" sz="2000" b="1" dirty="0" smtClean="0">
                <a:ea typeface="Times New Roman" panose="02020603050405020304" pitchFamily="18" charset="0"/>
                <a:cs typeface="Times New Roman" panose="02020603050405020304" pitchFamily="18" charset="0"/>
              </a:rPr>
              <a:t>Example : </a:t>
            </a:r>
            <a:endParaRPr lang="en-IN" sz="2000" dirty="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a typeface="Times New Roman" panose="02020603050405020304" pitchFamily="18" charset="0"/>
                <a:cs typeface="Times New Roman" panose="02020603050405020304" pitchFamily="18" charset="0"/>
              </a:rPr>
              <a:t>numbers = [10, 20, 30, 40, 50, 60]</a:t>
            </a:r>
            <a:endParaRPr lang="en-IN" sz="2000" dirty="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a typeface="Times New Roman" panose="02020603050405020304" pitchFamily="18" charset="0"/>
                <a:cs typeface="Times New Roman" panose="02020603050405020304" pitchFamily="18" charset="0"/>
              </a:rPr>
              <a:t>print(numbers[1:4])   # [20, 30, 40]</a:t>
            </a:r>
            <a:endParaRPr lang="en-IN" sz="2000" dirty="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a typeface="Times New Roman" panose="02020603050405020304" pitchFamily="18" charset="0"/>
                <a:cs typeface="Times New Roman" panose="02020603050405020304" pitchFamily="18" charset="0"/>
              </a:rPr>
              <a:t>print(numbers[:3])    # [10, 20, 30]</a:t>
            </a:r>
            <a:endParaRPr lang="en-IN" sz="2000" dirty="0">
              <a:ea typeface="Calibri" panose="020F0502020204030204" pitchFamily="34" charset="0"/>
              <a:cs typeface="Times New Roman" panose="02020603050405020304" pitchFamily="18" charset="0"/>
            </a:endParaRPr>
          </a:p>
          <a:p>
            <a:r>
              <a:rPr lang="en-IN" sz="2000" dirty="0">
                <a:ea typeface="Times New Roman" panose="02020603050405020304" pitchFamily="18" charset="0"/>
              </a:rPr>
              <a:t>print(numbers[3:])    # [40, 50, 60]</a:t>
            </a:r>
            <a:endParaRPr lang="en-IN" sz="2000" dirty="0"/>
          </a:p>
        </p:txBody>
      </p:sp>
    </p:spTree>
    <p:extLst>
      <p:ext uri="{BB962C8B-B14F-4D97-AF65-F5344CB8AC3E}">
        <p14:creationId xmlns:p14="http://schemas.microsoft.com/office/powerpoint/2010/main" val="349029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Why Python</a:t>
            </a:r>
            <a:endParaRPr lang="en-US" dirty="0">
              <a:solidFill>
                <a:srgbClr val="5C4E3D"/>
              </a:solidFill>
            </a:endParaRPr>
          </a:p>
        </p:txBody>
      </p:sp>
      <p:sp>
        <p:nvSpPr>
          <p:cNvPr id="3" name="Content Placeholder 2"/>
          <p:cNvSpPr>
            <a:spLocks noGrp="1"/>
          </p:cNvSpPr>
          <p:nvPr>
            <p:ph type="subTitle" idx="1"/>
          </p:nvPr>
        </p:nvSpPr>
        <p:spPr>
          <a:xfrm>
            <a:off x="1524000" y="1734298"/>
            <a:ext cx="9144000" cy="3737178"/>
          </a:xfrm>
        </p:spPr>
        <p:txBody>
          <a:bodyPr>
            <a:noAutofit/>
          </a:bodyPr>
          <a:lstStyle/>
          <a:p>
            <a:pPr marL="457200" indent="-457200" algn="l">
              <a:buAutoNum type="arabicPeriod"/>
            </a:pPr>
            <a:r>
              <a:rPr lang="en-US" sz="2000" b="1" dirty="0" smtClean="0"/>
              <a:t>Data Analysis -  </a:t>
            </a:r>
            <a:r>
              <a:rPr lang="en-US" sz="2000" dirty="0" smtClean="0"/>
              <a:t>Widely </a:t>
            </a:r>
            <a:r>
              <a:rPr lang="en-US" sz="2000" dirty="0"/>
              <a:t>used in data-driven industries for processing and analyzing large datasets</a:t>
            </a:r>
            <a:r>
              <a:rPr lang="en-US" sz="2000" dirty="0" smtClean="0"/>
              <a:t>. (Core </a:t>
            </a:r>
            <a:r>
              <a:rPr lang="en-US" sz="2000" dirty="0"/>
              <a:t>libraries: </a:t>
            </a:r>
            <a:r>
              <a:rPr lang="en-US" sz="2000" b="1" dirty="0"/>
              <a:t>Pandas</a:t>
            </a:r>
            <a:r>
              <a:rPr lang="en-US" sz="2000" dirty="0"/>
              <a:t> and </a:t>
            </a:r>
            <a:r>
              <a:rPr lang="en-US" sz="2000" b="1" dirty="0" err="1" smtClean="0"/>
              <a:t>NumPy</a:t>
            </a:r>
            <a:r>
              <a:rPr lang="en-US" sz="2000" dirty="0" smtClean="0"/>
              <a:t>) </a:t>
            </a:r>
            <a:endParaRPr lang="en-US" sz="2000" dirty="0"/>
          </a:p>
          <a:p>
            <a:pPr marL="457200" indent="-457200" algn="l">
              <a:buAutoNum type="arabicPeriod"/>
            </a:pPr>
            <a:endParaRPr lang="en-US" sz="2000" b="1" dirty="0"/>
          </a:p>
          <a:p>
            <a:pPr marL="457200" indent="-457200" algn="l">
              <a:buAutoNum type="arabicPeriod"/>
            </a:pPr>
            <a:r>
              <a:rPr lang="en-US" sz="2000" b="1" dirty="0" smtClean="0"/>
              <a:t>Data Visualization - </a:t>
            </a:r>
            <a:r>
              <a:rPr lang="en-US" sz="2000" dirty="0" smtClean="0"/>
              <a:t>Transforms </a:t>
            </a:r>
            <a:r>
              <a:rPr lang="en-US" sz="2000" dirty="0"/>
              <a:t>raw data into clear, insightful visuals</a:t>
            </a:r>
            <a:r>
              <a:rPr lang="en-US" sz="2000" dirty="0" smtClean="0"/>
              <a:t>.(Key </a:t>
            </a:r>
            <a:r>
              <a:rPr lang="en-US" sz="2000" dirty="0"/>
              <a:t>libraries: </a:t>
            </a:r>
            <a:r>
              <a:rPr lang="en-US" sz="2000" b="1" dirty="0" err="1"/>
              <a:t>Matplotlib</a:t>
            </a:r>
            <a:r>
              <a:rPr lang="en-US" sz="2000" dirty="0"/>
              <a:t> and </a:t>
            </a:r>
            <a:r>
              <a:rPr lang="en-US" sz="2000" b="1" dirty="0" err="1" smtClean="0"/>
              <a:t>Seaborn</a:t>
            </a:r>
            <a:r>
              <a:rPr lang="en-US" sz="2000" b="1" dirty="0" smtClean="0"/>
              <a:t>)</a:t>
            </a:r>
          </a:p>
          <a:p>
            <a:pPr marL="457200" indent="-457200" algn="l">
              <a:buAutoNum type="arabicPeriod"/>
            </a:pPr>
            <a:endParaRPr lang="en-US" sz="2000" b="1" dirty="0"/>
          </a:p>
          <a:p>
            <a:pPr marL="457200" indent="-457200" algn="l">
              <a:buAutoNum type="arabicPeriod"/>
            </a:pPr>
            <a:r>
              <a:rPr lang="en-US" sz="2000" b="1" dirty="0" smtClean="0"/>
              <a:t>Python </a:t>
            </a:r>
            <a:r>
              <a:rPr lang="en-US" sz="2000" b="1" dirty="0"/>
              <a:t>for Machine </a:t>
            </a:r>
            <a:r>
              <a:rPr lang="en-US" sz="2000" b="1" dirty="0" smtClean="0"/>
              <a:t>Learning -</a:t>
            </a:r>
            <a:r>
              <a:rPr lang="en-US" sz="2000" dirty="0" smtClean="0"/>
              <a:t> AI </a:t>
            </a:r>
            <a:r>
              <a:rPr lang="en-US" sz="2000" dirty="0"/>
              <a:t>and ML development due to its simplicity and power</a:t>
            </a:r>
            <a:r>
              <a:rPr lang="en-US" sz="2000" dirty="0" smtClean="0"/>
              <a:t>. (Libraries </a:t>
            </a:r>
            <a:r>
              <a:rPr lang="en-US" sz="2000" dirty="0"/>
              <a:t>like </a:t>
            </a:r>
            <a:r>
              <a:rPr lang="en-US" sz="2000" b="1" dirty="0" err="1"/>
              <a:t>scikit</a:t>
            </a:r>
            <a:r>
              <a:rPr lang="en-US" sz="2000" b="1" dirty="0"/>
              <a:t>-learn</a:t>
            </a:r>
            <a:r>
              <a:rPr lang="en-US" sz="2000" dirty="0"/>
              <a:t>, </a:t>
            </a:r>
            <a:r>
              <a:rPr lang="en-US" sz="2000" b="1" dirty="0" err="1"/>
              <a:t>TensorFlow</a:t>
            </a:r>
            <a:r>
              <a:rPr lang="en-US" sz="2000" dirty="0"/>
              <a:t>, </a:t>
            </a:r>
            <a:r>
              <a:rPr lang="en-US" sz="2000" b="1" dirty="0" err="1"/>
              <a:t>Keras</a:t>
            </a:r>
            <a:r>
              <a:rPr lang="en-US" sz="2000" dirty="0"/>
              <a:t>, and </a:t>
            </a:r>
            <a:r>
              <a:rPr lang="en-US" sz="2000" b="1" dirty="0" err="1" smtClean="0"/>
              <a:t>PyTorch</a:t>
            </a:r>
            <a:r>
              <a:rPr lang="en-US" sz="2000" b="1" dirty="0" smtClean="0"/>
              <a:t>) </a:t>
            </a:r>
            <a:r>
              <a:rPr lang="en-US" sz="2000" dirty="0" smtClean="0"/>
              <a:t> </a:t>
            </a:r>
            <a:r>
              <a:rPr lang="en-US" sz="2000" dirty="0"/>
              <a:t>enable model building and </a:t>
            </a:r>
            <a:r>
              <a:rPr lang="en-US" sz="2000" dirty="0" smtClean="0"/>
              <a:t>deployment.</a:t>
            </a:r>
          </a:p>
          <a:p>
            <a:pPr marL="457200" indent="-457200" algn="l">
              <a:buAutoNum type="arabicPeriod"/>
            </a:pPr>
            <a:endParaRPr lang="en-US" sz="2000" b="1" dirty="0"/>
          </a:p>
          <a:p>
            <a:pPr marL="457200" indent="-457200" algn="l">
              <a:buAutoNum type="arabicPeriod"/>
            </a:pPr>
            <a:r>
              <a:rPr lang="en-US" sz="2000" b="1" dirty="0" smtClean="0"/>
              <a:t>User </a:t>
            </a:r>
            <a:r>
              <a:rPr lang="en-US" sz="2000" b="1" dirty="0"/>
              <a:t>friendly Language </a:t>
            </a:r>
            <a:r>
              <a:rPr lang="en-US" sz="2000" dirty="0" smtClean="0"/>
              <a:t>– Ease of Use</a:t>
            </a:r>
            <a:endParaRPr lang="en-US" sz="2000" dirty="0"/>
          </a:p>
        </p:txBody>
      </p:sp>
      <p:sp>
        <p:nvSpPr>
          <p:cNvPr id="4" name="AutoShape 2" descr="Why Use Python? - Full Stack Pyth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8226453" y="5471476"/>
            <a:ext cx="3743325" cy="1219200"/>
          </a:xfrm>
          <a:prstGeom prst="rect">
            <a:avLst/>
          </a:prstGeom>
        </p:spPr>
      </p:pic>
    </p:spTree>
    <p:extLst>
      <p:ext uri="{BB962C8B-B14F-4D97-AF65-F5344CB8AC3E}">
        <p14:creationId xmlns:p14="http://schemas.microsoft.com/office/powerpoint/2010/main" val="2313090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00327"/>
            <a:ext cx="9144000" cy="928110"/>
          </a:xfrm>
        </p:spPr>
        <p:txBody>
          <a:bodyPr>
            <a:normAutofit/>
          </a:bodyPr>
          <a:lstStyle/>
          <a:p>
            <a:r>
              <a:rPr lang="en-US" dirty="0" smtClean="0"/>
              <a:t>List Slicing </a:t>
            </a:r>
            <a:endParaRPr lang="en-US" dirty="0">
              <a:solidFill>
                <a:srgbClr val="5C4E3D"/>
              </a:solidFill>
            </a:endParaRPr>
          </a:p>
        </p:txBody>
      </p:sp>
      <p:sp>
        <p:nvSpPr>
          <p:cNvPr id="6" name="Rectangle 5"/>
          <p:cNvSpPr/>
          <p:nvPr/>
        </p:nvSpPr>
        <p:spPr>
          <a:xfrm>
            <a:off x="701963" y="2079360"/>
            <a:ext cx="9892145" cy="3853042"/>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2000" b="1" dirty="0">
                <a:ea typeface="Times New Roman" panose="02020603050405020304" pitchFamily="18" charset="0"/>
              </a:rPr>
              <a:t>Using </a:t>
            </a:r>
            <a:r>
              <a:rPr lang="en-US" sz="2000" b="1" dirty="0" smtClean="0">
                <a:ea typeface="Times New Roman" panose="02020603050405020304" pitchFamily="18" charset="0"/>
              </a:rPr>
              <a:t>Step :</a:t>
            </a:r>
            <a:endParaRPr lang="en-US" sz="2000" b="1" dirty="0">
              <a:ea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numbers = [10, 20, 30, 40, 50, 60]</a:t>
            </a: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print(numbers[::2])   # [10, 30, 50]</a:t>
            </a: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print(numbers[1::2])  # [20, 40, 60]</a:t>
            </a:r>
          </a:p>
          <a:p>
            <a:pPr marL="342900" lvl="0" indent="-342900">
              <a:lnSpc>
                <a:spcPct val="107000"/>
              </a:lnSpc>
              <a:spcAft>
                <a:spcPts val="800"/>
              </a:spcAft>
              <a:buSzPts val="1000"/>
              <a:buFont typeface="Symbol" panose="05050102010706020507" pitchFamily="18" charset="2"/>
              <a:buChar char=""/>
              <a:tabLst>
                <a:tab pos="457200" algn="l"/>
              </a:tabLst>
            </a:pPr>
            <a:endParaRPr lang="en-US" sz="2000" b="1" dirty="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b="1" dirty="0" smtClean="0">
                <a:ea typeface="Times New Roman" panose="02020603050405020304" pitchFamily="18" charset="0"/>
              </a:rPr>
              <a:t>Negative </a:t>
            </a:r>
            <a:r>
              <a:rPr lang="en-US" sz="2000" b="1" dirty="0">
                <a:ea typeface="Times New Roman" panose="02020603050405020304" pitchFamily="18" charset="0"/>
              </a:rPr>
              <a:t>Index </a:t>
            </a:r>
            <a:r>
              <a:rPr lang="en-US" sz="2000" b="1" dirty="0" smtClean="0">
                <a:ea typeface="Times New Roman" panose="02020603050405020304" pitchFamily="18" charset="0"/>
              </a:rPr>
              <a:t>Slicing : </a:t>
            </a:r>
            <a:endParaRPr lang="en-US" sz="2000" b="1" dirty="0">
              <a:ea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numbers = [10, 20, 30, 40, 50, 60]</a:t>
            </a: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print(numbers[-3:])    # [40, 50, 60]</a:t>
            </a:r>
          </a:p>
          <a:p>
            <a:pPr marL="800100" lvl="1" indent="-342900">
              <a:lnSpc>
                <a:spcPct val="107000"/>
              </a:lnSpc>
              <a:spcAft>
                <a:spcPts val="800"/>
              </a:spcAft>
              <a:buSzPts val="1000"/>
              <a:buFont typeface="Symbol" panose="05050102010706020507" pitchFamily="18" charset="2"/>
              <a:buChar char=""/>
              <a:tabLst>
                <a:tab pos="457200" algn="l"/>
              </a:tabLst>
            </a:pPr>
            <a:r>
              <a:rPr lang="en-US" sz="2000" dirty="0">
                <a:ea typeface="Times New Roman" panose="02020603050405020304" pitchFamily="18" charset="0"/>
              </a:rPr>
              <a:t>print(numbers[::-1])   # [60, 50, 40, 30, 20, 10] (reversed)</a:t>
            </a:r>
            <a:endParaRPr lang="en-IN" sz="2000" dirty="0">
              <a:ea typeface="Times New Roman" panose="02020603050405020304" pitchFamily="18" charset="0"/>
            </a:endParaRPr>
          </a:p>
        </p:txBody>
      </p:sp>
    </p:spTree>
    <p:extLst>
      <p:ext uri="{BB962C8B-B14F-4D97-AF65-F5344CB8AC3E}">
        <p14:creationId xmlns:p14="http://schemas.microsoft.com/office/powerpoint/2010/main" val="2902081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1" y="298303"/>
            <a:ext cx="6096000" cy="1015663"/>
          </a:xfrm>
          <a:prstGeom prst="rect">
            <a:avLst/>
          </a:prstGeom>
        </p:spPr>
        <p:txBody>
          <a:bodyPr>
            <a:spAutoFit/>
          </a:bodyPr>
          <a:lstStyle/>
          <a:p>
            <a:r>
              <a:rPr lang="en-IN" sz="6000" dirty="0" smtClean="0"/>
              <a:t>List Functions</a:t>
            </a:r>
            <a:endParaRPr lang="en-IN" sz="6000" dirty="0"/>
          </a:p>
        </p:txBody>
      </p:sp>
      <p:sp>
        <p:nvSpPr>
          <p:cNvPr id="5" name="Content Placeholder 2"/>
          <p:cNvSpPr txBox="1">
            <a:spLocks/>
          </p:cNvSpPr>
          <p:nvPr/>
        </p:nvSpPr>
        <p:spPr>
          <a:xfrm>
            <a:off x="1020618" y="1554018"/>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IN" sz="2000" dirty="0" err="1" smtClean="0"/>
              <a:t>len</a:t>
            </a:r>
            <a:r>
              <a:rPr lang="en-IN" sz="2000" dirty="0" smtClean="0"/>
              <a:t>(list) → Returns length</a:t>
            </a:r>
          </a:p>
          <a:p>
            <a:pPr marL="457200" indent="-457200" algn="l">
              <a:buFont typeface="+mj-lt"/>
              <a:buAutoNum type="arabicPeriod"/>
            </a:pPr>
            <a:r>
              <a:rPr lang="en-IN" sz="2000" dirty="0" smtClean="0"/>
              <a:t>max(list), min(list) → Largest/smallest</a:t>
            </a:r>
          </a:p>
          <a:p>
            <a:pPr marL="457200" indent="-457200" algn="l">
              <a:buFont typeface="+mj-lt"/>
              <a:buAutoNum type="arabicPeriod"/>
            </a:pPr>
            <a:r>
              <a:rPr lang="en-IN" sz="2000" dirty="0" smtClean="0"/>
              <a:t>sum(list) → Adds all numbers</a:t>
            </a:r>
          </a:p>
          <a:p>
            <a:pPr algn="l"/>
            <a:endParaRPr lang="en-IN" sz="2000" dirty="0" smtClean="0"/>
          </a:p>
          <a:p>
            <a:pPr algn="l"/>
            <a:r>
              <a:rPr lang="en-IN" sz="2000" dirty="0" smtClean="0"/>
              <a:t>Example:</a:t>
            </a:r>
          </a:p>
          <a:p>
            <a:pPr marL="342900" indent="-342900" algn="l">
              <a:buFont typeface="Arial" panose="020B0604020202020204" pitchFamily="34" charset="0"/>
              <a:buChar char="•"/>
            </a:pPr>
            <a:r>
              <a:rPr lang="en-IN" sz="2000" dirty="0" err="1" smtClean="0"/>
              <a:t>len</a:t>
            </a:r>
            <a:r>
              <a:rPr lang="en-IN" sz="2000" dirty="0" smtClean="0"/>
              <a:t>([10,20,30])   # 3</a:t>
            </a:r>
          </a:p>
          <a:p>
            <a:pPr marL="342900" indent="-342900" algn="l">
              <a:buFont typeface="Arial" panose="020B0604020202020204" pitchFamily="34" charset="0"/>
              <a:buChar char="•"/>
            </a:pPr>
            <a:r>
              <a:rPr lang="en-IN" sz="2000" dirty="0" smtClean="0"/>
              <a:t>max([10,20,30])   # 30</a:t>
            </a:r>
          </a:p>
          <a:p>
            <a:pPr marL="342900" indent="-342900" algn="l">
              <a:buFont typeface="Arial" panose="020B0604020202020204" pitchFamily="34" charset="0"/>
              <a:buChar char="•"/>
            </a:pPr>
            <a:r>
              <a:rPr lang="en-IN" sz="2000" dirty="0" smtClean="0"/>
              <a:t>sum([10,20,30])   # 60</a:t>
            </a:r>
            <a:endParaRPr lang="en-IN" sz="2000" dirty="0"/>
          </a:p>
        </p:txBody>
      </p:sp>
    </p:spTree>
    <p:extLst>
      <p:ext uri="{BB962C8B-B14F-4D97-AF65-F5344CB8AC3E}">
        <p14:creationId xmlns:p14="http://schemas.microsoft.com/office/powerpoint/2010/main" val="400561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1" y="298303"/>
            <a:ext cx="6096000" cy="1015663"/>
          </a:xfrm>
          <a:prstGeom prst="rect">
            <a:avLst/>
          </a:prstGeom>
        </p:spPr>
        <p:txBody>
          <a:bodyPr>
            <a:spAutoFit/>
          </a:bodyPr>
          <a:lstStyle/>
          <a:p>
            <a:r>
              <a:rPr lang="en-IN" sz="6000" dirty="0" smtClean="0"/>
              <a:t>Modifying Lists</a:t>
            </a:r>
            <a:endParaRPr lang="en-IN" sz="6000" dirty="0"/>
          </a:p>
        </p:txBody>
      </p:sp>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IN" dirty="0" smtClean="0"/>
              <a:t>append() → Add element</a:t>
            </a:r>
          </a:p>
          <a:p>
            <a:pPr marL="457200" indent="-457200" algn="l">
              <a:buFont typeface="+mj-lt"/>
              <a:buAutoNum type="arabicPeriod"/>
            </a:pPr>
            <a:r>
              <a:rPr lang="en-IN" dirty="0" smtClean="0"/>
              <a:t>insert() → Insert at index</a:t>
            </a:r>
          </a:p>
          <a:p>
            <a:pPr marL="457200" indent="-457200" algn="l">
              <a:buFont typeface="+mj-lt"/>
              <a:buAutoNum type="arabicPeriod"/>
            </a:pPr>
            <a:r>
              <a:rPr lang="en-IN" dirty="0" smtClean="0"/>
              <a:t>remove() → Remove first match</a:t>
            </a:r>
          </a:p>
          <a:p>
            <a:pPr marL="457200" indent="-457200" algn="l">
              <a:buFont typeface="+mj-lt"/>
              <a:buAutoNum type="arabicPeriod"/>
            </a:pPr>
            <a:r>
              <a:rPr lang="en-IN" dirty="0" smtClean="0"/>
              <a:t>pop() → Remove element at index</a:t>
            </a:r>
          </a:p>
          <a:p>
            <a:pPr algn="l"/>
            <a:endParaRPr lang="en-IN" dirty="0" smtClean="0"/>
          </a:p>
          <a:p>
            <a:pPr algn="l"/>
            <a:r>
              <a:rPr lang="en-IN" dirty="0" smtClean="0"/>
              <a:t>Example:</a:t>
            </a:r>
          </a:p>
          <a:p>
            <a:pPr marL="342900" indent="-342900" algn="l">
              <a:buFont typeface="Arial" panose="020B0604020202020204" pitchFamily="34" charset="0"/>
              <a:buChar char="•"/>
            </a:pPr>
            <a:r>
              <a:rPr lang="en-IN" dirty="0" err="1" smtClean="0"/>
              <a:t>nums</a:t>
            </a:r>
            <a:r>
              <a:rPr lang="en-IN" dirty="0" smtClean="0"/>
              <a:t> = [1,2]</a:t>
            </a:r>
          </a:p>
          <a:p>
            <a:pPr marL="342900" indent="-342900" algn="l">
              <a:buFont typeface="Arial" panose="020B0604020202020204" pitchFamily="34" charset="0"/>
              <a:buChar char="•"/>
            </a:pPr>
            <a:r>
              <a:rPr lang="en-IN" dirty="0" err="1" smtClean="0"/>
              <a:t>nums.append</a:t>
            </a:r>
            <a:r>
              <a:rPr lang="en-IN" dirty="0" smtClean="0"/>
              <a:t>(3) → [1,2,3]</a:t>
            </a:r>
          </a:p>
          <a:p>
            <a:pPr marL="342900" indent="-342900" algn="l">
              <a:buFont typeface="Arial" panose="020B0604020202020204" pitchFamily="34" charset="0"/>
              <a:buChar char="•"/>
            </a:pPr>
            <a:r>
              <a:rPr lang="en-IN" dirty="0" err="1" smtClean="0"/>
              <a:t>nums.insert</a:t>
            </a:r>
            <a:r>
              <a:rPr lang="en-IN" dirty="0" smtClean="0"/>
              <a:t>(1,5) → [1,5,2,3]</a:t>
            </a:r>
            <a:endParaRPr lang="en-IN" dirty="0"/>
          </a:p>
        </p:txBody>
      </p:sp>
    </p:spTree>
    <p:extLst>
      <p:ext uri="{BB962C8B-B14F-4D97-AF65-F5344CB8AC3E}">
        <p14:creationId xmlns:p14="http://schemas.microsoft.com/office/powerpoint/2010/main" val="2332247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6072" y="191510"/>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smtClean="0"/>
              <a:t>Searching and Sorting</a:t>
            </a:r>
            <a:endParaRPr lang="en-IN"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IN" dirty="0" smtClean="0"/>
              <a:t>index() → Find index of element</a:t>
            </a:r>
          </a:p>
          <a:p>
            <a:pPr marL="457200" indent="-457200" algn="l">
              <a:buFont typeface="+mj-lt"/>
              <a:buAutoNum type="arabicPeriod"/>
            </a:pPr>
            <a:r>
              <a:rPr lang="en-IN" dirty="0" smtClean="0"/>
              <a:t>count() → Count occurrences</a:t>
            </a:r>
          </a:p>
          <a:p>
            <a:pPr marL="457200" indent="-457200" algn="l">
              <a:buFont typeface="+mj-lt"/>
              <a:buAutoNum type="arabicPeriod"/>
            </a:pPr>
            <a:r>
              <a:rPr lang="en-IN" dirty="0" smtClean="0"/>
              <a:t>sort() → Sort ascending</a:t>
            </a:r>
          </a:p>
          <a:p>
            <a:pPr marL="457200" indent="-457200" algn="l">
              <a:buFont typeface="+mj-lt"/>
              <a:buAutoNum type="arabicPeriod"/>
            </a:pPr>
            <a:r>
              <a:rPr lang="en-IN" dirty="0" smtClean="0"/>
              <a:t>reverse() → Reverse list</a:t>
            </a:r>
          </a:p>
          <a:p>
            <a:pPr algn="l"/>
            <a:endParaRPr lang="en-IN" dirty="0" smtClean="0"/>
          </a:p>
          <a:p>
            <a:pPr algn="l"/>
            <a:r>
              <a:rPr lang="en-IN" dirty="0" smtClean="0"/>
              <a:t>Example:</a:t>
            </a:r>
          </a:p>
          <a:p>
            <a:pPr marL="342900" indent="-342900" algn="l">
              <a:buFont typeface="Arial" panose="020B0604020202020204" pitchFamily="34" charset="0"/>
              <a:buChar char="•"/>
            </a:pPr>
            <a:r>
              <a:rPr lang="en-IN" dirty="0" err="1" smtClean="0"/>
              <a:t>nums</a:t>
            </a:r>
            <a:r>
              <a:rPr lang="en-IN" dirty="0" smtClean="0"/>
              <a:t> = [3,1,2]</a:t>
            </a:r>
          </a:p>
          <a:p>
            <a:pPr marL="342900" indent="-342900" algn="l">
              <a:buFont typeface="Arial" panose="020B0604020202020204" pitchFamily="34" charset="0"/>
              <a:buChar char="•"/>
            </a:pPr>
            <a:r>
              <a:rPr lang="en-IN" dirty="0" err="1" smtClean="0"/>
              <a:t>nums.sort</a:t>
            </a:r>
            <a:r>
              <a:rPr lang="en-IN" dirty="0" smtClean="0"/>
              <a:t>() → [1,2,3]</a:t>
            </a:r>
          </a:p>
          <a:p>
            <a:pPr marL="342900" indent="-342900" algn="l">
              <a:buFont typeface="Arial" panose="020B0604020202020204" pitchFamily="34" charset="0"/>
              <a:buChar char="•"/>
            </a:pPr>
            <a:r>
              <a:rPr lang="en-IN" dirty="0" err="1" smtClean="0"/>
              <a:t>nums.reverse</a:t>
            </a:r>
            <a:r>
              <a:rPr lang="en-IN" dirty="0" smtClean="0"/>
              <a:t>() → [3,2,1]</a:t>
            </a:r>
          </a:p>
          <a:p>
            <a:pPr marL="342900" indent="-342900" algn="l">
              <a:buFont typeface="Arial" panose="020B0604020202020204" pitchFamily="34" charset="0"/>
              <a:buChar char="•"/>
            </a:pPr>
            <a:r>
              <a:rPr lang="en-IN" dirty="0" err="1"/>
              <a:t>n</a:t>
            </a:r>
            <a:r>
              <a:rPr lang="en-IN" dirty="0" err="1" smtClean="0"/>
              <a:t>ums.index</a:t>
            </a:r>
            <a:r>
              <a:rPr lang="en-IN" dirty="0" smtClean="0"/>
              <a:t>(3)</a:t>
            </a:r>
            <a:endParaRPr lang="en-IN" dirty="0"/>
          </a:p>
        </p:txBody>
      </p:sp>
    </p:spTree>
    <p:extLst>
      <p:ext uri="{BB962C8B-B14F-4D97-AF65-F5344CB8AC3E}">
        <p14:creationId xmlns:p14="http://schemas.microsoft.com/office/powerpoint/2010/main" val="4071031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69635" y="1544782"/>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dirty="0" smtClean="0"/>
              <a:t>✅ list[</a:t>
            </a:r>
            <a:r>
              <a:rPr lang="en-IN" sz="2000" dirty="0" err="1" smtClean="0"/>
              <a:t>start:end:step</a:t>
            </a:r>
            <a:r>
              <a:rPr lang="en-IN" sz="2000" dirty="0" smtClean="0"/>
              <a:t>] → slicing pattern</a:t>
            </a:r>
          </a:p>
          <a:p>
            <a:pPr algn="l"/>
            <a:endParaRPr lang="en-IN" sz="2000" dirty="0" smtClean="0"/>
          </a:p>
          <a:p>
            <a:pPr algn="l"/>
            <a:r>
              <a:rPr lang="en-IN" sz="2000" dirty="0" smtClean="0"/>
              <a:t>✅ Default values: start=0, end=</a:t>
            </a:r>
            <a:r>
              <a:rPr lang="en-IN" sz="2000" dirty="0" err="1" smtClean="0"/>
              <a:t>len</a:t>
            </a:r>
            <a:r>
              <a:rPr lang="en-IN" sz="2000" dirty="0" smtClean="0"/>
              <a:t>(list), step=1</a:t>
            </a:r>
          </a:p>
          <a:p>
            <a:pPr algn="l"/>
            <a:endParaRPr lang="en-IN" sz="2000" dirty="0" smtClean="0"/>
          </a:p>
          <a:p>
            <a:pPr algn="l"/>
            <a:r>
              <a:rPr lang="en-IN" sz="2000" dirty="0" smtClean="0"/>
              <a:t>✅ Negative indices help access from end</a:t>
            </a:r>
          </a:p>
          <a:p>
            <a:pPr algn="l"/>
            <a:endParaRPr lang="en-IN" sz="2000" dirty="0" smtClean="0"/>
          </a:p>
          <a:p>
            <a:pPr algn="l"/>
            <a:r>
              <a:rPr lang="en-IN" sz="2000" dirty="0" smtClean="0"/>
              <a:t>✅ Functions make list handling easier</a:t>
            </a:r>
          </a:p>
          <a:p>
            <a:pPr algn="l"/>
            <a:endParaRPr lang="en-IN" sz="2000" dirty="0" smtClean="0"/>
          </a:p>
          <a:p>
            <a:pPr algn="l"/>
            <a:r>
              <a:rPr lang="en-IN" sz="2000" dirty="0" smtClean="0"/>
              <a:t>✅ Combine slicing + functions for flexibility</a:t>
            </a:r>
            <a:endParaRPr lang="en-IN" sz="2000" dirty="0"/>
          </a:p>
        </p:txBody>
      </p:sp>
    </p:spTree>
    <p:extLst>
      <p:ext uri="{BB962C8B-B14F-4D97-AF65-F5344CB8AC3E}">
        <p14:creationId xmlns:p14="http://schemas.microsoft.com/office/powerpoint/2010/main" val="2199277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4800" y="279083"/>
            <a:ext cx="9144000" cy="696277"/>
          </a:xfrm>
        </p:spPr>
        <p:txBody>
          <a:bodyPr>
            <a:noAutofit/>
          </a:bodyPr>
          <a:lstStyle/>
          <a:p>
            <a:r>
              <a:rPr lang="en-US" b="1" dirty="0" smtClean="0"/>
              <a:t>Functions</a:t>
            </a:r>
            <a:endParaRPr lang="en-US" b="1" dirty="0"/>
          </a:p>
        </p:txBody>
      </p:sp>
      <p:sp>
        <p:nvSpPr>
          <p:cNvPr id="3" name="Content Placeholder 2"/>
          <p:cNvSpPr>
            <a:spLocks noGrp="1"/>
          </p:cNvSpPr>
          <p:nvPr>
            <p:ph type="subTitle" idx="1"/>
          </p:nvPr>
        </p:nvSpPr>
        <p:spPr>
          <a:xfrm>
            <a:off x="426720" y="1107440"/>
            <a:ext cx="11440160" cy="5029200"/>
          </a:xfrm>
        </p:spPr>
        <p:txBody>
          <a:bodyPr>
            <a:normAutofit/>
          </a:bodyPr>
          <a:lstStyle/>
          <a:p>
            <a:pPr marL="342900" indent="-342900" algn="l">
              <a:buFontTx/>
              <a:buChar char="-"/>
            </a:pPr>
            <a:r>
              <a:rPr lang="en-US" sz="2000" dirty="0" smtClean="0"/>
              <a:t>A </a:t>
            </a:r>
            <a:r>
              <a:rPr lang="en-US" sz="2000" dirty="0"/>
              <a:t>function in Python is a defined block of organized, reusable code that performs a single, related </a:t>
            </a:r>
            <a:r>
              <a:rPr lang="en-US" sz="2000" dirty="0" smtClean="0"/>
              <a:t>action</a:t>
            </a:r>
          </a:p>
          <a:p>
            <a:pPr marL="342900" indent="-342900" algn="l">
              <a:buFontTx/>
              <a:buChar char="-"/>
            </a:pPr>
            <a:r>
              <a:rPr lang="en-US" sz="2000" dirty="0" smtClean="0"/>
              <a:t>Functions </a:t>
            </a:r>
            <a:r>
              <a:rPr lang="en-US" sz="2000" dirty="0"/>
              <a:t>provide better modularity for your application and a high degree of code </a:t>
            </a:r>
            <a:r>
              <a:rPr lang="en-US" sz="2000" dirty="0" smtClean="0"/>
              <a:t>reusing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2461102"/>
            <a:ext cx="5394960" cy="42468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458721"/>
            <a:ext cx="5618480" cy="4249262"/>
          </a:xfrm>
          <a:prstGeom prst="rect">
            <a:avLst/>
          </a:prstGeom>
        </p:spPr>
      </p:pic>
    </p:spTree>
    <p:extLst>
      <p:ext uri="{BB962C8B-B14F-4D97-AF65-F5344CB8AC3E}">
        <p14:creationId xmlns:p14="http://schemas.microsoft.com/office/powerpoint/2010/main" val="2655064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1559714" y="522923"/>
            <a:ext cx="9144000" cy="696277"/>
          </a:xfrm>
        </p:spPr>
        <p:txBody>
          <a:bodyPr>
            <a:noAutofit/>
          </a:bodyPr>
          <a:lstStyle/>
          <a:p>
            <a:r>
              <a:rPr lang="en-US" b="1" dirty="0" smtClean="0"/>
              <a:t>Functions</a:t>
            </a:r>
            <a:endParaRPr lang="en-US" b="1" dirty="0"/>
          </a:p>
        </p:txBody>
      </p:sp>
      <p:sp>
        <p:nvSpPr>
          <p:cNvPr id="6" name="Rectangle 5"/>
          <p:cNvSpPr/>
          <p:nvPr/>
        </p:nvSpPr>
        <p:spPr>
          <a:xfrm>
            <a:off x="3497912" y="2089136"/>
            <a:ext cx="6213560" cy="584775"/>
          </a:xfrm>
          <a:prstGeom prst="rect">
            <a:avLst/>
          </a:prstGeom>
        </p:spPr>
        <p:txBody>
          <a:bodyPr wrap="none">
            <a:spAutoFit/>
          </a:bodyPr>
          <a:lstStyle/>
          <a:p>
            <a:r>
              <a:rPr lang="en-IN" sz="3200" b="1" dirty="0"/>
              <a:t>Defining and Calling Functions</a:t>
            </a:r>
          </a:p>
        </p:txBody>
      </p:sp>
      <p:sp>
        <p:nvSpPr>
          <p:cNvPr id="7" name="Rounded Rectangle 6"/>
          <p:cNvSpPr/>
          <p:nvPr/>
        </p:nvSpPr>
        <p:spPr>
          <a:xfrm>
            <a:off x="231833" y="3227552"/>
            <a:ext cx="3912985" cy="2692957"/>
          </a:xfrm>
          <a:prstGeom prst="round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4378036" y="3227552"/>
            <a:ext cx="3860800" cy="2692957"/>
          </a:xfrm>
          <a:prstGeom prst="round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8405091" y="3227552"/>
            <a:ext cx="3639127" cy="2692957"/>
          </a:xfrm>
          <a:prstGeom prst="roundRect">
            <a:avLst>
              <a:gd name="adj" fmla="val 15074"/>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600" dirty="0">
              <a:solidFill>
                <a:srgbClr val="5C4E3D"/>
              </a:solidFill>
            </a:endParaRPr>
          </a:p>
        </p:txBody>
      </p:sp>
      <p:sp>
        <p:nvSpPr>
          <p:cNvPr id="10" name="TextBox 9"/>
          <p:cNvSpPr txBox="1"/>
          <p:nvPr/>
        </p:nvSpPr>
        <p:spPr>
          <a:xfrm>
            <a:off x="512619" y="3704561"/>
            <a:ext cx="3398981" cy="2308324"/>
          </a:xfrm>
          <a:prstGeom prst="rect">
            <a:avLst/>
          </a:prstGeom>
          <a:noFill/>
        </p:spPr>
        <p:txBody>
          <a:bodyPr wrap="square" rtlCol="0">
            <a:spAutoFit/>
          </a:bodyPr>
          <a:lstStyle/>
          <a:p>
            <a:r>
              <a:rPr lang="en-US" sz="1600" b="1" dirty="0" smtClean="0"/>
              <a:t>Define </a:t>
            </a:r>
            <a:r>
              <a:rPr lang="en-US" sz="1600" b="1" dirty="0"/>
              <a:t>with </a:t>
            </a:r>
            <a:r>
              <a:rPr lang="en-US" sz="1600" b="1" dirty="0" err="1" smtClean="0"/>
              <a:t>def</a:t>
            </a:r>
            <a:endParaRPr lang="en-US" sz="1600" b="1" dirty="0" smtClean="0"/>
          </a:p>
          <a:p>
            <a:endParaRPr lang="en-US" sz="1600" b="1" dirty="0"/>
          </a:p>
          <a:p>
            <a:r>
              <a:rPr lang="en-US" sz="1600" dirty="0"/>
              <a:t>Start with the </a:t>
            </a:r>
            <a:r>
              <a:rPr lang="en-US" sz="1600" dirty="0" err="1"/>
              <a:t>def</a:t>
            </a:r>
            <a:r>
              <a:rPr lang="en-US" sz="1600" dirty="0"/>
              <a:t> keyword, followed by the function name and parentheses. This marks the beginning of your function block</a:t>
            </a:r>
            <a:r>
              <a:rPr lang="en-US" sz="1600" dirty="0" smtClean="0"/>
              <a:t>.</a:t>
            </a:r>
          </a:p>
          <a:p>
            <a:endParaRPr lang="en-US" sz="1600" dirty="0"/>
          </a:p>
          <a:p>
            <a:r>
              <a:rPr lang="en-US" sz="1600" dirty="0" err="1"/>
              <a:t>def</a:t>
            </a:r>
            <a:r>
              <a:rPr lang="en-US" sz="1600" dirty="0"/>
              <a:t> </a:t>
            </a:r>
            <a:r>
              <a:rPr lang="en-US" sz="1600" dirty="0" err="1"/>
              <a:t>my_function</a:t>
            </a:r>
            <a:r>
              <a:rPr lang="en-US" sz="1600" dirty="0"/>
              <a:t>():</a:t>
            </a:r>
          </a:p>
          <a:p>
            <a:r>
              <a:rPr lang="en-US" sz="1600" dirty="0"/>
              <a:t>    pass</a:t>
            </a:r>
            <a:endParaRPr lang="en-IN" sz="1600" dirty="0"/>
          </a:p>
        </p:txBody>
      </p:sp>
      <p:cxnSp>
        <p:nvCxnSpPr>
          <p:cNvPr id="14" name="Straight Connector 13"/>
          <p:cNvCxnSpPr/>
          <p:nvPr/>
        </p:nvCxnSpPr>
        <p:spPr>
          <a:xfrm flipV="1">
            <a:off x="609601" y="3629891"/>
            <a:ext cx="3301999" cy="2849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9601" y="3335229"/>
            <a:ext cx="443346" cy="369332"/>
          </a:xfrm>
          <a:prstGeom prst="rect">
            <a:avLst/>
          </a:prstGeom>
          <a:noFill/>
        </p:spPr>
        <p:txBody>
          <a:bodyPr wrap="square" rtlCol="0">
            <a:spAutoFit/>
          </a:bodyPr>
          <a:lstStyle/>
          <a:p>
            <a:r>
              <a:rPr lang="en-US" dirty="0" smtClean="0">
                <a:solidFill>
                  <a:srgbClr val="5C4E3D"/>
                </a:solidFill>
              </a:rPr>
              <a:t>01</a:t>
            </a:r>
            <a:endParaRPr lang="en-IN" dirty="0">
              <a:solidFill>
                <a:srgbClr val="5C4E3D"/>
              </a:solidFill>
            </a:endParaRPr>
          </a:p>
        </p:txBody>
      </p:sp>
      <p:sp>
        <p:nvSpPr>
          <p:cNvPr id="18" name="TextBox 17"/>
          <p:cNvSpPr txBox="1"/>
          <p:nvPr/>
        </p:nvSpPr>
        <p:spPr>
          <a:xfrm>
            <a:off x="4599716" y="3672234"/>
            <a:ext cx="3398981" cy="2308324"/>
          </a:xfrm>
          <a:prstGeom prst="rect">
            <a:avLst/>
          </a:prstGeom>
          <a:noFill/>
        </p:spPr>
        <p:txBody>
          <a:bodyPr wrap="square" rtlCol="0">
            <a:spAutoFit/>
          </a:bodyPr>
          <a:lstStyle/>
          <a:p>
            <a:r>
              <a:rPr lang="en-US" sz="1600" b="1" dirty="0"/>
              <a:t>Add Function </a:t>
            </a:r>
            <a:r>
              <a:rPr lang="en-US" sz="1600" b="1" dirty="0" smtClean="0"/>
              <a:t>Logic</a:t>
            </a:r>
          </a:p>
          <a:p>
            <a:endParaRPr lang="en-US" sz="1600" b="1" dirty="0"/>
          </a:p>
          <a:p>
            <a:r>
              <a:rPr lang="en-US" sz="1600" dirty="0"/>
              <a:t>Indent the code you want to execute inside the function. This code will only run when the function is explicitly called</a:t>
            </a:r>
            <a:r>
              <a:rPr lang="en-US" sz="1600" dirty="0" smtClean="0"/>
              <a:t>.</a:t>
            </a:r>
          </a:p>
          <a:p>
            <a:endParaRPr lang="en-US" sz="1600" dirty="0"/>
          </a:p>
          <a:p>
            <a:r>
              <a:rPr lang="en-US" sz="1600" dirty="0" err="1"/>
              <a:t>def</a:t>
            </a:r>
            <a:r>
              <a:rPr lang="en-US" sz="1600" dirty="0"/>
              <a:t> greet():</a:t>
            </a:r>
          </a:p>
          <a:p>
            <a:r>
              <a:rPr lang="en-US" sz="1600" dirty="0"/>
              <a:t>    print("Hello!")</a:t>
            </a:r>
            <a:endParaRPr lang="en-IN" sz="1600" dirty="0"/>
          </a:p>
        </p:txBody>
      </p:sp>
      <p:cxnSp>
        <p:nvCxnSpPr>
          <p:cNvPr id="19" name="Straight Connector 18"/>
          <p:cNvCxnSpPr/>
          <p:nvPr/>
        </p:nvCxnSpPr>
        <p:spPr>
          <a:xfrm flipV="1">
            <a:off x="4696698" y="3597564"/>
            <a:ext cx="3301999" cy="2849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96698" y="3302902"/>
            <a:ext cx="443346" cy="369332"/>
          </a:xfrm>
          <a:prstGeom prst="rect">
            <a:avLst/>
          </a:prstGeom>
          <a:noFill/>
        </p:spPr>
        <p:txBody>
          <a:bodyPr wrap="square" rtlCol="0">
            <a:spAutoFit/>
          </a:bodyPr>
          <a:lstStyle/>
          <a:p>
            <a:r>
              <a:rPr lang="en-US" dirty="0" smtClean="0">
                <a:solidFill>
                  <a:srgbClr val="5C4E3D"/>
                </a:solidFill>
              </a:rPr>
              <a:t>02</a:t>
            </a:r>
            <a:endParaRPr lang="en-IN" dirty="0">
              <a:solidFill>
                <a:srgbClr val="5C4E3D"/>
              </a:solidFill>
            </a:endParaRPr>
          </a:p>
        </p:txBody>
      </p:sp>
      <p:sp>
        <p:nvSpPr>
          <p:cNvPr id="21" name="TextBox 20"/>
          <p:cNvSpPr txBox="1"/>
          <p:nvPr/>
        </p:nvSpPr>
        <p:spPr>
          <a:xfrm>
            <a:off x="8548265" y="3676852"/>
            <a:ext cx="3398981" cy="2308324"/>
          </a:xfrm>
          <a:prstGeom prst="rect">
            <a:avLst/>
          </a:prstGeom>
          <a:noFill/>
        </p:spPr>
        <p:txBody>
          <a:bodyPr wrap="square" rtlCol="0">
            <a:spAutoFit/>
          </a:bodyPr>
          <a:lstStyle/>
          <a:p>
            <a:r>
              <a:rPr lang="en-US" sz="1600" b="1" dirty="0"/>
              <a:t>Call to </a:t>
            </a:r>
            <a:r>
              <a:rPr lang="en-US" sz="1600" b="1" dirty="0" smtClean="0"/>
              <a:t>Execute</a:t>
            </a:r>
          </a:p>
          <a:p>
            <a:endParaRPr lang="en-US" sz="1600" b="1" dirty="0"/>
          </a:p>
          <a:p>
            <a:r>
              <a:rPr lang="en-US" sz="1600" dirty="0"/>
              <a:t>Execute the function by writing its name followed by parentheses. This triggers the code within the function to run</a:t>
            </a:r>
            <a:r>
              <a:rPr lang="en-US" sz="1600" dirty="0" smtClean="0"/>
              <a:t>.</a:t>
            </a:r>
          </a:p>
          <a:p>
            <a:endParaRPr lang="en-US" sz="1600" dirty="0"/>
          </a:p>
          <a:p>
            <a:r>
              <a:rPr lang="en-US" sz="1600" dirty="0"/>
              <a:t>greet()</a:t>
            </a:r>
          </a:p>
          <a:p>
            <a:r>
              <a:rPr lang="en-US" sz="1600" dirty="0"/>
              <a:t>Output: Hello!</a:t>
            </a:r>
          </a:p>
        </p:txBody>
      </p:sp>
      <p:cxnSp>
        <p:nvCxnSpPr>
          <p:cNvPr id="22" name="Straight Connector 21"/>
          <p:cNvCxnSpPr/>
          <p:nvPr/>
        </p:nvCxnSpPr>
        <p:spPr>
          <a:xfrm flipV="1">
            <a:off x="8645247" y="3602182"/>
            <a:ext cx="3301999" cy="2849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645247" y="3307520"/>
            <a:ext cx="443346" cy="369332"/>
          </a:xfrm>
          <a:prstGeom prst="rect">
            <a:avLst/>
          </a:prstGeom>
          <a:noFill/>
        </p:spPr>
        <p:txBody>
          <a:bodyPr wrap="square" rtlCol="0">
            <a:spAutoFit/>
          </a:bodyPr>
          <a:lstStyle/>
          <a:p>
            <a:r>
              <a:rPr lang="en-US" dirty="0" smtClean="0">
                <a:solidFill>
                  <a:srgbClr val="5C4E3D"/>
                </a:solidFill>
              </a:rPr>
              <a:t>03</a:t>
            </a:r>
            <a:endParaRPr lang="en-IN" dirty="0">
              <a:solidFill>
                <a:srgbClr val="5C4E3D"/>
              </a:solidFill>
            </a:endParaRPr>
          </a:p>
        </p:txBody>
      </p:sp>
    </p:spTree>
    <p:extLst>
      <p:ext uri="{BB962C8B-B14F-4D97-AF65-F5344CB8AC3E}">
        <p14:creationId xmlns:p14="http://schemas.microsoft.com/office/powerpoint/2010/main" val="2554151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AAE0CC"/>
            </a:gs>
            <a:gs pos="91000">
              <a:srgbClr val="00D986">
                <a:alpha val="15868"/>
                <a:lumMod val="92933"/>
              </a:srgbClr>
            </a:gs>
            <a:gs pos="96000">
              <a:srgbClr val="00D986">
                <a:alpha val="44973"/>
              </a:srgbClr>
            </a:gs>
            <a:gs pos="100000">
              <a:srgbClr val="00D986"/>
            </a:gs>
          </a:gsLst>
          <a:lin ang="2700000" scaled="1"/>
        </a:gra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1550478" y="236595"/>
            <a:ext cx="9144000" cy="696277"/>
          </a:xfrm>
        </p:spPr>
        <p:txBody>
          <a:bodyPr>
            <a:noAutofit/>
          </a:bodyPr>
          <a:lstStyle/>
          <a:p>
            <a:r>
              <a:rPr lang="en-US" b="1" dirty="0" smtClean="0"/>
              <a:t>Functions</a:t>
            </a:r>
            <a:endParaRPr lang="en-US" b="1" dirty="0"/>
          </a:p>
        </p:txBody>
      </p:sp>
      <p:sp>
        <p:nvSpPr>
          <p:cNvPr id="6" name="Rectangle 5"/>
          <p:cNvSpPr/>
          <p:nvPr/>
        </p:nvSpPr>
        <p:spPr>
          <a:xfrm>
            <a:off x="2295212" y="842228"/>
            <a:ext cx="7654531" cy="584775"/>
          </a:xfrm>
          <a:prstGeom prst="rect">
            <a:avLst/>
          </a:prstGeom>
          <a:solidFill>
            <a:srgbClr val="A4DEC8"/>
          </a:solidFill>
        </p:spPr>
        <p:txBody>
          <a:bodyPr wrap="none">
            <a:spAutoFit/>
          </a:bodyPr>
          <a:lstStyle/>
          <a:p>
            <a:r>
              <a:rPr lang="en-US" sz="3200" dirty="0"/>
              <a:t>Multiple Arguments and Parameter Rules</a:t>
            </a:r>
            <a:endParaRPr lang="en-IN" sz="3200" b="1" dirty="0"/>
          </a:p>
        </p:txBody>
      </p:sp>
      <p:sp>
        <p:nvSpPr>
          <p:cNvPr id="8" name="Rectangle 7"/>
          <p:cNvSpPr/>
          <p:nvPr/>
        </p:nvSpPr>
        <p:spPr>
          <a:xfrm>
            <a:off x="323271" y="1785633"/>
            <a:ext cx="8183419" cy="4708981"/>
          </a:xfrm>
          <a:prstGeom prst="rect">
            <a:avLst/>
          </a:prstGeom>
        </p:spPr>
        <p:txBody>
          <a:bodyPr wrap="square">
            <a:spAutoFit/>
          </a:bodyPr>
          <a:lstStyle/>
          <a:p>
            <a:pPr marL="342900" indent="-342900">
              <a:buFont typeface="Arial" panose="020B0604020202020204" pitchFamily="34" charset="0"/>
              <a:buChar char="•"/>
            </a:pPr>
            <a:r>
              <a:rPr lang="en-IN" sz="2000" dirty="0"/>
              <a:t>Python functions can take any number of arguments, allowing for complex operations. Each argument should be separated by a comma in the function </a:t>
            </a:r>
            <a:r>
              <a:rPr lang="en-IN" sz="2000" dirty="0" smtClean="0"/>
              <a:t>definition.</a:t>
            </a:r>
          </a:p>
          <a:p>
            <a:pPr marL="342900" indent="-342900">
              <a:buFont typeface="Arial" panose="020B0604020202020204" pitchFamily="34" charset="0"/>
              <a:buChar char="•"/>
            </a:pPr>
            <a:r>
              <a:rPr lang="en-IN" sz="2000" dirty="0" smtClean="0"/>
              <a:t>When </a:t>
            </a:r>
            <a:r>
              <a:rPr lang="en-IN" sz="2000" dirty="0"/>
              <a:t>calling the function, you must provide values for all defined </a:t>
            </a:r>
            <a:r>
              <a:rPr lang="en-IN" sz="2000" dirty="0" smtClean="0"/>
              <a:t>arguments.</a:t>
            </a:r>
          </a:p>
          <a:p>
            <a:pPr marL="342900" indent="-342900">
              <a:buFont typeface="Arial" panose="020B0604020202020204" pitchFamily="34" charset="0"/>
              <a:buChar char="•"/>
            </a:pPr>
            <a:r>
              <a:rPr lang="en-IN" sz="2000" dirty="0" smtClean="0"/>
              <a:t>The </a:t>
            </a:r>
            <a:r>
              <a:rPr lang="en-IN" sz="2000" dirty="0"/>
              <a:t>order of arguments matters; values are assigned to parameters based on their </a:t>
            </a:r>
            <a:r>
              <a:rPr lang="en-IN" sz="2000" dirty="0" smtClean="0"/>
              <a:t>position.</a:t>
            </a:r>
          </a:p>
          <a:p>
            <a:pPr marL="342900" indent="-342900">
              <a:buFont typeface="Arial" panose="020B0604020202020204" pitchFamily="34" charset="0"/>
              <a:buChar char="•"/>
            </a:pPr>
            <a:r>
              <a:rPr lang="en-IN" sz="2000" dirty="0" smtClean="0"/>
              <a:t>Mismatching </a:t>
            </a:r>
            <a:r>
              <a:rPr lang="en-IN" sz="2000" dirty="0"/>
              <a:t>the number of arguments will result in a </a:t>
            </a:r>
            <a:r>
              <a:rPr lang="en-IN" sz="2000" dirty="0" err="1"/>
              <a:t>TypeError</a:t>
            </a:r>
            <a:r>
              <a:rPr lang="en-IN" sz="2000" dirty="0"/>
              <a:t>.</a:t>
            </a:r>
          </a:p>
          <a:p>
            <a:endParaRPr lang="en-IN" sz="2000" dirty="0" smtClean="0"/>
          </a:p>
          <a:p>
            <a:r>
              <a:rPr lang="en-IN" sz="2000" dirty="0" err="1" smtClean="0"/>
              <a:t>def</a:t>
            </a:r>
            <a:r>
              <a:rPr lang="en-IN" sz="2000" dirty="0" smtClean="0"/>
              <a:t> </a:t>
            </a:r>
            <a:r>
              <a:rPr lang="en-IN" sz="2000" dirty="0"/>
              <a:t>add(a, b):</a:t>
            </a:r>
          </a:p>
          <a:p>
            <a:r>
              <a:rPr lang="en-IN" sz="2000" dirty="0"/>
              <a:t>    return a + b</a:t>
            </a:r>
          </a:p>
          <a:p>
            <a:endParaRPr lang="en-IN" sz="2000" dirty="0"/>
          </a:p>
          <a:p>
            <a:r>
              <a:rPr lang="en-IN" sz="2000" dirty="0"/>
              <a:t>result = add(3, 4)</a:t>
            </a:r>
          </a:p>
          <a:p>
            <a:r>
              <a:rPr lang="en-IN" sz="2000" dirty="0"/>
              <a:t>print(result)</a:t>
            </a:r>
          </a:p>
          <a:p>
            <a:r>
              <a:rPr lang="en-IN" sz="2000" dirty="0"/>
              <a:t>Output: 7</a:t>
            </a:r>
          </a:p>
        </p:txBody>
      </p:sp>
      <p:pic>
        <p:nvPicPr>
          <p:cNvPr id="11" name="Picture 10"/>
          <p:cNvPicPr>
            <a:picLocks noChangeAspect="1"/>
          </p:cNvPicPr>
          <p:nvPr/>
        </p:nvPicPr>
        <p:blipFill>
          <a:blip r:embed="rId2"/>
          <a:stretch>
            <a:fillRect/>
          </a:stretch>
        </p:blipFill>
        <p:spPr>
          <a:xfrm>
            <a:off x="8854930" y="2314431"/>
            <a:ext cx="2924175" cy="2543175"/>
          </a:xfrm>
          <a:prstGeom prst="rect">
            <a:avLst/>
          </a:prstGeom>
        </p:spPr>
      </p:pic>
    </p:spTree>
    <p:extLst>
      <p:ext uri="{BB962C8B-B14F-4D97-AF65-F5344CB8AC3E}">
        <p14:creationId xmlns:p14="http://schemas.microsoft.com/office/powerpoint/2010/main" val="12928495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388616" y="1609344"/>
          <a:ext cx="8128000" cy="4711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p:cNvSpPr>
            <a:spLocks noGrp="1"/>
          </p:cNvSpPr>
          <p:nvPr>
            <p:ph type="ctrTitle"/>
          </p:nvPr>
        </p:nvSpPr>
        <p:spPr>
          <a:xfrm>
            <a:off x="1513994" y="413195"/>
            <a:ext cx="10062310" cy="1196149"/>
          </a:xfrm>
        </p:spPr>
        <p:txBody>
          <a:bodyPr>
            <a:normAutofit fontScale="90000"/>
          </a:bodyPr>
          <a:lstStyle/>
          <a:p>
            <a:r>
              <a:rPr lang="en-US" dirty="0" smtClean="0"/>
              <a:t>Types of Functions Arguments</a:t>
            </a:r>
            <a:endParaRPr lang="en-US" dirty="0"/>
          </a:p>
        </p:txBody>
      </p:sp>
    </p:spTree>
    <p:extLst>
      <p:ext uri="{BB962C8B-B14F-4D97-AF65-F5344CB8AC3E}">
        <p14:creationId xmlns:p14="http://schemas.microsoft.com/office/powerpoint/2010/main" val="3271404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59714" y="522923"/>
            <a:ext cx="9144000" cy="696277"/>
          </a:xfrm>
        </p:spPr>
        <p:txBody>
          <a:bodyPr>
            <a:normAutofit fontScale="90000"/>
          </a:bodyPr>
          <a:lstStyle/>
          <a:p>
            <a:r>
              <a:rPr lang="en-US" dirty="0" smtClean="0"/>
              <a:t>Positional Arguments</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996976" y="3148687"/>
            <a:ext cx="3552825" cy="1710944"/>
          </a:xfrm>
          <a:prstGeom prst="rect">
            <a:avLst/>
          </a:prstGeom>
          <a:noFill/>
          <a:ln>
            <a:noFill/>
          </a:ln>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992892" y="5970284"/>
            <a:ext cx="2004252" cy="421260"/>
          </a:xfrm>
          <a:prstGeom prst="rect">
            <a:avLst/>
          </a:prstGeom>
          <a:noFill/>
          <a:ln>
            <a:noFill/>
          </a:ln>
        </p:spPr>
      </p:pic>
      <p:sp>
        <p:nvSpPr>
          <p:cNvPr id="10" name="Rectangle 9"/>
          <p:cNvSpPr/>
          <p:nvPr/>
        </p:nvSpPr>
        <p:spPr>
          <a:xfrm>
            <a:off x="992892" y="2648887"/>
            <a:ext cx="1210588" cy="369332"/>
          </a:xfrm>
          <a:prstGeom prst="rect">
            <a:avLst/>
          </a:prstGeom>
        </p:spPr>
        <p:txBody>
          <a:bodyPr wrap="none">
            <a:spAutoFit/>
          </a:bodyPr>
          <a:lstStyle/>
          <a:p>
            <a:r>
              <a:rPr lang="en-US" b="1" dirty="0"/>
              <a:t>Program:</a:t>
            </a:r>
          </a:p>
        </p:txBody>
      </p:sp>
      <p:sp>
        <p:nvSpPr>
          <p:cNvPr id="11" name="Rectangle 10"/>
          <p:cNvSpPr/>
          <p:nvPr/>
        </p:nvSpPr>
        <p:spPr>
          <a:xfrm>
            <a:off x="916238" y="5358384"/>
            <a:ext cx="1005403" cy="369332"/>
          </a:xfrm>
          <a:prstGeom prst="rect">
            <a:avLst/>
          </a:prstGeom>
        </p:spPr>
        <p:txBody>
          <a:bodyPr wrap="none">
            <a:spAutoFit/>
          </a:bodyPr>
          <a:lstStyle/>
          <a:p>
            <a:r>
              <a:rPr lang="en-US" b="1" dirty="0" smtClean="0"/>
              <a:t>Output</a:t>
            </a:r>
            <a:r>
              <a:rPr lang="en-US" dirty="0" smtClean="0"/>
              <a:t>:</a:t>
            </a:r>
            <a:endParaRPr lang="en-US" dirty="0"/>
          </a:p>
        </p:txBody>
      </p:sp>
      <p:sp>
        <p:nvSpPr>
          <p:cNvPr id="12" name="Rectangle 11"/>
          <p:cNvSpPr/>
          <p:nvPr/>
        </p:nvSpPr>
        <p:spPr>
          <a:xfrm>
            <a:off x="916238" y="1294936"/>
            <a:ext cx="10430256" cy="1200329"/>
          </a:xfrm>
          <a:prstGeom prst="rect">
            <a:avLst/>
          </a:prstGeom>
        </p:spPr>
        <p:txBody>
          <a:bodyPr wrap="square">
            <a:spAutoFit/>
          </a:bodyPr>
          <a:lstStyle/>
          <a:p>
            <a:r>
              <a:rPr lang="en-US" dirty="0" smtClean="0">
                <a:solidFill>
                  <a:srgbClr val="000000"/>
                </a:solidFill>
                <a:latin typeface="Consolas" panose="020B0609020204030204" pitchFamily="49" charset="0"/>
              </a:rPr>
              <a:t>A</a:t>
            </a:r>
            <a:r>
              <a:rPr lang="en-US" dirty="0" smtClean="0">
                <a:solidFill>
                  <a:srgbClr val="000000"/>
                </a:solidFill>
                <a:latin typeface="Verdana" panose="020B0604030504040204" pitchFamily="34" charset="0"/>
              </a:rPr>
              <a:t>rguments </a:t>
            </a:r>
            <a:r>
              <a:rPr lang="en-US" dirty="0">
                <a:solidFill>
                  <a:srgbClr val="000000"/>
                </a:solidFill>
                <a:latin typeface="Verdana" panose="020B0604030504040204" pitchFamily="34" charset="0"/>
              </a:rPr>
              <a:t>passed to a function </a:t>
            </a:r>
            <a:r>
              <a:rPr lang="en-US" dirty="0" smtClean="0">
                <a:solidFill>
                  <a:srgbClr val="000000"/>
                </a:solidFill>
                <a:latin typeface="Verdana" panose="020B0604030504040204" pitchFamily="34" charset="0"/>
              </a:rPr>
              <a:t>should be in </a:t>
            </a:r>
            <a:r>
              <a:rPr lang="en-US" dirty="0">
                <a:solidFill>
                  <a:srgbClr val="000000"/>
                </a:solidFill>
                <a:latin typeface="Verdana" panose="020B0604030504040204" pitchFamily="34" charset="0"/>
              </a:rPr>
              <a:t>correct positional order. </a:t>
            </a:r>
            <a:endParaRPr lang="en-US" dirty="0" smtClean="0">
              <a:solidFill>
                <a:srgbClr val="000000"/>
              </a:solidFill>
              <a:latin typeface="Verdana" panose="020B0604030504040204" pitchFamily="34" charset="0"/>
            </a:endParaRPr>
          </a:p>
          <a:p>
            <a:endParaRPr lang="en-US" dirty="0" smtClean="0">
              <a:solidFill>
                <a:srgbClr val="000000"/>
              </a:solidFill>
              <a:latin typeface="Verdana" panose="020B0604030504040204" pitchFamily="34" charset="0"/>
            </a:endParaRPr>
          </a:p>
          <a:p>
            <a:r>
              <a:rPr lang="en-US" dirty="0" smtClean="0">
                <a:solidFill>
                  <a:srgbClr val="000000"/>
                </a:solidFill>
                <a:latin typeface="Verdana" panose="020B0604030504040204" pitchFamily="34" charset="0"/>
              </a:rPr>
              <a:t>The </a:t>
            </a:r>
            <a:r>
              <a:rPr lang="en-US" dirty="0">
                <a:solidFill>
                  <a:srgbClr val="000000"/>
                </a:solidFill>
                <a:latin typeface="Verdana" panose="020B0604030504040204" pitchFamily="34" charset="0"/>
              </a:rPr>
              <a:t>number of arguments in the function call should match exactly with the function definition, otherwise the code gives a syntax error.</a:t>
            </a:r>
            <a:endParaRPr lang="en-IN" dirty="0"/>
          </a:p>
        </p:txBody>
      </p:sp>
    </p:spTree>
    <p:extLst>
      <p:ext uri="{BB962C8B-B14F-4D97-AF65-F5344CB8AC3E}">
        <p14:creationId xmlns:p14="http://schemas.microsoft.com/office/powerpoint/2010/main" val="2327475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927" y="0"/>
            <a:ext cx="9144000" cy="1002001"/>
          </a:xfrm>
        </p:spPr>
        <p:txBody>
          <a:bodyPr>
            <a:normAutofit/>
          </a:bodyPr>
          <a:lstStyle/>
          <a:p>
            <a:r>
              <a:rPr lang="en-US" b="1" dirty="0" smtClean="0">
                <a:solidFill>
                  <a:srgbClr val="5C4E3D"/>
                </a:solidFill>
              </a:rPr>
              <a:t>Compiler vs Interpreter</a:t>
            </a:r>
            <a:endParaRPr lang="en-US" b="1" dirty="0">
              <a:solidFill>
                <a:srgbClr val="5C4E3D"/>
              </a:solidFill>
            </a:endParaRPr>
          </a:p>
        </p:txBody>
      </p:sp>
      <p:sp>
        <p:nvSpPr>
          <p:cNvPr id="6" name="Rectangle 1">
            <a:hlinkClick r:id="rId2"/>
          </p:cNvPr>
          <p:cNvSpPr>
            <a:spLocks noChangeArrowheads="1"/>
          </p:cNvSpPr>
          <p:nvPr/>
        </p:nvSpPr>
        <p:spPr bwMode="auto">
          <a:xfrm>
            <a:off x="3553691" y="1168895"/>
            <a:ext cx="8259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solidFill>
                <a:srgbClr val="5C4E3D"/>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246618632"/>
              </p:ext>
            </p:extLst>
          </p:nvPr>
        </p:nvGraphicFramePr>
        <p:xfrm>
          <a:off x="731518" y="1705121"/>
          <a:ext cx="10637521" cy="4575605"/>
        </p:xfrm>
        <a:graphic>
          <a:graphicData uri="http://schemas.openxmlformats.org/drawingml/2006/table">
            <a:tbl>
              <a:tblPr firstRow="1" bandRow="1">
                <a:tableStyleId>{2D5ABB26-0587-4C30-8999-92F81FD0307C}</a:tableStyleId>
              </a:tblPr>
              <a:tblGrid>
                <a:gridCol w="828332">
                  <a:extLst>
                    <a:ext uri="{9D8B030D-6E8A-4147-A177-3AD203B41FA5}">
                      <a16:colId xmlns:a16="http://schemas.microsoft.com/office/drawing/2014/main" val="1585592816"/>
                    </a:ext>
                  </a:extLst>
                </a:gridCol>
                <a:gridCol w="5035384">
                  <a:extLst>
                    <a:ext uri="{9D8B030D-6E8A-4147-A177-3AD203B41FA5}">
                      <a16:colId xmlns:a16="http://schemas.microsoft.com/office/drawing/2014/main" val="1820513584"/>
                    </a:ext>
                  </a:extLst>
                </a:gridCol>
                <a:gridCol w="4773805">
                  <a:extLst>
                    <a:ext uri="{9D8B030D-6E8A-4147-A177-3AD203B41FA5}">
                      <a16:colId xmlns:a16="http://schemas.microsoft.com/office/drawing/2014/main" val="737901844"/>
                    </a:ext>
                  </a:extLst>
                </a:gridCol>
              </a:tblGrid>
              <a:tr h="915121">
                <a:tc>
                  <a:txBody>
                    <a:bodyPr/>
                    <a:lstStyle/>
                    <a:p>
                      <a:pPr algn="ctr"/>
                      <a:r>
                        <a:rPr lang="en-US" sz="2200" b="1" dirty="0" err="1" smtClean="0"/>
                        <a:t>Sl</a:t>
                      </a:r>
                      <a:r>
                        <a:rPr lang="en-US" sz="2200" b="1" dirty="0" smtClean="0"/>
                        <a:t> No.</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2200" b="1" dirty="0" smtClean="0"/>
                        <a:t>Compiler</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2200" b="1" dirty="0" smtClean="0"/>
                        <a:t>Interpreter</a:t>
                      </a:r>
                      <a:endParaRPr lang="en-IN" sz="2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extLst>
                  <a:ext uri="{0D108BD9-81ED-4DB2-BD59-A6C34878D82A}">
                    <a16:rowId xmlns:a16="http://schemas.microsoft.com/office/drawing/2014/main" val="2083808842"/>
                  </a:ext>
                </a:extLst>
              </a:tr>
              <a:tr h="915121">
                <a:tc>
                  <a:txBody>
                    <a:bodyPr/>
                    <a:lstStyle/>
                    <a:p>
                      <a:pPr marL="342900" indent="-342900" algn="ctr">
                        <a:buFont typeface="+mj-lt"/>
                        <a:buAutoNum type="arabicPeriod"/>
                      </a:pPr>
                      <a:endParaRPr lang="en-US" dirty="0" smtClean="0"/>
                    </a:p>
                    <a:p>
                      <a:pPr marL="0" indent="0" algn="ctr">
                        <a:buFont typeface="+mj-lt"/>
                        <a:buNone/>
                      </a:pPr>
                      <a:r>
                        <a:rPr lang="en-US" dirty="0" smtClean="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Compiler converts the source code to Machine Code.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Linking of files or generation of Machine Code is not required by Interpreter.</a:t>
                      </a:r>
                      <a:endParaRPr lang="en-IN" sz="1800" kern="1200" dirty="0" smtClean="0">
                        <a:solidFill>
                          <a:schemeClr val="tx1"/>
                        </a:solidFill>
                        <a:effectLst/>
                        <a:latin typeface="+mn-lt"/>
                        <a:ea typeface="+mn-ea"/>
                        <a:cs typeface="+mn-cs"/>
                      </a:endParaRP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extLst>
                  <a:ext uri="{0D108BD9-81ED-4DB2-BD59-A6C34878D82A}">
                    <a16:rowId xmlns:a16="http://schemas.microsoft.com/office/drawing/2014/main" val="5332006"/>
                  </a:ext>
                </a:extLst>
              </a:tr>
              <a:tr h="915121">
                <a:tc>
                  <a:txBody>
                    <a:bodyPr/>
                    <a:lstStyle/>
                    <a:p>
                      <a:pPr algn="ctr"/>
                      <a:r>
                        <a:rPr lang="en-US" dirty="0" smtClean="0"/>
                        <a:t>2.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Linking of various code files into a runnable program.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Execution of source statements one by one.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extLst>
                  <a:ext uri="{0D108BD9-81ED-4DB2-BD59-A6C34878D82A}">
                    <a16:rowId xmlns:a16="http://schemas.microsoft.com/office/drawing/2014/main" val="2097013933"/>
                  </a:ext>
                </a:extLst>
              </a:tr>
              <a:tr h="915121">
                <a:tc>
                  <a:txBody>
                    <a:bodyPr/>
                    <a:lstStyle/>
                    <a:p>
                      <a:pPr algn="ctr"/>
                      <a:r>
                        <a:rPr lang="en-US" dirty="0" smtClean="0"/>
                        <a:t>3.</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The compiler saves the Machine Language in form of Machine Code on disks.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Execution of source statements one by one.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extLst>
                  <a:ext uri="{0D108BD9-81ED-4DB2-BD59-A6C34878D82A}">
                    <a16:rowId xmlns:a16="http://schemas.microsoft.com/office/drawing/2014/main" val="3366630580"/>
                  </a:ext>
                </a:extLst>
              </a:tr>
              <a:tr h="915121">
                <a:tc>
                  <a:txBody>
                    <a:bodyPr/>
                    <a:lstStyle/>
                    <a:p>
                      <a:pPr algn="ctr"/>
                      <a:r>
                        <a:rPr lang="en-US" dirty="0" smtClean="0"/>
                        <a:t>4.</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Compiled codes run faster than Interpreter.</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tc>
                  <a:txBody>
                    <a:bodyPr/>
                    <a:lstStyle/>
                    <a:p>
                      <a:pPr algn="ctr"/>
                      <a:r>
                        <a:rPr lang="en-US" sz="1800" kern="1200" dirty="0" smtClean="0">
                          <a:solidFill>
                            <a:schemeClr val="tx1"/>
                          </a:solidFill>
                          <a:effectLst/>
                          <a:latin typeface="+mn-lt"/>
                          <a:ea typeface="+mn-ea"/>
                          <a:cs typeface="+mn-cs"/>
                        </a:rPr>
                        <a:t>Interpreted codes run slower than Compiler.</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B0E1CE">
                            <a:tint val="66000"/>
                            <a:satMod val="160000"/>
                          </a:srgbClr>
                        </a:gs>
                        <a:gs pos="50000">
                          <a:srgbClr val="B0E1CE">
                            <a:tint val="44500"/>
                            <a:satMod val="160000"/>
                          </a:srgbClr>
                        </a:gs>
                        <a:gs pos="100000">
                          <a:srgbClr val="B0E1CE">
                            <a:tint val="23500"/>
                            <a:satMod val="160000"/>
                          </a:srgbClr>
                        </a:gs>
                      </a:gsLst>
                      <a:lin ang="16200000" scaled="1"/>
                      <a:tileRect/>
                    </a:gradFill>
                  </a:tcPr>
                </a:tc>
                <a:extLst>
                  <a:ext uri="{0D108BD9-81ED-4DB2-BD59-A6C34878D82A}">
                    <a16:rowId xmlns:a16="http://schemas.microsoft.com/office/drawing/2014/main" val="1975391632"/>
                  </a:ext>
                </a:extLst>
              </a:tr>
            </a:tbl>
          </a:graphicData>
        </a:graphic>
      </p:graphicFrame>
    </p:spTree>
    <p:extLst>
      <p:ext uri="{BB962C8B-B14F-4D97-AF65-F5344CB8AC3E}">
        <p14:creationId xmlns:p14="http://schemas.microsoft.com/office/powerpoint/2010/main" val="1815996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59714" y="522923"/>
            <a:ext cx="9144000" cy="696277"/>
          </a:xfrm>
        </p:spPr>
        <p:txBody>
          <a:bodyPr>
            <a:normAutofit fontScale="90000"/>
          </a:bodyPr>
          <a:lstStyle/>
          <a:p>
            <a:r>
              <a:rPr lang="en-US" dirty="0" smtClean="0"/>
              <a:t>Positional Arguments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38174" y="2670297"/>
            <a:ext cx="3662426" cy="1666748"/>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138174" y="4943220"/>
            <a:ext cx="6478778" cy="1338707"/>
          </a:xfrm>
          <a:prstGeom prst="rect">
            <a:avLst/>
          </a:prstGeom>
          <a:noFill/>
          <a:ln>
            <a:noFill/>
          </a:ln>
        </p:spPr>
      </p:pic>
      <p:sp>
        <p:nvSpPr>
          <p:cNvPr id="10" name="Rectangle 9"/>
          <p:cNvSpPr/>
          <p:nvPr/>
        </p:nvSpPr>
        <p:spPr>
          <a:xfrm>
            <a:off x="1138174" y="2248788"/>
            <a:ext cx="1133644" cy="369332"/>
          </a:xfrm>
          <a:prstGeom prst="rect">
            <a:avLst/>
          </a:prstGeom>
        </p:spPr>
        <p:txBody>
          <a:bodyPr wrap="none">
            <a:spAutoFit/>
          </a:bodyPr>
          <a:lstStyle/>
          <a:p>
            <a:r>
              <a:rPr lang="en-US" dirty="0"/>
              <a:t>Program:</a:t>
            </a:r>
          </a:p>
        </p:txBody>
      </p:sp>
      <p:sp>
        <p:nvSpPr>
          <p:cNvPr id="11" name="Rectangle 10"/>
          <p:cNvSpPr/>
          <p:nvPr/>
        </p:nvSpPr>
        <p:spPr>
          <a:xfrm>
            <a:off x="1089072" y="4573888"/>
            <a:ext cx="941283" cy="369332"/>
          </a:xfrm>
          <a:prstGeom prst="rect">
            <a:avLst/>
          </a:prstGeom>
        </p:spPr>
        <p:txBody>
          <a:bodyPr wrap="none">
            <a:spAutoFit/>
          </a:bodyPr>
          <a:lstStyle/>
          <a:p>
            <a:r>
              <a:rPr lang="en-US" dirty="0" smtClean="0"/>
              <a:t>Output:</a:t>
            </a:r>
            <a:endParaRPr lang="en-US" dirty="0"/>
          </a:p>
        </p:txBody>
      </p:sp>
      <p:sp>
        <p:nvSpPr>
          <p:cNvPr id="2" name="Rectangle 1"/>
          <p:cNvSpPr/>
          <p:nvPr/>
        </p:nvSpPr>
        <p:spPr>
          <a:xfrm>
            <a:off x="927995" y="1403866"/>
            <a:ext cx="5731505" cy="369332"/>
          </a:xfrm>
          <a:prstGeom prst="rect">
            <a:avLst/>
          </a:prstGeom>
        </p:spPr>
        <p:txBody>
          <a:bodyPr wrap="none">
            <a:spAutoFit/>
          </a:bodyPr>
          <a:lstStyle/>
          <a:p>
            <a:r>
              <a:rPr lang="en-US" dirty="0" smtClean="0">
                <a:solidFill>
                  <a:srgbClr val="000000"/>
                </a:solidFill>
                <a:latin typeface="Verdana" panose="020B0604030504040204" pitchFamily="34" charset="0"/>
              </a:rPr>
              <a:t>Mismatch in arguments code throws type error</a:t>
            </a:r>
            <a:endParaRPr lang="en-IN" dirty="0"/>
          </a:p>
        </p:txBody>
      </p:sp>
    </p:spTree>
    <p:extLst>
      <p:ext uri="{BB962C8B-B14F-4D97-AF65-F5344CB8AC3E}">
        <p14:creationId xmlns:p14="http://schemas.microsoft.com/office/powerpoint/2010/main" val="4278233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59714" y="522923"/>
            <a:ext cx="9144000" cy="696277"/>
          </a:xfrm>
        </p:spPr>
        <p:txBody>
          <a:bodyPr>
            <a:normAutofit fontScale="90000"/>
          </a:bodyPr>
          <a:lstStyle/>
          <a:p>
            <a:r>
              <a:rPr lang="en-US" dirty="0" smtClean="0"/>
              <a:t>Keyword Arguments</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70432" y="3390538"/>
            <a:ext cx="3465576" cy="1543685"/>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234440" y="5749541"/>
            <a:ext cx="2340864" cy="421259"/>
          </a:xfrm>
          <a:prstGeom prst="rect">
            <a:avLst/>
          </a:prstGeom>
          <a:noFill/>
          <a:ln>
            <a:noFill/>
          </a:ln>
        </p:spPr>
      </p:pic>
      <p:sp>
        <p:nvSpPr>
          <p:cNvPr id="5" name="Rectangle 4"/>
          <p:cNvSpPr/>
          <p:nvPr/>
        </p:nvSpPr>
        <p:spPr>
          <a:xfrm>
            <a:off x="897950" y="2982879"/>
            <a:ext cx="1133644" cy="369332"/>
          </a:xfrm>
          <a:prstGeom prst="rect">
            <a:avLst/>
          </a:prstGeom>
        </p:spPr>
        <p:txBody>
          <a:bodyPr wrap="none">
            <a:spAutoFit/>
          </a:bodyPr>
          <a:lstStyle/>
          <a:p>
            <a:r>
              <a:rPr lang="en-US" dirty="0"/>
              <a:t>Program:</a:t>
            </a:r>
          </a:p>
        </p:txBody>
      </p:sp>
      <p:sp>
        <p:nvSpPr>
          <p:cNvPr id="7" name="Rectangle 6"/>
          <p:cNvSpPr/>
          <p:nvPr/>
        </p:nvSpPr>
        <p:spPr>
          <a:xfrm>
            <a:off x="897950" y="5157216"/>
            <a:ext cx="941283" cy="369332"/>
          </a:xfrm>
          <a:prstGeom prst="rect">
            <a:avLst/>
          </a:prstGeom>
        </p:spPr>
        <p:txBody>
          <a:bodyPr wrap="none">
            <a:spAutoFit/>
          </a:bodyPr>
          <a:lstStyle/>
          <a:p>
            <a:r>
              <a:rPr lang="en-US" dirty="0" smtClean="0"/>
              <a:t>Output:</a:t>
            </a:r>
            <a:endParaRPr lang="en-US" dirty="0"/>
          </a:p>
        </p:txBody>
      </p:sp>
      <p:sp>
        <p:nvSpPr>
          <p:cNvPr id="2" name="Rectangle 1"/>
          <p:cNvSpPr/>
          <p:nvPr/>
        </p:nvSpPr>
        <p:spPr>
          <a:xfrm>
            <a:off x="897950" y="1486388"/>
            <a:ext cx="9805764" cy="923330"/>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Verdana" panose="020B0604030504040204" pitchFamily="34" charset="0"/>
              </a:rPr>
              <a:t>The caller </a:t>
            </a:r>
            <a:r>
              <a:rPr lang="en-US" dirty="0">
                <a:solidFill>
                  <a:srgbClr val="000000"/>
                </a:solidFill>
                <a:latin typeface="Verdana" panose="020B0604030504040204" pitchFamily="34" charset="0"/>
              </a:rPr>
              <a:t>identifies the arguments by the parameter name. </a:t>
            </a:r>
            <a:endParaRPr lang="en-US" dirty="0" smtClean="0">
              <a:solidFill>
                <a:srgbClr val="000000"/>
              </a:solidFill>
              <a:latin typeface="Verdana" panose="020B0604030504040204" pitchFamily="34" charset="0"/>
            </a:endParaRPr>
          </a:p>
          <a:p>
            <a:pPr marL="285750" indent="-285750">
              <a:buFont typeface="Arial" panose="020B0604020202020204" pitchFamily="34" charset="0"/>
              <a:buChar char="•"/>
            </a:pPr>
            <a:r>
              <a:rPr lang="en-US" dirty="0" smtClean="0">
                <a:solidFill>
                  <a:srgbClr val="000000"/>
                </a:solidFill>
                <a:latin typeface="Verdana" panose="020B0604030504040204" pitchFamily="34" charset="0"/>
              </a:rPr>
              <a:t>This </a:t>
            </a:r>
            <a:r>
              <a:rPr lang="en-US" dirty="0">
                <a:solidFill>
                  <a:srgbClr val="000000"/>
                </a:solidFill>
                <a:latin typeface="Verdana" panose="020B0604030504040204" pitchFamily="34" charset="0"/>
              </a:rPr>
              <a:t>allows </a:t>
            </a:r>
            <a:r>
              <a:rPr lang="en-US" dirty="0" smtClean="0">
                <a:solidFill>
                  <a:srgbClr val="000000"/>
                </a:solidFill>
                <a:latin typeface="Verdana" panose="020B0604030504040204" pitchFamily="34" charset="0"/>
              </a:rPr>
              <a:t>to place the arguments </a:t>
            </a:r>
            <a:r>
              <a:rPr lang="en-US" dirty="0">
                <a:solidFill>
                  <a:srgbClr val="000000"/>
                </a:solidFill>
                <a:latin typeface="Verdana" panose="020B0604030504040204" pitchFamily="34" charset="0"/>
              </a:rPr>
              <a:t>out of order because the Python interpreter is able to use the keywords provided to match the values with parameters.</a:t>
            </a:r>
            <a:endParaRPr lang="en-IN" dirty="0"/>
          </a:p>
        </p:txBody>
      </p:sp>
    </p:spTree>
    <p:extLst>
      <p:ext uri="{BB962C8B-B14F-4D97-AF65-F5344CB8AC3E}">
        <p14:creationId xmlns:p14="http://schemas.microsoft.com/office/powerpoint/2010/main" val="600442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59714" y="522923"/>
            <a:ext cx="9144000" cy="696277"/>
          </a:xfrm>
        </p:spPr>
        <p:txBody>
          <a:bodyPr>
            <a:normAutofit fontScale="90000"/>
          </a:bodyPr>
          <a:lstStyle/>
          <a:p>
            <a:r>
              <a:rPr lang="en-US" dirty="0" smtClean="0"/>
              <a:t>Default Arguments</a:t>
            </a:r>
            <a:endParaRPr lang="en-US" dirty="0"/>
          </a:p>
        </p:txBody>
      </p:sp>
      <p:sp>
        <p:nvSpPr>
          <p:cNvPr id="5" name="Rectangle 4"/>
          <p:cNvSpPr/>
          <p:nvPr/>
        </p:nvSpPr>
        <p:spPr>
          <a:xfrm>
            <a:off x="897950" y="2982879"/>
            <a:ext cx="1133644" cy="369332"/>
          </a:xfrm>
          <a:prstGeom prst="rect">
            <a:avLst/>
          </a:prstGeom>
        </p:spPr>
        <p:txBody>
          <a:bodyPr wrap="none">
            <a:spAutoFit/>
          </a:bodyPr>
          <a:lstStyle/>
          <a:p>
            <a:r>
              <a:rPr lang="en-US" dirty="0"/>
              <a:t>Program:</a:t>
            </a:r>
          </a:p>
        </p:txBody>
      </p:sp>
      <p:sp>
        <p:nvSpPr>
          <p:cNvPr id="7" name="Rectangle 6"/>
          <p:cNvSpPr/>
          <p:nvPr/>
        </p:nvSpPr>
        <p:spPr>
          <a:xfrm>
            <a:off x="897950" y="5157216"/>
            <a:ext cx="941283" cy="369332"/>
          </a:xfrm>
          <a:prstGeom prst="rect">
            <a:avLst/>
          </a:prstGeom>
        </p:spPr>
        <p:txBody>
          <a:bodyPr wrap="none">
            <a:spAutoFit/>
          </a:bodyPr>
          <a:lstStyle/>
          <a:p>
            <a:r>
              <a:rPr lang="en-US" dirty="0" smtClean="0"/>
              <a:t>Output:</a:t>
            </a:r>
            <a:endParaRPr lang="en-US" dirty="0"/>
          </a:p>
        </p:txBody>
      </p:sp>
      <p:sp>
        <p:nvSpPr>
          <p:cNvPr id="2" name="Rectangle 1"/>
          <p:cNvSpPr/>
          <p:nvPr/>
        </p:nvSpPr>
        <p:spPr>
          <a:xfrm>
            <a:off x="897950" y="1486388"/>
            <a:ext cx="9805764" cy="1200329"/>
          </a:xfrm>
          <a:prstGeom prst="rect">
            <a:avLst/>
          </a:prstGeom>
        </p:spPr>
        <p:txBody>
          <a:bodyPr wrap="square">
            <a:spAutoFit/>
          </a:bodyPr>
          <a:lstStyle/>
          <a:p>
            <a:pPr marL="285750" indent="-285750">
              <a:buFont typeface="Arial" panose="020B0604020202020204" pitchFamily="34" charset="0"/>
              <a:buChar char="•"/>
            </a:pPr>
            <a:r>
              <a:rPr lang="en-US" b="1" dirty="0" smtClean="0"/>
              <a:t>It is used </a:t>
            </a:r>
            <a:r>
              <a:rPr lang="en-US" b="1" dirty="0"/>
              <a:t>if no arguments are passed to the function call.</a:t>
            </a:r>
          </a:p>
          <a:p>
            <a:pPr marL="285750" indent="-285750">
              <a:buFont typeface="Arial" panose="020B0604020202020204" pitchFamily="34" charset="0"/>
              <a:buChar char="•"/>
            </a:pPr>
            <a:r>
              <a:rPr lang="en-US" b="1" dirty="0" smtClean="0"/>
              <a:t>default </a:t>
            </a:r>
            <a:r>
              <a:rPr lang="en-US" b="1" dirty="0"/>
              <a:t>value</a:t>
            </a:r>
            <a:r>
              <a:rPr lang="en-US" dirty="0"/>
              <a:t> assigned to one or more </a:t>
            </a:r>
            <a:r>
              <a:rPr lang="en-US" dirty="0" smtClean="0"/>
              <a:t>arguments</a:t>
            </a:r>
            <a:r>
              <a:rPr lang="en-US" dirty="0"/>
              <a:t>. </a:t>
            </a:r>
            <a:endParaRPr lang="en-US" dirty="0" smtClean="0"/>
          </a:p>
          <a:p>
            <a:pPr marL="285750" indent="-285750">
              <a:buFont typeface="Arial" panose="020B0604020202020204" pitchFamily="34" charset="0"/>
              <a:buChar char="•"/>
            </a:pPr>
            <a:r>
              <a:rPr lang="en-US" dirty="0" smtClean="0"/>
              <a:t>It uses </a:t>
            </a:r>
            <a:r>
              <a:rPr lang="en-US" dirty="0"/>
              <a:t>the default value for such an argument if no value is passed to it. </a:t>
            </a:r>
            <a:endParaRPr lang="en-US" dirty="0" smtClean="0"/>
          </a:p>
          <a:p>
            <a:pPr marL="285750" indent="-285750">
              <a:buFont typeface="Arial" panose="020B0604020202020204" pitchFamily="34" charset="0"/>
              <a:buChar char="•"/>
            </a:pPr>
            <a:r>
              <a:rPr lang="en-US" dirty="0" smtClean="0"/>
              <a:t>If </a:t>
            </a:r>
            <a:r>
              <a:rPr lang="en-US" dirty="0"/>
              <a:t>any value is passed, the default value is overridden with the actual value passed.</a:t>
            </a:r>
            <a:endParaRPr lang="en-IN"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2031594" y="3439540"/>
            <a:ext cx="3454806" cy="1489075"/>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031594" y="5747807"/>
            <a:ext cx="2340864" cy="421259"/>
          </a:xfrm>
          <a:prstGeom prst="rect">
            <a:avLst/>
          </a:prstGeom>
          <a:noFill/>
          <a:ln>
            <a:noFill/>
          </a:ln>
        </p:spPr>
      </p:pic>
    </p:spTree>
    <p:extLst>
      <p:ext uri="{BB962C8B-B14F-4D97-AF65-F5344CB8AC3E}">
        <p14:creationId xmlns:p14="http://schemas.microsoft.com/office/powerpoint/2010/main" val="25971697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57200" y="522923"/>
            <a:ext cx="10246514" cy="784669"/>
          </a:xfrm>
        </p:spPr>
        <p:txBody>
          <a:bodyPr>
            <a:normAutofit fontScale="90000"/>
          </a:bodyPr>
          <a:lstStyle/>
          <a:p>
            <a:r>
              <a:rPr lang="en-US" dirty="0" smtClean="0"/>
              <a:t>Arbitrary Positional Arguments</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106538" y="2147316"/>
            <a:ext cx="4012565" cy="236982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7106538" y="5061204"/>
            <a:ext cx="3390774" cy="1485900"/>
          </a:xfrm>
          <a:prstGeom prst="rect">
            <a:avLst/>
          </a:prstGeom>
          <a:noFill/>
          <a:ln>
            <a:noFill/>
          </a:ln>
        </p:spPr>
      </p:pic>
      <p:sp>
        <p:nvSpPr>
          <p:cNvPr id="5" name="Rectangle 4"/>
          <p:cNvSpPr/>
          <p:nvPr/>
        </p:nvSpPr>
        <p:spPr>
          <a:xfrm>
            <a:off x="7106538" y="1666994"/>
            <a:ext cx="1133644" cy="369332"/>
          </a:xfrm>
          <a:prstGeom prst="rect">
            <a:avLst/>
          </a:prstGeom>
        </p:spPr>
        <p:txBody>
          <a:bodyPr wrap="none">
            <a:spAutoFit/>
          </a:bodyPr>
          <a:lstStyle/>
          <a:p>
            <a:r>
              <a:rPr lang="en-US" dirty="0"/>
              <a:t>Program:</a:t>
            </a:r>
          </a:p>
        </p:txBody>
      </p:sp>
      <p:sp>
        <p:nvSpPr>
          <p:cNvPr id="7" name="Rectangle 6"/>
          <p:cNvSpPr/>
          <p:nvPr/>
        </p:nvSpPr>
        <p:spPr>
          <a:xfrm>
            <a:off x="7106538" y="4691872"/>
            <a:ext cx="941283" cy="369332"/>
          </a:xfrm>
          <a:prstGeom prst="rect">
            <a:avLst/>
          </a:prstGeom>
        </p:spPr>
        <p:txBody>
          <a:bodyPr wrap="none">
            <a:spAutoFit/>
          </a:bodyPr>
          <a:lstStyle/>
          <a:p>
            <a:r>
              <a:rPr lang="en-US" dirty="0" smtClean="0"/>
              <a:t>Output:</a:t>
            </a:r>
            <a:endParaRPr lang="en-US" dirty="0"/>
          </a:p>
        </p:txBody>
      </p:sp>
      <p:sp>
        <p:nvSpPr>
          <p:cNvPr id="2" name="Rectangle 1"/>
          <p:cNvSpPr/>
          <p:nvPr/>
        </p:nvSpPr>
        <p:spPr>
          <a:xfrm>
            <a:off x="652272" y="2147316"/>
            <a:ext cx="6096000" cy="2862322"/>
          </a:xfrm>
          <a:prstGeom prst="rect">
            <a:avLst/>
          </a:prstGeom>
        </p:spPr>
        <p:txBody>
          <a:bodyPr>
            <a:spAutoFit/>
          </a:bodyPr>
          <a:lstStyle/>
          <a:p>
            <a:pPr algn="just">
              <a:buFont typeface="Arial" panose="020B0604020202020204" pitchFamily="34" charset="0"/>
              <a:buChar char="•"/>
            </a:pPr>
            <a:r>
              <a:rPr lang="en-US" dirty="0" smtClean="0">
                <a:solidFill>
                  <a:srgbClr val="000000"/>
                </a:solidFill>
                <a:latin typeface="Verdana" panose="020B0604030504040204" pitchFamily="34" charset="0"/>
              </a:rPr>
              <a:t>  </a:t>
            </a:r>
            <a:r>
              <a:rPr lang="en-US" dirty="0" smtClean="0"/>
              <a:t>Functions which accepts </a:t>
            </a:r>
            <a:r>
              <a:rPr lang="en-US" b="1" dirty="0" smtClean="0"/>
              <a:t>arbitrary</a:t>
            </a:r>
            <a:r>
              <a:rPr lang="en-US" dirty="0"/>
              <a:t> or </a:t>
            </a:r>
            <a:r>
              <a:rPr lang="en-US" b="1" dirty="0"/>
              <a:t>variable number of arguments</a:t>
            </a:r>
            <a:r>
              <a:rPr lang="en-US" dirty="0" smtClean="0"/>
              <a:t>.</a:t>
            </a:r>
          </a:p>
          <a:p>
            <a:pPr algn="just">
              <a:buFont typeface="Arial" panose="020B0604020202020204" pitchFamily="34" charset="0"/>
              <a:buChar char="•"/>
            </a:pPr>
            <a:endParaRPr lang="en-US" dirty="0" smtClean="0">
              <a:solidFill>
                <a:srgbClr val="000000"/>
              </a:solidFill>
              <a:latin typeface="Verdana" panose="020B0604030504040204" pitchFamily="34" charset="0"/>
            </a:endParaRPr>
          </a:p>
          <a:p>
            <a:pPr algn="just">
              <a:buFont typeface="Arial" panose="020B0604020202020204" pitchFamily="34" charset="0"/>
              <a:buChar char="•"/>
            </a:pPr>
            <a:r>
              <a:rPr lang="en-US" dirty="0">
                <a:solidFill>
                  <a:srgbClr val="000000"/>
                </a:solidFill>
                <a:latin typeface="Verdana" panose="020B0604030504040204" pitchFamily="34" charset="0"/>
              </a:rPr>
              <a:t> </a:t>
            </a:r>
            <a:r>
              <a:rPr lang="en-US" dirty="0" smtClean="0">
                <a:solidFill>
                  <a:srgbClr val="000000"/>
                </a:solidFill>
                <a:latin typeface="Verdana" panose="020B0604030504040204" pitchFamily="34" charset="0"/>
              </a:rPr>
              <a:t> An </a:t>
            </a:r>
            <a:r>
              <a:rPr lang="en-US" dirty="0">
                <a:solidFill>
                  <a:srgbClr val="000000"/>
                </a:solidFill>
                <a:latin typeface="Verdana" panose="020B0604030504040204" pitchFamily="34" charset="0"/>
              </a:rPr>
              <a:t>argument prefixed with a single asterisk * for arbitrary positional arguments</a:t>
            </a:r>
            <a:r>
              <a:rPr lang="en-US" dirty="0" smtClean="0">
                <a:solidFill>
                  <a:srgbClr val="000000"/>
                </a:solidFill>
                <a:latin typeface="Verdana" panose="020B0604030504040204" pitchFamily="34" charset="0"/>
              </a:rPr>
              <a:t>.</a:t>
            </a:r>
          </a:p>
          <a:p>
            <a:pPr algn="just">
              <a:buFont typeface="Arial" panose="020B0604020202020204" pitchFamily="34" charset="0"/>
              <a:buChar char="•"/>
            </a:pPr>
            <a:endParaRPr lang="en-US" dirty="0">
              <a:solidFill>
                <a:srgbClr val="000000"/>
              </a:solidFill>
              <a:latin typeface="Verdana" panose="020B0604030504040204" pitchFamily="34" charset="0"/>
            </a:endParaRPr>
          </a:p>
          <a:p>
            <a:pPr algn="just">
              <a:buFont typeface="Arial" panose="020B0604020202020204" pitchFamily="34" charset="0"/>
              <a:buChar char="•"/>
            </a:pPr>
            <a:r>
              <a:rPr lang="en-US" dirty="0"/>
              <a:t>The </a:t>
            </a:r>
            <a:r>
              <a:rPr lang="en-US" b="1" dirty="0" err="1"/>
              <a:t>args</a:t>
            </a:r>
            <a:r>
              <a:rPr lang="en-US" dirty="0"/>
              <a:t> variable prefixed with "*" stores all the values passed to it. </a:t>
            </a:r>
            <a:endParaRPr lang="en-US" dirty="0" smtClean="0"/>
          </a:p>
          <a:p>
            <a:pPr algn="just">
              <a:buFont typeface="Arial" panose="020B0604020202020204" pitchFamily="34" charset="0"/>
              <a:buChar char="•"/>
            </a:pPr>
            <a:endParaRPr lang="en-US" dirty="0"/>
          </a:p>
          <a:p>
            <a:pPr algn="just">
              <a:buFont typeface="Arial" panose="020B0604020202020204" pitchFamily="34" charset="0"/>
              <a:buChar char="•"/>
            </a:pPr>
            <a:r>
              <a:rPr lang="en-US" dirty="0" smtClean="0"/>
              <a:t> </a:t>
            </a:r>
            <a:r>
              <a:rPr lang="en-US" dirty="0" err="1"/>
              <a:t>args</a:t>
            </a:r>
            <a:r>
              <a:rPr lang="en-US" dirty="0"/>
              <a:t> becomes a tuple</a:t>
            </a: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2668594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57200" y="522923"/>
            <a:ext cx="10246514" cy="784669"/>
          </a:xfrm>
        </p:spPr>
        <p:txBody>
          <a:bodyPr>
            <a:normAutofit fontScale="90000"/>
          </a:bodyPr>
          <a:lstStyle/>
          <a:p>
            <a:r>
              <a:rPr lang="en-US" dirty="0" smtClean="0"/>
              <a:t>Arbitrary Positional Arguments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16050" y="1926590"/>
            <a:ext cx="4213734" cy="2489962"/>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16050" y="5179440"/>
            <a:ext cx="3262758" cy="1257935"/>
          </a:xfrm>
          <a:prstGeom prst="rect">
            <a:avLst/>
          </a:prstGeom>
          <a:noFill/>
          <a:ln>
            <a:noFill/>
          </a:ln>
        </p:spPr>
      </p:pic>
      <p:sp>
        <p:nvSpPr>
          <p:cNvPr id="8" name="Rectangle 7"/>
          <p:cNvSpPr/>
          <p:nvPr/>
        </p:nvSpPr>
        <p:spPr>
          <a:xfrm>
            <a:off x="797064" y="1480874"/>
            <a:ext cx="1133644" cy="369332"/>
          </a:xfrm>
          <a:prstGeom prst="rect">
            <a:avLst/>
          </a:prstGeom>
        </p:spPr>
        <p:txBody>
          <a:bodyPr wrap="none">
            <a:spAutoFit/>
          </a:bodyPr>
          <a:lstStyle/>
          <a:p>
            <a:r>
              <a:rPr lang="en-US" dirty="0"/>
              <a:t>Program:</a:t>
            </a:r>
          </a:p>
        </p:txBody>
      </p:sp>
      <p:sp>
        <p:nvSpPr>
          <p:cNvPr id="9" name="Rectangle 8"/>
          <p:cNvSpPr/>
          <p:nvPr/>
        </p:nvSpPr>
        <p:spPr>
          <a:xfrm>
            <a:off x="797064" y="4810108"/>
            <a:ext cx="941283" cy="369332"/>
          </a:xfrm>
          <a:prstGeom prst="rect">
            <a:avLst/>
          </a:prstGeom>
        </p:spPr>
        <p:txBody>
          <a:bodyPr wrap="none">
            <a:spAutoFit/>
          </a:bodyPr>
          <a:lstStyle/>
          <a:p>
            <a:r>
              <a:rPr lang="en-US" dirty="0" smtClean="0"/>
              <a:t>Output:</a:t>
            </a:r>
            <a:endParaRPr lang="en-US" dirty="0"/>
          </a:p>
        </p:txBody>
      </p:sp>
    </p:spTree>
    <p:extLst>
      <p:ext uri="{BB962C8B-B14F-4D97-AF65-F5344CB8AC3E}">
        <p14:creationId xmlns:p14="http://schemas.microsoft.com/office/powerpoint/2010/main" val="23940861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57200" y="522923"/>
            <a:ext cx="10246514" cy="784669"/>
          </a:xfrm>
        </p:spPr>
        <p:txBody>
          <a:bodyPr>
            <a:normAutofit fontScale="90000"/>
          </a:bodyPr>
          <a:lstStyle/>
          <a:p>
            <a:r>
              <a:rPr lang="en-US" dirty="0" smtClean="0"/>
              <a:t>Arbitrary Keyword Arguments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792472" y="2179574"/>
            <a:ext cx="6280912" cy="2182114"/>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4792472" y="5233670"/>
            <a:ext cx="6344920" cy="1304290"/>
          </a:xfrm>
          <a:prstGeom prst="rect">
            <a:avLst/>
          </a:prstGeom>
          <a:noFill/>
          <a:ln>
            <a:noFill/>
          </a:ln>
        </p:spPr>
      </p:pic>
      <p:sp>
        <p:nvSpPr>
          <p:cNvPr id="8" name="Rectangle 7"/>
          <p:cNvSpPr/>
          <p:nvPr/>
        </p:nvSpPr>
        <p:spPr>
          <a:xfrm>
            <a:off x="4687068" y="1810242"/>
            <a:ext cx="1133644" cy="369332"/>
          </a:xfrm>
          <a:prstGeom prst="rect">
            <a:avLst/>
          </a:prstGeom>
        </p:spPr>
        <p:txBody>
          <a:bodyPr wrap="none">
            <a:spAutoFit/>
          </a:bodyPr>
          <a:lstStyle/>
          <a:p>
            <a:r>
              <a:rPr lang="en-US" dirty="0"/>
              <a:t>Program:</a:t>
            </a:r>
          </a:p>
        </p:txBody>
      </p:sp>
      <p:sp>
        <p:nvSpPr>
          <p:cNvPr id="9" name="Rectangle 8"/>
          <p:cNvSpPr/>
          <p:nvPr/>
        </p:nvSpPr>
        <p:spPr>
          <a:xfrm>
            <a:off x="4610414" y="4686748"/>
            <a:ext cx="941283" cy="369332"/>
          </a:xfrm>
          <a:prstGeom prst="rect">
            <a:avLst/>
          </a:prstGeom>
        </p:spPr>
        <p:txBody>
          <a:bodyPr wrap="none">
            <a:spAutoFit/>
          </a:bodyPr>
          <a:lstStyle/>
          <a:p>
            <a:r>
              <a:rPr lang="en-US" dirty="0" smtClean="0"/>
              <a:t>Output:</a:t>
            </a:r>
            <a:endParaRPr lang="en-US" dirty="0"/>
          </a:p>
        </p:txBody>
      </p:sp>
      <p:sp>
        <p:nvSpPr>
          <p:cNvPr id="10" name="Rectangle 9"/>
          <p:cNvSpPr/>
          <p:nvPr/>
        </p:nvSpPr>
        <p:spPr>
          <a:xfrm>
            <a:off x="249936" y="2070301"/>
            <a:ext cx="3745992" cy="2585323"/>
          </a:xfrm>
          <a:prstGeom prst="rect">
            <a:avLst/>
          </a:prstGeom>
        </p:spPr>
        <p:txBody>
          <a:bodyPr wrap="square">
            <a:spAutoFit/>
          </a:bodyPr>
          <a:lstStyle/>
          <a:p>
            <a:pPr algn="just">
              <a:buFont typeface="Arial" panose="020B0604020202020204" pitchFamily="34" charset="0"/>
              <a:buChar char="•"/>
            </a:pPr>
            <a:r>
              <a:rPr lang="en-US" dirty="0" smtClean="0">
                <a:solidFill>
                  <a:srgbClr val="000000"/>
                </a:solidFill>
                <a:latin typeface="Verdana" panose="020B0604030504040204" pitchFamily="34" charset="0"/>
              </a:rPr>
              <a:t> An </a:t>
            </a:r>
            <a:r>
              <a:rPr lang="en-US" dirty="0">
                <a:solidFill>
                  <a:srgbClr val="000000"/>
                </a:solidFill>
                <a:latin typeface="Verdana" panose="020B0604030504040204" pitchFamily="34" charset="0"/>
              </a:rPr>
              <a:t>argument prefixed with two asterisks ** for arbitrary keyword arguments</a:t>
            </a:r>
            <a:r>
              <a:rPr lang="en-US" dirty="0" smtClean="0">
                <a:solidFill>
                  <a:srgbClr val="000000"/>
                </a:solidFill>
                <a:latin typeface="Verdana" panose="020B0604030504040204" pitchFamily="34" charset="0"/>
              </a:rPr>
              <a:t>.</a:t>
            </a:r>
          </a:p>
          <a:p>
            <a:pPr algn="just">
              <a:buFont typeface="Arial" panose="020B0604020202020204" pitchFamily="34" charset="0"/>
              <a:buChar char="•"/>
            </a:pP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dirty="0" smtClean="0"/>
              <a:t> Function </a:t>
            </a:r>
            <a:r>
              <a:rPr lang="en-US" dirty="0"/>
              <a:t>can accept arbitrary number of keyword arguments</a:t>
            </a:r>
            <a:r>
              <a:rPr lang="en-US" dirty="0" smtClean="0"/>
              <a:t>.</a:t>
            </a:r>
          </a:p>
          <a:p>
            <a:pPr algn="just">
              <a:buFont typeface="Arial" panose="020B0604020202020204" pitchFamily="34" charset="0"/>
              <a:buChar char="•"/>
            </a:pPr>
            <a:endParaRPr lang="en-US" dirty="0"/>
          </a:p>
          <a:p>
            <a:pPr algn="just">
              <a:buFont typeface="Arial" panose="020B0604020202020204" pitchFamily="34" charset="0"/>
              <a:buChar char="•"/>
            </a:pPr>
            <a:r>
              <a:rPr lang="en-US" dirty="0" smtClean="0"/>
              <a:t> </a:t>
            </a:r>
            <a:r>
              <a:rPr lang="en-US" dirty="0"/>
              <a:t>The variable </a:t>
            </a:r>
            <a:r>
              <a:rPr lang="en-US" dirty="0" smtClean="0"/>
              <a:t>is a dictionary</a:t>
            </a:r>
            <a:r>
              <a:rPr lang="en-US" dirty="0"/>
              <a:t> of </a:t>
            </a:r>
            <a:r>
              <a:rPr lang="en-US" dirty="0" err="1"/>
              <a:t>keyword:value</a:t>
            </a:r>
            <a:r>
              <a:rPr lang="en-US" dirty="0"/>
              <a:t> pairs.</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345538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57200" y="522923"/>
            <a:ext cx="10246514" cy="784669"/>
          </a:xfrm>
        </p:spPr>
        <p:txBody>
          <a:bodyPr>
            <a:normAutofit fontScale="90000"/>
          </a:bodyPr>
          <a:lstStyle/>
          <a:p>
            <a:r>
              <a:rPr lang="en-US" dirty="0" smtClean="0"/>
              <a:t>Arbitrary Keyword Arguments</a:t>
            </a:r>
            <a:endParaRPr lang="en-US" dirty="0"/>
          </a:p>
        </p:txBody>
      </p:sp>
      <p:sp>
        <p:nvSpPr>
          <p:cNvPr id="8" name="Rectangle 7"/>
          <p:cNvSpPr/>
          <p:nvPr/>
        </p:nvSpPr>
        <p:spPr>
          <a:xfrm>
            <a:off x="983748" y="1439664"/>
            <a:ext cx="1133644" cy="369332"/>
          </a:xfrm>
          <a:prstGeom prst="rect">
            <a:avLst/>
          </a:prstGeom>
        </p:spPr>
        <p:txBody>
          <a:bodyPr wrap="none">
            <a:spAutoFit/>
          </a:bodyPr>
          <a:lstStyle/>
          <a:p>
            <a:r>
              <a:rPr lang="en-US" dirty="0"/>
              <a:t>Program:</a:t>
            </a:r>
          </a:p>
        </p:txBody>
      </p:sp>
      <p:pic>
        <p:nvPicPr>
          <p:cNvPr id="2" name="Picture 1"/>
          <p:cNvPicPr>
            <a:picLocks noChangeAspect="1"/>
          </p:cNvPicPr>
          <p:nvPr/>
        </p:nvPicPr>
        <p:blipFill>
          <a:blip r:embed="rId2"/>
          <a:stretch>
            <a:fillRect/>
          </a:stretch>
        </p:blipFill>
        <p:spPr>
          <a:xfrm>
            <a:off x="1479759" y="1866459"/>
            <a:ext cx="8143875" cy="1714500"/>
          </a:xfrm>
          <a:prstGeom prst="rect">
            <a:avLst/>
          </a:prstGeom>
        </p:spPr>
      </p:pic>
      <p:pic>
        <p:nvPicPr>
          <p:cNvPr id="3" name="Picture 2"/>
          <p:cNvPicPr>
            <a:picLocks noChangeAspect="1"/>
          </p:cNvPicPr>
          <p:nvPr/>
        </p:nvPicPr>
        <p:blipFill>
          <a:blip r:embed="rId3"/>
          <a:stretch>
            <a:fillRect/>
          </a:stretch>
        </p:blipFill>
        <p:spPr>
          <a:xfrm>
            <a:off x="1479759" y="4976812"/>
            <a:ext cx="3590925" cy="1019175"/>
          </a:xfrm>
          <a:prstGeom prst="rect">
            <a:avLst/>
          </a:prstGeom>
        </p:spPr>
      </p:pic>
      <p:sp>
        <p:nvSpPr>
          <p:cNvPr id="11" name="Rectangle 10"/>
          <p:cNvSpPr/>
          <p:nvPr/>
        </p:nvSpPr>
        <p:spPr>
          <a:xfrm>
            <a:off x="1099118" y="4622740"/>
            <a:ext cx="941283" cy="369332"/>
          </a:xfrm>
          <a:prstGeom prst="rect">
            <a:avLst/>
          </a:prstGeom>
        </p:spPr>
        <p:txBody>
          <a:bodyPr wrap="none">
            <a:spAutoFit/>
          </a:bodyPr>
          <a:lstStyle/>
          <a:p>
            <a:r>
              <a:rPr lang="en-US" dirty="0" smtClean="0"/>
              <a:t>Output:</a:t>
            </a:r>
            <a:endParaRPr lang="en-US" dirty="0"/>
          </a:p>
        </p:txBody>
      </p:sp>
    </p:spTree>
    <p:extLst>
      <p:ext uri="{BB962C8B-B14F-4D97-AF65-F5344CB8AC3E}">
        <p14:creationId xmlns:p14="http://schemas.microsoft.com/office/powerpoint/2010/main" val="773198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57200" y="522923"/>
            <a:ext cx="10246514" cy="784669"/>
          </a:xfrm>
        </p:spPr>
        <p:txBody>
          <a:bodyPr>
            <a:normAutofit fontScale="90000"/>
          </a:bodyPr>
          <a:lstStyle/>
          <a:p>
            <a:r>
              <a:rPr lang="en-US" dirty="0" smtClean="0"/>
              <a:t>Arbitrary Keyword Arguments</a:t>
            </a:r>
            <a:endParaRPr lang="en-US" dirty="0"/>
          </a:p>
        </p:txBody>
      </p:sp>
      <p:sp>
        <p:nvSpPr>
          <p:cNvPr id="8" name="Rectangle 7"/>
          <p:cNvSpPr/>
          <p:nvPr/>
        </p:nvSpPr>
        <p:spPr>
          <a:xfrm>
            <a:off x="983748" y="1439664"/>
            <a:ext cx="1133644" cy="369332"/>
          </a:xfrm>
          <a:prstGeom prst="rect">
            <a:avLst/>
          </a:prstGeom>
        </p:spPr>
        <p:txBody>
          <a:bodyPr wrap="none">
            <a:spAutoFit/>
          </a:bodyPr>
          <a:lstStyle/>
          <a:p>
            <a:r>
              <a:rPr lang="en-US" dirty="0"/>
              <a:t>Program:</a:t>
            </a:r>
          </a:p>
        </p:txBody>
      </p:sp>
      <p:pic>
        <p:nvPicPr>
          <p:cNvPr id="3" name="Picture 2"/>
          <p:cNvPicPr>
            <a:picLocks noChangeAspect="1"/>
          </p:cNvPicPr>
          <p:nvPr/>
        </p:nvPicPr>
        <p:blipFill>
          <a:blip r:embed="rId2"/>
          <a:stretch>
            <a:fillRect/>
          </a:stretch>
        </p:blipFill>
        <p:spPr>
          <a:xfrm>
            <a:off x="1738693" y="1941068"/>
            <a:ext cx="8696325" cy="2781300"/>
          </a:xfrm>
          <a:prstGeom prst="rect">
            <a:avLst/>
          </a:prstGeom>
        </p:spPr>
      </p:pic>
      <p:pic>
        <p:nvPicPr>
          <p:cNvPr id="4" name="Picture 3"/>
          <p:cNvPicPr>
            <a:picLocks noChangeAspect="1"/>
          </p:cNvPicPr>
          <p:nvPr/>
        </p:nvPicPr>
        <p:blipFill>
          <a:blip r:embed="rId3"/>
          <a:stretch>
            <a:fillRect/>
          </a:stretch>
        </p:blipFill>
        <p:spPr>
          <a:xfrm>
            <a:off x="1738693" y="5137213"/>
            <a:ext cx="8191500" cy="1228725"/>
          </a:xfrm>
          <a:prstGeom prst="rect">
            <a:avLst/>
          </a:prstGeom>
        </p:spPr>
      </p:pic>
    </p:spTree>
    <p:extLst>
      <p:ext uri="{BB962C8B-B14F-4D97-AF65-F5344CB8AC3E}">
        <p14:creationId xmlns:p14="http://schemas.microsoft.com/office/powerpoint/2010/main" val="221317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87210696"/>
              </p:ext>
            </p:extLst>
          </p:nvPr>
        </p:nvGraphicFramePr>
        <p:xfrm>
          <a:off x="1006764" y="1180067"/>
          <a:ext cx="10437091" cy="5460630"/>
        </p:xfrm>
        <a:graphic>
          <a:graphicData uri="http://schemas.openxmlformats.org/drawingml/2006/table">
            <a:tbl>
              <a:tblPr firstRow="1" bandRow="1">
                <a:tableStyleId>{2D5ABB26-0587-4C30-8999-92F81FD0307C}</a:tableStyleId>
              </a:tblPr>
              <a:tblGrid>
                <a:gridCol w="2682279">
                  <a:extLst>
                    <a:ext uri="{9D8B030D-6E8A-4147-A177-3AD203B41FA5}">
                      <a16:colId xmlns:a16="http://schemas.microsoft.com/office/drawing/2014/main" val="3436560945"/>
                    </a:ext>
                  </a:extLst>
                </a:gridCol>
                <a:gridCol w="7754812">
                  <a:extLst>
                    <a:ext uri="{9D8B030D-6E8A-4147-A177-3AD203B41FA5}">
                      <a16:colId xmlns:a16="http://schemas.microsoft.com/office/drawing/2014/main" val="4106510343"/>
                    </a:ext>
                  </a:extLst>
                </a:gridCol>
              </a:tblGrid>
              <a:tr h="323167">
                <a:tc>
                  <a:txBody>
                    <a:bodyPr/>
                    <a:lstStyle/>
                    <a:p>
                      <a:pPr algn="ctr"/>
                      <a:r>
                        <a:rPr lang="en-US" sz="2000" b="1" dirty="0" smtClean="0"/>
                        <a:t>Method</a:t>
                      </a:r>
                      <a:endParaRPr lang="en-IN" sz="20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b="1" dirty="0" smtClean="0"/>
                        <a:t>Description</a:t>
                      </a:r>
                      <a:endParaRPr lang="en-IN" sz="20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931548633"/>
                  </a:ext>
                </a:extLst>
              </a:tr>
              <a:tr h="323167">
                <a:tc>
                  <a:txBody>
                    <a:bodyPr/>
                    <a:lstStyle/>
                    <a:p>
                      <a:r>
                        <a:rPr lang="en-US" sz="2000" dirty="0" smtClean="0"/>
                        <a:t>append()</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Element is added to the end of the list.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928682562"/>
                  </a:ext>
                </a:extLst>
              </a:tr>
              <a:tr h="323167">
                <a:tc>
                  <a:txBody>
                    <a:bodyPr/>
                    <a:lstStyle/>
                    <a:p>
                      <a:r>
                        <a:rPr lang="en-US" sz="2000" dirty="0" smtClean="0"/>
                        <a:t>copy()</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Returns a copy of the list.</a:t>
                      </a:r>
                      <a:endParaRPr lang="en-US" sz="2000" dirty="0" smtClean="0">
                        <a:solidFill>
                          <a:srgbClr val="273239"/>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4051355088"/>
                  </a:ext>
                </a:extLst>
              </a:tr>
              <a:tr h="323167">
                <a:tc>
                  <a:txBody>
                    <a:bodyPr/>
                    <a:lstStyle/>
                    <a:p>
                      <a:r>
                        <a:rPr lang="en-US" sz="2000" dirty="0" smtClean="0"/>
                        <a:t>clear()</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r>
                        <a:rPr lang="en-US" sz="2000" dirty="0" smtClean="0"/>
                        <a:t>Removes all elements from the list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652728024"/>
                  </a:ext>
                </a:extLst>
              </a:tr>
              <a:tr h="557795">
                <a:tc>
                  <a:txBody>
                    <a:bodyPr/>
                    <a:lstStyle/>
                    <a:p>
                      <a:r>
                        <a:rPr lang="en-US" sz="2000" dirty="0" smtClean="0"/>
                        <a:t>count()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r>
                        <a:rPr lang="en-US" sz="2000" dirty="0" smtClean="0"/>
                        <a:t>Returns the number of times a specified element appears in the list.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862091688"/>
                  </a:ext>
                </a:extLst>
              </a:tr>
              <a:tr h="323167">
                <a:tc>
                  <a:txBody>
                    <a:bodyPr/>
                    <a:lstStyle/>
                    <a:p>
                      <a:r>
                        <a:rPr lang="en-US" sz="2000" dirty="0" smtClean="0"/>
                        <a:t>extend()</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r>
                        <a:rPr lang="en-US" sz="2000" dirty="0" smtClean="0"/>
                        <a:t>Adds elements from another list to the end of the current list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986369852"/>
                  </a:ext>
                </a:extLst>
              </a:tr>
              <a:tr h="396580">
                <a:tc>
                  <a:txBody>
                    <a:bodyPr/>
                    <a:lstStyle/>
                    <a:p>
                      <a:r>
                        <a:rPr lang="en-US" sz="2000" dirty="0" smtClean="0"/>
                        <a:t>index()</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Returns the index of the first occurrence of a specified element.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467976505"/>
                  </a:ext>
                </a:extLst>
              </a:tr>
              <a:tr h="332509">
                <a:tc>
                  <a:txBody>
                    <a:bodyPr/>
                    <a:lstStyle/>
                    <a:p>
                      <a:r>
                        <a:rPr lang="en-US" sz="2000" dirty="0" err="1" smtClean="0"/>
                        <a:t>indexinsert</a:t>
                      </a:r>
                      <a:r>
                        <a:rPr lang="en-US" sz="2000" dirty="0" smtClean="0"/>
                        <a: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Inserts an element at a specified position</a:t>
                      </a:r>
                      <a:endParaRPr lang="en-US" sz="2000" dirty="0" smtClean="0">
                        <a:solidFill>
                          <a:srgbClr val="273239"/>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651905403"/>
                  </a:ext>
                </a:extLst>
              </a:tr>
              <a:tr h="323167">
                <a:tc>
                  <a:txBody>
                    <a:bodyPr/>
                    <a:lstStyle/>
                    <a:p>
                      <a:r>
                        <a:rPr lang="en-US" sz="2000" dirty="0" smtClean="0"/>
                        <a:t>remove()</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Removes the first occurrence of a specified element.</a:t>
                      </a:r>
                      <a:endParaRPr lang="en-US" sz="2000" dirty="0" smtClean="0">
                        <a:solidFill>
                          <a:srgbClr val="273239"/>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4019191068"/>
                  </a:ext>
                </a:extLst>
              </a:tr>
              <a:tr h="323167">
                <a:tc>
                  <a:txBody>
                    <a:bodyPr/>
                    <a:lstStyle/>
                    <a:p>
                      <a:r>
                        <a:rPr lang="en-US" sz="2000" dirty="0" smtClean="0"/>
                        <a:t>reverse()</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r>
                        <a:rPr lang="en-US" sz="2000" dirty="0" smtClean="0"/>
                        <a:t>Reverses the order of the elements in the list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090552237"/>
                  </a:ext>
                </a:extLst>
              </a:tr>
              <a:tr h="323167">
                <a:tc>
                  <a:txBody>
                    <a:bodyPr/>
                    <a:lstStyle/>
                    <a:p>
                      <a:r>
                        <a:rPr lang="en-US" sz="2000" dirty="0" smtClean="0"/>
                        <a:t>sort()</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Sorts the list in ascending order</a:t>
                      </a:r>
                      <a:endParaRPr lang="en-US" sz="2000" b="0" i="0" dirty="0" smtClean="0">
                        <a:solidFill>
                          <a:srgbClr val="273239"/>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456407482"/>
                  </a:ext>
                </a:extLst>
              </a:tr>
              <a:tr h="796850">
                <a:tc>
                  <a:txBody>
                    <a:bodyPr/>
                    <a:lstStyle/>
                    <a:p>
                      <a:r>
                        <a:rPr lang="en-US" sz="2000" dirty="0" smtClean="0"/>
                        <a:t>pop()</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Removes and returns the element at the specified position (or the last element if no index is specified)</a:t>
                      </a:r>
                      <a:endParaRPr lang="en-IN" sz="20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892794990"/>
                  </a:ext>
                </a:extLst>
              </a:tr>
            </a:tbl>
          </a:graphicData>
        </a:graphic>
      </p:graphicFrame>
      <p:sp>
        <p:nvSpPr>
          <p:cNvPr id="8" name="Title 1"/>
          <p:cNvSpPr>
            <a:spLocks noGrp="1"/>
          </p:cNvSpPr>
          <p:nvPr>
            <p:ph type="ctrTitle"/>
          </p:nvPr>
        </p:nvSpPr>
        <p:spPr>
          <a:xfrm>
            <a:off x="101600" y="258619"/>
            <a:ext cx="11443855" cy="701964"/>
          </a:xfrm>
        </p:spPr>
        <p:txBody>
          <a:bodyPr>
            <a:normAutofit fontScale="90000"/>
          </a:bodyPr>
          <a:lstStyle/>
          <a:p>
            <a:r>
              <a:rPr lang="en-US" sz="6700" b="1" dirty="0" smtClean="0"/>
              <a:t>Built-In</a:t>
            </a:r>
            <a:r>
              <a:rPr lang="en-US" b="1" dirty="0" smtClean="0"/>
              <a:t> Functions - List</a:t>
            </a:r>
            <a:endParaRPr lang="en-US" dirty="0">
              <a:solidFill>
                <a:srgbClr val="5C4E3D"/>
              </a:solidFill>
            </a:endParaRPr>
          </a:p>
        </p:txBody>
      </p:sp>
    </p:spTree>
    <p:extLst>
      <p:ext uri="{BB962C8B-B14F-4D97-AF65-F5344CB8AC3E}">
        <p14:creationId xmlns:p14="http://schemas.microsoft.com/office/powerpoint/2010/main" val="17200890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258618"/>
            <a:ext cx="11443855" cy="1089891"/>
          </a:xfrm>
        </p:spPr>
        <p:txBody>
          <a:bodyPr>
            <a:normAutofit/>
          </a:bodyPr>
          <a:lstStyle/>
          <a:p>
            <a:r>
              <a:rPr lang="en-US" b="1" dirty="0" smtClean="0"/>
              <a:t>Built-In Functions - </a:t>
            </a:r>
            <a:r>
              <a:rPr lang="en-US" b="1" dirty="0"/>
              <a:t>Dictionary</a:t>
            </a:r>
            <a:endParaRPr lang="en-US" dirty="0">
              <a:solidFill>
                <a:srgbClr val="5C4E3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74183892"/>
              </p:ext>
            </p:extLst>
          </p:nvPr>
        </p:nvGraphicFramePr>
        <p:xfrm>
          <a:off x="1366982" y="1348509"/>
          <a:ext cx="9956800" cy="5275467"/>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220490">
                  <a:extLst>
                    <a:ext uri="{9D8B030D-6E8A-4147-A177-3AD203B41FA5}">
                      <a16:colId xmlns:a16="http://schemas.microsoft.com/office/drawing/2014/main" val="3436560945"/>
                    </a:ext>
                  </a:extLst>
                </a:gridCol>
                <a:gridCol w="6736310">
                  <a:extLst>
                    <a:ext uri="{9D8B030D-6E8A-4147-A177-3AD203B41FA5}">
                      <a16:colId xmlns:a16="http://schemas.microsoft.com/office/drawing/2014/main" val="4106510343"/>
                    </a:ext>
                  </a:extLst>
                </a:gridCol>
              </a:tblGrid>
              <a:tr h="385778">
                <a:tc>
                  <a:txBody>
                    <a:bodyPr/>
                    <a:lstStyle/>
                    <a:p>
                      <a:pPr algn="ctr"/>
                      <a:r>
                        <a:rPr lang="en-US" sz="2000" b="1" dirty="0" smtClean="0"/>
                        <a:t>Method</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b="1" dirty="0" smtClean="0"/>
                        <a:t>Description</a:t>
                      </a:r>
                      <a:endParaRPr lang="en-IN"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931548633"/>
                  </a:ext>
                </a:extLst>
              </a:tr>
              <a:tr h="391136">
                <a:tc>
                  <a:txBody>
                    <a:bodyPr/>
                    <a:lstStyle/>
                    <a:p>
                      <a:pPr algn="l" fontAlgn="t"/>
                      <a:r>
                        <a:rPr lang="en-IN" sz="2000" u="none" dirty="0">
                          <a:effectLst/>
                        </a:rPr>
                        <a:t>clear()</a:t>
                      </a: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Removes all the elements from the dictionary</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928682562"/>
                  </a:ext>
                </a:extLst>
              </a:tr>
              <a:tr h="391136">
                <a:tc>
                  <a:txBody>
                    <a:bodyPr/>
                    <a:lstStyle/>
                    <a:p>
                      <a:pPr marL="0" algn="l" defTabSz="914400" rtl="0" eaLnBrk="1" fontAlgn="t" latinLnBrk="0" hangingPunct="1"/>
                      <a:r>
                        <a:rPr lang="en-IN" sz="2000" u="none" kern="1200" dirty="0">
                          <a:effectLst/>
                        </a:rPr>
                        <a:t>copy()</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a copy of the dictionary</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4051355088"/>
                  </a:ext>
                </a:extLst>
              </a:tr>
              <a:tr h="391136">
                <a:tc>
                  <a:txBody>
                    <a:bodyPr/>
                    <a:lstStyle/>
                    <a:p>
                      <a:pPr marL="0" algn="l" defTabSz="914400" rtl="0" eaLnBrk="1" fontAlgn="t" latinLnBrk="0" hangingPunct="1"/>
                      <a:r>
                        <a:rPr lang="en-IN" sz="2000" u="none" kern="1200" dirty="0" err="1" smtClean="0">
                          <a:effectLst/>
                        </a:rPr>
                        <a:t>fromkeys</a:t>
                      </a:r>
                      <a:r>
                        <a:rPr lang="en-IN" sz="2000" u="none" kern="1200" dirty="0" smtClean="0">
                          <a:effectLst/>
                        </a:rPr>
                        <a:t>()</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a dictionary with the specified keys and value</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652728024"/>
                  </a:ext>
                </a:extLst>
              </a:tr>
              <a:tr h="447639">
                <a:tc>
                  <a:txBody>
                    <a:bodyPr/>
                    <a:lstStyle/>
                    <a:p>
                      <a:pPr marL="0" algn="l" defTabSz="914400" rtl="0" eaLnBrk="1" fontAlgn="t" latinLnBrk="0" hangingPunct="1"/>
                      <a:r>
                        <a:rPr lang="en-IN" sz="2000" u="none" kern="1200" dirty="0">
                          <a:effectLst/>
                        </a:rPr>
                        <a:t>get()</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the value of the specified key</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862091688"/>
                  </a:ext>
                </a:extLst>
              </a:tr>
              <a:tr h="391136">
                <a:tc>
                  <a:txBody>
                    <a:bodyPr/>
                    <a:lstStyle/>
                    <a:p>
                      <a:pPr marL="0" algn="l" defTabSz="914400" rtl="0" eaLnBrk="1" fontAlgn="t" latinLnBrk="0" hangingPunct="1"/>
                      <a:r>
                        <a:rPr lang="en-IN" sz="2000" u="none" kern="1200" dirty="0">
                          <a:effectLst/>
                        </a:rPr>
                        <a:t>items()</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a list containing a tuple for each key value pair</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986369852"/>
                  </a:ext>
                </a:extLst>
              </a:tr>
              <a:tr h="391136">
                <a:tc>
                  <a:txBody>
                    <a:bodyPr/>
                    <a:lstStyle/>
                    <a:p>
                      <a:pPr marL="0" algn="l" defTabSz="914400" rtl="0" eaLnBrk="1" fontAlgn="t" latinLnBrk="0" hangingPunct="1"/>
                      <a:r>
                        <a:rPr lang="en-IN" sz="2000" u="none" kern="1200" dirty="0">
                          <a:effectLst/>
                        </a:rPr>
                        <a:t>keys()</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a list containing the dictionary's keys</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245813185"/>
                  </a:ext>
                </a:extLst>
              </a:tr>
              <a:tr h="472481">
                <a:tc>
                  <a:txBody>
                    <a:bodyPr/>
                    <a:lstStyle/>
                    <a:p>
                      <a:pPr marL="0" algn="l" defTabSz="914400" rtl="0" eaLnBrk="1" fontAlgn="t" latinLnBrk="0" hangingPunct="1"/>
                      <a:r>
                        <a:rPr lang="en-IN" sz="2000" u="none" kern="1200" dirty="0">
                          <a:effectLst/>
                        </a:rPr>
                        <a:t>pop()</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Removes the element with the specified key</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3976064"/>
                  </a:ext>
                </a:extLst>
              </a:tr>
              <a:tr h="391136">
                <a:tc>
                  <a:txBody>
                    <a:bodyPr/>
                    <a:lstStyle/>
                    <a:p>
                      <a:pPr marL="0" algn="l" defTabSz="914400" rtl="0" eaLnBrk="1" fontAlgn="t" latinLnBrk="0" hangingPunct="1"/>
                      <a:r>
                        <a:rPr lang="en-IN" sz="2000" u="none" kern="1200" dirty="0" err="1" smtClean="0">
                          <a:effectLst/>
                        </a:rPr>
                        <a:t>popitem</a:t>
                      </a:r>
                      <a:r>
                        <a:rPr lang="en-IN" sz="2000" u="none" kern="1200" dirty="0" smtClean="0">
                          <a:effectLst/>
                        </a:rPr>
                        <a:t>()</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Removes the last inserted key-value pair</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954297430"/>
                  </a:ext>
                </a:extLst>
              </a:tr>
              <a:tr h="564257">
                <a:tc>
                  <a:txBody>
                    <a:bodyPr/>
                    <a:lstStyle/>
                    <a:p>
                      <a:pPr marL="0" algn="l" defTabSz="914400" rtl="0" eaLnBrk="1" fontAlgn="t" latinLnBrk="0" hangingPunct="1"/>
                      <a:r>
                        <a:rPr lang="en-IN" sz="2000" u="none" kern="1200" dirty="0" err="1" smtClean="0">
                          <a:effectLst/>
                        </a:rPr>
                        <a:t>setdefault</a:t>
                      </a:r>
                      <a:r>
                        <a:rPr lang="en-IN" sz="2000" u="none" kern="1200" dirty="0" smtClean="0">
                          <a:effectLst/>
                        </a:rPr>
                        <a:t>()</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the value of the specified key. If the key does not exist: insert the key, with the specified value</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904339323"/>
                  </a:ext>
                </a:extLst>
              </a:tr>
              <a:tr h="564257">
                <a:tc>
                  <a:txBody>
                    <a:bodyPr/>
                    <a:lstStyle/>
                    <a:p>
                      <a:pPr marL="0" algn="l" defTabSz="914400" rtl="0" eaLnBrk="1" fontAlgn="t" latinLnBrk="0" hangingPunct="1"/>
                      <a:r>
                        <a:rPr lang="en-IN" sz="2000" u="none" kern="1200" dirty="0">
                          <a:effectLst/>
                        </a:rPr>
                        <a:t>update()</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Updates the dictionary with the specified key-value pairs</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338094182"/>
                  </a:ext>
                </a:extLst>
              </a:tr>
              <a:tr h="391136">
                <a:tc>
                  <a:txBody>
                    <a:bodyPr/>
                    <a:lstStyle/>
                    <a:p>
                      <a:pPr marL="0" algn="l" defTabSz="914400" rtl="0" eaLnBrk="1" fontAlgn="t" latinLnBrk="0" hangingPunct="1"/>
                      <a:r>
                        <a:rPr lang="en-IN" sz="2000" u="none" kern="1200" dirty="0">
                          <a:effectLst/>
                        </a:rPr>
                        <a:t>values()</a:t>
                      </a:r>
                      <a:endParaRPr lang="en-IN" sz="2000" u="none" kern="1200" dirty="0">
                        <a:solidFill>
                          <a:schemeClr val="dk1"/>
                        </a:solidFill>
                        <a:effectLst/>
                        <a:latin typeface="+mn-lt"/>
                        <a:ea typeface="+mn-ea"/>
                        <a:cs typeface="+mn-cs"/>
                      </a:endParaRPr>
                    </a:p>
                  </a:txBody>
                  <a:tcPr marL="47297"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l" fontAlgn="t"/>
                      <a:r>
                        <a:rPr lang="en-US" sz="2000" dirty="0">
                          <a:effectLst/>
                        </a:rPr>
                        <a:t>Returns a list of all the values in the dictionary</a:t>
                      </a:r>
                    </a:p>
                  </a:txBody>
                  <a:tcPr marL="23649" marR="23649" marT="23649" marB="23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4096656060"/>
                  </a:ext>
                </a:extLst>
              </a:tr>
            </a:tbl>
          </a:graphicData>
        </a:graphic>
      </p:graphicFrame>
    </p:spTree>
    <p:extLst>
      <p:ext uri="{BB962C8B-B14F-4D97-AF65-F5344CB8AC3E}">
        <p14:creationId xmlns:p14="http://schemas.microsoft.com/office/powerpoint/2010/main" val="1668061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927" y="0"/>
            <a:ext cx="9144000" cy="1002001"/>
          </a:xfrm>
        </p:spPr>
        <p:txBody>
          <a:bodyPr>
            <a:normAutofit/>
          </a:bodyPr>
          <a:lstStyle/>
          <a:p>
            <a:r>
              <a:rPr lang="en-US" b="1" dirty="0" smtClean="0">
                <a:solidFill>
                  <a:srgbClr val="5C4E3D"/>
                </a:solidFill>
              </a:rPr>
              <a:t>Compiler vs Interpreter</a:t>
            </a:r>
            <a:endParaRPr lang="en-US" b="1" dirty="0">
              <a:solidFill>
                <a:srgbClr val="5C4E3D"/>
              </a:solidFill>
            </a:endParaRPr>
          </a:p>
        </p:txBody>
      </p:sp>
      <p:sp>
        <p:nvSpPr>
          <p:cNvPr id="6" name="Rectangle 1">
            <a:hlinkClick r:id="rId2"/>
          </p:cNvPr>
          <p:cNvSpPr>
            <a:spLocks noChangeArrowheads="1"/>
          </p:cNvSpPr>
          <p:nvPr/>
        </p:nvSpPr>
        <p:spPr bwMode="auto">
          <a:xfrm>
            <a:off x="3553691" y="1168895"/>
            <a:ext cx="8259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solidFill>
                <a:srgbClr val="5C4E3D"/>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43346749"/>
              </p:ext>
            </p:extLst>
          </p:nvPr>
        </p:nvGraphicFramePr>
        <p:xfrm>
          <a:off x="875607" y="1353561"/>
          <a:ext cx="10708640" cy="4898878"/>
        </p:xfrm>
        <a:graphic>
          <a:graphicData uri="http://schemas.openxmlformats.org/drawingml/2006/table">
            <a:tbl>
              <a:tblPr firstRow="1" bandRow="1">
                <a:tableStyleId>{2D5ABB26-0587-4C30-8999-92F81FD0307C}</a:tableStyleId>
              </a:tblPr>
              <a:tblGrid>
                <a:gridCol w="833870">
                  <a:extLst>
                    <a:ext uri="{9D8B030D-6E8A-4147-A177-3AD203B41FA5}">
                      <a16:colId xmlns:a16="http://schemas.microsoft.com/office/drawing/2014/main" val="1585592816"/>
                    </a:ext>
                  </a:extLst>
                </a:gridCol>
                <a:gridCol w="5069049">
                  <a:extLst>
                    <a:ext uri="{9D8B030D-6E8A-4147-A177-3AD203B41FA5}">
                      <a16:colId xmlns:a16="http://schemas.microsoft.com/office/drawing/2014/main" val="1820513584"/>
                    </a:ext>
                  </a:extLst>
                </a:gridCol>
                <a:gridCol w="4805721">
                  <a:extLst>
                    <a:ext uri="{9D8B030D-6E8A-4147-A177-3AD203B41FA5}">
                      <a16:colId xmlns:a16="http://schemas.microsoft.com/office/drawing/2014/main" val="737901844"/>
                    </a:ext>
                  </a:extLst>
                </a:gridCol>
              </a:tblGrid>
              <a:tr h="942406">
                <a:tc>
                  <a:txBody>
                    <a:bodyPr/>
                    <a:lstStyle/>
                    <a:p>
                      <a:pPr marL="342900" indent="-342900" algn="ctr">
                        <a:buFont typeface="+mj-lt"/>
                        <a:buAutoNum type="arabicPeriod"/>
                      </a:pPr>
                      <a:endParaRPr lang="en-US" sz="2000" dirty="0" smtClean="0"/>
                    </a:p>
                    <a:p>
                      <a:pPr marL="0" indent="0" algn="ctr">
                        <a:buFont typeface="+mj-lt"/>
                        <a:buNone/>
                      </a:pPr>
                      <a:r>
                        <a:rPr lang="en-US" sz="2000" dirty="0" smtClean="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The compiler generates an output in the form of (.exe).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effectLst/>
                          <a:latin typeface="+mn-lt"/>
                          <a:ea typeface="+mn-ea"/>
                          <a:cs typeface="+mn-cs"/>
                        </a:rPr>
                        <a:t>The interpreter does not generate any output.</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5332006"/>
                  </a:ext>
                </a:extLst>
              </a:tr>
              <a:tr h="1035830">
                <a:tc>
                  <a:txBody>
                    <a:bodyPr/>
                    <a:lstStyle/>
                    <a:p>
                      <a:pPr algn="ctr"/>
                      <a:r>
                        <a:rPr lang="en-US" sz="2000" dirty="0" smtClean="0"/>
                        <a:t>6. </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Any change in the source program after the compilation requires recompiling the entire code.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Any change in the source program during the translation does not require retranslation of the entire code.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097013933"/>
                  </a:ext>
                </a:extLst>
              </a:tr>
              <a:tr h="942406">
                <a:tc>
                  <a:txBody>
                    <a:bodyPr/>
                    <a:lstStyle/>
                    <a:p>
                      <a:pPr algn="ctr"/>
                      <a:r>
                        <a:rPr lang="en-US" sz="2000" dirty="0" smtClean="0"/>
                        <a:t>7.</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Errors are displayed in Compiler after Compiling together at the current time.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Errors are displayed in every single line.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366630580"/>
                  </a:ext>
                </a:extLst>
              </a:tr>
              <a:tr h="942406">
                <a:tc>
                  <a:txBody>
                    <a:bodyPr/>
                    <a:lstStyle/>
                    <a:p>
                      <a:pPr algn="ctr"/>
                      <a:r>
                        <a:rPr lang="en-US" sz="2000" dirty="0" smtClean="0"/>
                        <a:t>8.</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lnSpc>
                          <a:spcPct val="107000"/>
                        </a:lnSpc>
                        <a:spcAft>
                          <a:spcPts val="800"/>
                        </a:spcAft>
                      </a:pPr>
                      <a:r>
                        <a:rPr lang="en-US" sz="2000" dirty="0">
                          <a:effectLst/>
                          <a:latin typeface="+mj-lt"/>
                          <a:ea typeface="Calibri" panose="020F0502020204030204" pitchFamily="34" charset="0"/>
                          <a:cs typeface="Times New Roman" panose="02020603050405020304" pitchFamily="18" charset="0"/>
                        </a:rPr>
                        <a:t>It does not require source code for later execution.</a:t>
                      </a:r>
                      <a:endParaRPr lang="en-IN" sz="2000" dirty="0">
                        <a:effectLst/>
                        <a:latin typeface="+mj-lt"/>
                        <a:ea typeface="Calibri" panose="020F0502020204030204" pitchFamily="34" charset="0"/>
                        <a:cs typeface="Times New Roman" panose="02020603050405020304" pitchFamily="18" charset="0"/>
                      </a:endParaRPr>
                    </a:p>
                  </a:txBody>
                  <a:tcPr marL="22860" marR="22860" marT="31750" marB="317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kern="1200" dirty="0" smtClean="0">
                          <a:solidFill>
                            <a:schemeClr val="tx1"/>
                          </a:solidFill>
                          <a:effectLst/>
                          <a:latin typeface="+mn-lt"/>
                          <a:ea typeface="+mn-ea"/>
                          <a:cs typeface="+mn-cs"/>
                        </a:rPr>
                        <a:t>It requires source code for later execution.</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975391632"/>
                  </a:ext>
                </a:extLst>
              </a:tr>
              <a:tr h="1035830">
                <a:tc>
                  <a:txBody>
                    <a:bodyPr/>
                    <a:lstStyle/>
                    <a:p>
                      <a:pPr algn="ctr"/>
                      <a:r>
                        <a:rPr lang="en-US" sz="2000" dirty="0" smtClean="0"/>
                        <a:t>9.</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u="sng" kern="1200" dirty="0" smtClean="0">
                          <a:solidFill>
                            <a:schemeClr val="tx1"/>
                          </a:solidFill>
                          <a:effectLst/>
                          <a:latin typeface="+mn-lt"/>
                          <a:ea typeface="+mn-ea"/>
                          <a:cs typeface="+mn-cs"/>
                          <a:hlinkClick r:id="rId3"/>
                        </a:rPr>
                        <a:t>C</a:t>
                      </a:r>
                      <a:r>
                        <a:rPr lang="en-US" sz="2000" kern="1200" dirty="0" smtClean="0">
                          <a:solidFill>
                            <a:schemeClr val="tx1"/>
                          </a:solidFill>
                          <a:effectLst/>
                          <a:latin typeface="+mn-lt"/>
                          <a:ea typeface="+mn-ea"/>
                          <a:cs typeface="+mn-cs"/>
                        </a:rPr>
                        <a:t>, </a:t>
                      </a:r>
                      <a:r>
                        <a:rPr lang="en-US" sz="2000" u="sng" kern="1200" dirty="0" smtClean="0">
                          <a:solidFill>
                            <a:schemeClr val="tx1"/>
                          </a:solidFill>
                          <a:effectLst/>
                          <a:latin typeface="+mn-lt"/>
                          <a:ea typeface="+mn-ea"/>
                          <a:cs typeface="+mn-cs"/>
                          <a:hlinkClick r:id="rId4"/>
                        </a:rPr>
                        <a:t>C++</a:t>
                      </a:r>
                      <a:r>
                        <a:rPr lang="en-US" sz="2000" kern="1200" dirty="0" smtClean="0">
                          <a:solidFill>
                            <a:schemeClr val="tx1"/>
                          </a:solidFill>
                          <a:effectLst/>
                          <a:latin typeface="+mn-lt"/>
                          <a:ea typeface="+mn-ea"/>
                          <a:cs typeface="+mn-cs"/>
                        </a:rPr>
                        <a:t>, </a:t>
                      </a:r>
                      <a:r>
                        <a:rPr lang="en-US" sz="2000" u="sng" kern="1200" dirty="0" smtClean="0">
                          <a:solidFill>
                            <a:schemeClr val="tx1"/>
                          </a:solidFill>
                          <a:effectLst/>
                          <a:latin typeface="+mn-lt"/>
                          <a:ea typeface="+mn-ea"/>
                          <a:cs typeface="+mn-cs"/>
                          <a:hlinkClick r:id="rId5"/>
                        </a:rPr>
                        <a:t>C#</a:t>
                      </a:r>
                      <a:r>
                        <a:rPr lang="en-US" sz="2000" kern="1200" dirty="0" smtClean="0">
                          <a:solidFill>
                            <a:schemeClr val="tx1"/>
                          </a:solidFill>
                          <a:effectLst/>
                          <a:latin typeface="+mn-lt"/>
                          <a:ea typeface="+mn-ea"/>
                          <a:cs typeface="+mn-cs"/>
                        </a:rPr>
                        <a:t>, </a:t>
                      </a:r>
                      <a:r>
                        <a:rPr lang="en-US" sz="2000" kern="1200" dirty="0" err="1" smtClean="0">
                          <a:solidFill>
                            <a:schemeClr val="tx1"/>
                          </a:solidFill>
                          <a:effectLst/>
                          <a:latin typeface="+mn-lt"/>
                          <a:ea typeface="+mn-ea"/>
                          <a:cs typeface="+mn-cs"/>
                        </a:rPr>
                        <a:t>etc</a:t>
                      </a:r>
                      <a:r>
                        <a:rPr lang="en-US" sz="2000" kern="1200" dirty="0" smtClean="0">
                          <a:solidFill>
                            <a:schemeClr val="tx1"/>
                          </a:solidFill>
                          <a:effectLst/>
                          <a:latin typeface="+mn-lt"/>
                          <a:ea typeface="+mn-ea"/>
                          <a:cs typeface="+mn-cs"/>
                        </a:rPr>
                        <a:t> are programming languages that are compiler-based.</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sz="2000" u="sng" kern="1200" dirty="0" smtClean="0">
                          <a:solidFill>
                            <a:schemeClr val="tx1"/>
                          </a:solidFill>
                          <a:effectLst/>
                          <a:latin typeface="+mn-lt"/>
                          <a:ea typeface="+mn-ea"/>
                          <a:cs typeface="+mn-cs"/>
                          <a:hlinkClick r:id="rId6"/>
                        </a:rPr>
                        <a:t>Python</a:t>
                      </a:r>
                      <a:r>
                        <a:rPr lang="en-US" sz="2000" kern="1200" dirty="0" smtClean="0">
                          <a:solidFill>
                            <a:schemeClr val="tx1"/>
                          </a:solidFill>
                          <a:effectLst/>
                          <a:latin typeface="+mn-lt"/>
                          <a:ea typeface="+mn-ea"/>
                          <a:cs typeface="+mn-cs"/>
                        </a:rPr>
                        <a:t>, </a:t>
                      </a:r>
                      <a:r>
                        <a:rPr lang="en-US" sz="2000" u="sng" kern="1200" dirty="0" smtClean="0">
                          <a:solidFill>
                            <a:schemeClr val="tx1"/>
                          </a:solidFill>
                          <a:effectLst/>
                          <a:latin typeface="+mn-lt"/>
                          <a:ea typeface="+mn-ea"/>
                          <a:cs typeface="+mn-cs"/>
                          <a:hlinkClick r:id="rId7"/>
                        </a:rPr>
                        <a:t>Ruby</a:t>
                      </a:r>
                      <a:r>
                        <a:rPr lang="en-US" sz="2000" kern="1200" dirty="0" smtClean="0">
                          <a:solidFill>
                            <a:schemeClr val="tx1"/>
                          </a:solidFill>
                          <a:effectLst/>
                          <a:latin typeface="+mn-lt"/>
                          <a:ea typeface="+mn-ea"/>
                          <a:cs typeface="+mn-cs"/>
                        </a:rPr>
                        <a:t>, </a:t>
                      </a:r>
                      <a:r>
                        <a:rPr lang="en-US" sz="2000" u="sng" kern="1200" dirty="0" smtClean="0">
                          <a:solidFill>
                            <a:schemeClr val="tx1"/>
                          </a:solidFill>
                          <a:effectLst/>
                          <a:latin typeface="+mn-lt"/>
                          <a:ea typeface="+mn-ea"/>
                          <a:cs typeface="+mn-cs"/>
                          <a:hlinkClick r:id="rId8"/>
                        </a:rPr>
                        <a:t>Perl</a:t>
                      </a:r>
                      <a:r>
                        <a:rPr lang="en-US" sz="2000" kern="1200" dirty="0" smtClean="0">
                          <a:solidFill>
                            <a:schemeClr val="tx1"/>
                          </a:solidFill>
                          <a:effectLst/>
                          <a:latin typeface="+mn-lt"/>
                          <a:ea typeface="+mn-ea"/>
                          <a:cs typeface="+mn-cs"/>
                        </a:rPr>
                        <a:t>, SNOBOL, </a:t>
                      </a:r>
                      <a:r>
                        <a:rPr lang="en-US" sz="2000" u="sng" kern="1200" dirty="0" smtClean="0">
                          <a:solidFill>
                            <a:schemeClr val="tx1"/>
                          </a:solidFill>
                          <a:effectLst/>
                          <a:latin typeface="+mn-lt"/>
                          <a:ea typeface="+mn-ea"/>
                          <a:cs typeface="+mn-cs"/>
                          <a:hlinkClick r:id="rId2"/>
                        </a:rPr>
                        <a:t>MATLAB</a:t>
                      </a:r>
                      <a:r>
                        <a:rPr lang="en-US" sz="2000" kern="1200" dirty="0" smtClean="0">
                          <a:solidFill>
                            <a:schemeClr val="tx1"/>
                          </a:solidFill>
                          <a:effectLst/>
                          <a:latin typeface="+mn-lt"/>
                          <a:ea typeface="+mn-ea"/>
                          <a:cs typeface="+mn-cs"/>
                        </a:rPr>
                        <a:t>, </a:t>
                      </a:r>
                      <a:r>
                        <a:rPr lang="en-US" sz="2000" kern="1200" dirty="0" err="1" smtClean="0">
                          <a:solidFill>
                            <a:schemeClr val="tx1"/>
                          </a:solidFill>
                          <a:effectLst/>
                          <a:latin typeface="+mn-lt"/>
                          <a:ea typeface="+mn-ea"/>
                          <a:cs typeface="+mn-cs"/>
                        </a:rPr>
                        <a:t>etc</a:t>
                      </a:r>
                      <a:r>
                        <a:rPr lang="en-US" sz="2000" kern="1200" dirty="0" smtClean="0">
                          <a:solidFill>
                            <a:schemeClr val="tx1"/>
                          </a:solidFill>
                          <a:effectLst/>
                          <a:latin typeface="+mn-lt"/>
                          <a:ea typeface="+mn-ea"/>
                          <a:cs typeface="+mn-cs"/>
                        </a:rPr>
                        <a:t> are programming languages that are interpreter-based.</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321713379"/>
                  </a:ext>
                </a:extLst>
              </a:tr>
            </a:tbl>
          </a:graphicData>
        </a:graphic>
      </p:graphicFrame>
    </p:spTree>
    <p:extLst>
      <p:ext uri="{BB962C8B-B14F-4D97-AF65-F5344CB8AC3E}">
        <p14:creationId xmlns:p14="http://schemas.microsoft.com/office/powerpoint/2010/main" val="41132156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1550478" y="236595"/>
            <a:ext cx="9144000" cy="696277"/>
          </a:xfrm>
        </p:spPr>
        <p:txBody>
          <a:bodyPr>
            <a:noAutofit/>
          </a:bodyPr>
          <a:lstStyle/>
          <a:p>
            <a:r>
              <a:rPr lang="en-US" b="1" dirty="0" smtClean="0"/>
              <a:t>Recursive Functions</a:t>
            </a:r>
            <a:endParaRPr lang="en-US" b="1" dirty="0"/>
          </a:p>
        </p:txBody>
      </p:sp>
      <p:sp>
        <p:nvSpPr>
          <p:cNvPr id="8" name="Rectangle 7"/>
          <p:cNvSpPr/>
          <p:nvPr/>
        </p:nvSpPr>
        <p:spPr>
          <a:xfrm>
            <a:off x="332507" y="1448896"/>
            <a:ext cx="8183419" cy="923330"/>
          </a:xfrm>
          <a:prstGeom prst="rect">
            <a:avLst/>
          </a:prstGeom>
        </p:spPr>
        <p:txBody>
          <a:bodyPr wrap="square">
            <a:spAutoFit/>
          </a:bodyPr>
          <a:lstStyle/>
          <a:p>
            <a:pPr marL="342900" indent="-342900">
              <a:buFont typeface="Arial" panose="020B0604020202020204" pitchFamily="34" charset="0"/>
              <a:buChar char="•"/>
            </a:pPr>
            <a:r>
              <a:rPr lang="en-US" dirty="0"/>
              <a:t>A recursive function is a function that calls </a:t>
            </a:r>
            <a:r>
              <a:rPr lang="en-US" dirty="0" smtClean="0"/>
              <a:t>itself, </a:t>
            </a:r>
            <a:r>
              <a:rPr lang="en-US" dirty="0"/>
              <a:t>during its execution. </a:t>
            </a:r>
            <a:endParaRPr lang="en-US" dirty="0" smtClean="0"/>
          </a:p>
          <a:p>
            <a:pPr marL="342900" indent="-342900">
              <a:buFont typeface="Arial" panose="020B0604020202020204" pitchFamily="34" charset="0"/>
              <a:buChar char="•"/>
            </a:pPr>
            <a:r>
              <a:rPr lang="en-US" dirty="0" smtClean="0"/>
              <a:t>This </a:t>
            </a:r>
            <a:r>
              <a:rPr lang="en-US" dirty="0"/>
              <a:t>technique is used to solve problems that can be broken down into smaller, </a:t>
            </a:r>
            <a:r>
              <a:rPr lang="en-US" dirty="0" err="1" smtClean="0"/>
              <a:t>subproblems</a:t>
            </a:r>
            <a:r>
              <a:rPr lang="en-US" dirty="0"/>
              <a:t>. </a:t>
            </a:r>
            <a:endParaRPr lang="en-IN" sz="2000" dirty="0" smtClean="0"/>
          </a:p>
        </p:txBody>
      </p:sp>
      <p:sp>
        <p:nvSpPr>
          <p:cNvPr id="9" name="Rectangle 8"/>
          <p:cNvSpPr/>
          <p:nvPr/>
        </p:nvSpPr>
        <p:spPr>
          <a:xfrm>
            <a:off x="493832" y="2607207"/>
            <a:ext cx="1210588" cy="369332"/>
          </a:xfrm>
          <a:prstGeom prst="rect">
            <a:avLst/>
          </a:prstGeom>
        </p:spPr>
        <p:txBody>
          <a:bodyPr wrap="none">
            <a:spAutoFit/>
          </a:bodyPr>
          <a:lstStyle/>
          <a:p>
            <a:r>
              <a:rPr lang="en-US" b="1" dirty="0"/>
              <a:t>Program:</a:t>
            </a:r>
          </a:p>
        </p:txBody>
      </p:sp>
      <p:sp>
        <p:nvSpPr>
          <p:cNvPr id="12" name="Rectangle 11"/>
          <p:cNvSpPr/>
          <p:nvPr/>
        </p:nvSpPr>
        <p:spPr>
          <a:xfrm>
            <a:off x="481406" y="5203628"/>
            <a:ext cx="1018227" cy="369332"/>
          </a:xfrm>
          <a:prstGeom prst="rect">
            <a:avLst/>
          </a:prstGeom>
        </p:spPr>
        <p:txBody>
          <a:bodyPr wrap="none">
            <a:spAutoFit/>
          </a:bodyPr>
          <a:lstStyle/>
          <a:p>
            <a:r>
              <a:rPr lang="en-US" b="1" dirty="0" smtClean="0"/>
              <a:t>Output:</a:t>
            </a:r>
            <a:endParaRPr lang="en-US" b="1" dirty="0"/>
          </a:p>
        </p:txBody>
      </p:sp>
      <p:pic>
        <p:nvPicPr>
          <p:cNvPr id="2" name="Picture 1"/>
          <p:cNvPicPr>
            <a:picLocks noChangeAspect="1"/>
          </p:cNvPicPr>
          <p:nvPr/>
        </p:nvPicPr>
        <p:blipFill>
          <a:blip r:embed="rId2"/>
          <a:stretch>
            <a:fillRect/>
          </a:stretch>
        </p:blipFill>
        <p:spPr>
          <a:xfrm>
            <a:off x="1099126" y="3082265"/>
            <a:ext cx="2238375" cy="1933575"/>
          </a:xfrm>
          <a:prstGeom prst="rect">
            <a:avLst/>
          </a:prstGeom>
        </p:spPr>
      </p:pic>
      <p:pic>
        <p:nvPicPr>
          <p:cNvPr id="3" name="Picture 2"/>
          <p:cNvPicPr>
            <a:picLocks noChangeAspect="1"/>
          </p:cNvPicPr>
          <p:nvPr/>
        </p:nvPicPr>
        <p:blipFill>
          <a:blip r:embed="rId3"/>
          <a:stretch>
            <a:fillRect/>
          </a:stretch>
        </p:blipFill>
        <p:spPr>
          <a:xfrm>
            <a:off x="1499633" y="5760748"/>
            <a:ext cx="409575" cy="1019175"/>
          </a:xfrm>
          <a:prstGeom prst="rect">
            <a:avLst/>
          </a:prstGeom>
        </p:spPr>
      </p:pic>
    </p:spTree>
    <p:extLst>
      <p:ext uri="{BB962C8B-B14F-4D97-AF65-F5344CB8AC3E}">
        <p14:creationId xmlns:p14="http://schemas.microsoft.com/office/powerpoint/2010/main" val="5048766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1550478" y="236595"/>
            <a:ext cx="9144000" cy="696277"/>
          </a:xfrm>
        </p:spPr>
        <p:txBody>
          <a:bodyPr>
            <a:noAutofit/>
          </a:bodyPr>
          <a:lstStyle/>
          <a:p>
            <a:r>
              <a:rPr lang="en-US" b="1" dirty="0" smtClean="0"/>
              <a:t>Lambda Functions</a:t>
            </a:r>
            <a:endParaRPr lang="en-US" b="1" dirty="0"/>
          </a:p>
        </p:txBody>
      </p:sp>
      <p:sp>
        <p:nvSpPr>
          <p:cNvPr id="8" name="Rectangle 7"/>
          <p:cNvSpPr/>
          <p:nvPr/>
        </p:nvSpPr>
        <p:spPr>
          <a:xfrm>
            <a:off x="323271" y="1785633"/>
            <a:ext cx="8183419" cy="1231106"/>
          </a:xfrm>
          <a:prstGeom prst="rect">
            <a:avLst/>
          </a:prstGeom>
        </p:spPr>
        <p:txBody>
          <a:bodyPr wrap="square">
            <a:spAutoFit/>
          </a:bodyPr>
          <a:lstStyle/>
          <a:p>
            <a:pPr marL="342900" indent="-342900">
              <a:buFont typeface="Arial" panose="020B0604020202020204" pitchFamily="34" charset="0"/>
              <a:buChar char="•"/>
            </a:pPr>
            <a:r>
              <a:rPr lang="en-US" dirty="0"/>
              <a:t>L</a:t>
            </a:r>
            <a:r>
              <a:rPr lang="en-US" dirty="0" smtClean="0"/>
              <a:t>ambda </a:t>
            </a:r>
            <a:r>
              <a:rPr lang="en-US" dirty="0"/>
              <a:t>functions do not require a name and can only contain a single expression, which is implicitly </a:t>
            </a:r>
            <a:r>
              <a:rPr lang="en-US" dirty="0" smtClean="0"/>
              <a:t>returned</a:t>
            </a:r>
          </a:p>
          <a:p>
            <a:pPr marL="342900" indent="-342900">
              <a:buFont typeface="Arial" panose="020B0604020202020204" pitchFamily="34" charset="0"/>
              <a:buChar char="•"/>
            </a:pPr>
            <a:r>
              <a:rPr lang="en-IN" dirty="0" smtClean="0"/>
              <a:t>Used for </a:t>
            </a:r>
            <a:r>
              <a:rPr lang="en-IN" dirty="0"/>
              <a:t>defining simple </a:t>
            </a:r>
            <a:r>
              <a:rPr lang="en-IN" dirty="0" smtClean="0"/>
              <a:t>functions</a:t>
            </a:r>
            <a:endParaRPr lang="en-IN" sz="2000" dirty="0"/>
          </a:p>
          <a:p>
            <a:endParaRPr lang="en-IN" sz="2000" dirty="0" smtClean="0"/>
          </a:p>
        </p:txBody>
      </p:sp>
      <p:pic>
        <p:nvPicPr>
          <p:cNvPr id="4" name="Picture 3"/>
          <p:cNvPicPr>
            <a:picLocks noChangeAspect="1"/>
          </p:cNvPicPr>
          <p:nvPr/>
        </p:nvPicPr>
        <p:blipFill>
          <a:blip r:embed="rId2"/>
          <a:stretch>
            <a:fillRect/>
          </a:stretch>
        </p:blipFill>
        <p:spPr>
          <a:xfrm>
            <a:off x="613135" y="3336100"/>
            <a:ext cx="8067675" cy="533400"/>
          </a:xfrm>
          <a:prstGeom prst="rect">
            <a:avLst/>
          </a:prstGeom>
        </p:spPr>
      </p:pic>
      <p:pic>
        <p:nvPicPr>
          <p:cNvPr id="7" name="Picture 6"/>
          <p:cNvPicPr>
            <a:picLocks noChangeAspect="1"/>
          </p:cNvPicPr>
          <p:nvPr/>
        </p:nvPicPr>
        <p:blipFill>
          <a:blip r:embed="rId3"/>
          <a:stretch>
            <a:fillRect/>
          </a:stretch>
        </p:blipFill>
        <p:spPr>
          <a:xfrm>
            <a:off x="613135" y="4829464"/>
            <a:ext cx="4657725" cy="228600"/>
          </a:xfrm>
          <a:prstGeom prst="rect">
            <a:avLst/>
          </a:prstGeom>
        </p:spPr>
      </p:pic>
      <p:sp>
        <p:nvSpPr>
          <p:cNvPr id="9" name="Rectangle 8"/>
          <p:cNvSpPr/>
          <p:nvPr/>
        </p:nvSpPr>
        <p:spPr>
          <a:xfrm>
            <a:off x="493833" y="2832073"/>
            <a:ext cx="1210588" cy="369332"/>
          </a:xfrm>
          <a:prstGeom prst="rect">
            <a:avLst/>
          </a:prstGeom>
        </p:spPr>
        <p:txBody>
          <a:bodyPr wrap="none">
            <a:spAutoFit/>
          </a:bodyPr>
          <a:lstStyle/>
          <a:p>
            <a:r>
              <a:rPr lang="en-US" b="1" dirty="0"/>
              <a:t>Program:</a:t>
            </a:r>
          </a:p>
        </p:txBody>
      </p:sp>
      <p:sp>
        <p:nvSpPr>
          <p:cNvPr id="12" name="Rectangle 11"/>
          <p:cNvSpPr/>
          <p:nvPr/>
        </p:nvSpPr>
        <p:spPr>
          <a:xfrm>
            <a:off x="493833" y="4332982"/>
            <a:ext cx="1018227" cy="369332"/>
          </a:xfrm>
          <a:prstGeom prst="rect">
            <a:avLst/>
          </a:prstGeom>
        </p:spPr>
        <p:txBody>
          <a:bodyPr wrap="none">
            <a:spAutoFit/>
          </a:bodyPr>
          <a:lstStyle/>
          <a:p>
            <a:r>
              <a:rPr lang="en-US" b="1" dirty="0" smtClean="0"/>
              <a:t>Output:</a:t>
            </a:r>
            <a:endParaRPr lang="en-US" b="1" dirty="0"/>
          </a:p>
        </p:txBody>
      </p:sp>
    </p:spTree>
    <p:extLst>
      <p:ext uri="{BB962C8B-B14F-4D97-AF65-F5344CB8AC3E}">
        <p14:creationId xmlns:p14="http://schemas.microsoft.com/office/powerpoint/2010/main" val="3264967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Placeholders - Pass</a:t>
            </a:r>
            <a:endParaRPr lang="en-US" dirty="0">
              <a:solidFill>
                <a:srgbClr val="5C4E3D"/>
              </a:solidFill>
            </a:endParaRPr>
          </a:p>
        </p:txBody>
      </p:sp>
      <p:sp>
        <p:nvSpPr>
          <p:cNvPr id="5" name="Rectangle 4"/>
          <p:cNvSpPr/>
          <p:nvPr/>
        </p:nvSpPr>
        <p:spPr>
          <a:xfrm>
            <a:off x="1009163" y="1412320"/>
            <a:ext cx="8957797" cy="1200329"/>
          </a:xfrm>
          <a:prstGeom prst="rect">
            <a:avLst/>
          </a:prstGeom>
        </p:spPr>
        <p:txBody>
          <a:bodyPr wrap="square">
            <a:spAutoFit/>
          </a:bodyPr>
          <a:lstStyle/>
          <a:p>
            <a:pPr marL="342900" indent="-342900">
              <a:buFont typeface="Arial" panose="020B0604020202020204" pitchFamily="34" charset="0"/>
              <a:buChar char="•"/>
            </a:pPr>
            <a:r>
              <a:rPr lang="en-US" dirty="0" smtClean="0"/>
              <a:t>pass </a:t>
            </a:r>
            <a:r>
              <a:rPr lang="en-US" dirty="0"/>
              <a:t>statement in Python is a null </a:t>
            </a:r>
            <a:r>
              <a:rPr lang="en-US" dirty="0" smtClean="0"/>
              <a:t>operation</a:t>
            </a:r>
          </a:p>
          <a:p>
            <a:pPr marL="342900" indent="-342900">
              <a:buFont typeface="Arial" panose="020B0604020202020204" pitchFamily="34" charset="0"/>
              <a:buChar char="•"/>
            </a:pPr>
            <a:r>
              <a:rPr lang="en-US" dirty="0" smtClean="0"/>
              <a:t>It </a:t>
            </a:r>
            <a:r>
              <a:rPr lang="en-US" dirty="0"/>
              <a:t>does nothing when </a:t>
            </a:r>
            <a:r>
              <a:rPr lang="en-US" dirty="0" smtClean="0"/>
              <a:t>executed</a:t>
            </a:r>
          </a:p>
          <a:p>
            <a:pPr marL="342900" indent="-342900">
              <a:buFont typeface="Arial" panose="020B0604020202020204" pitchFamily="34" charset="0"/>
              <a:buChar char="•"/>
            </a:pPr>
            <a:r>
              <a:rPr lang="en-US" dirty="0" smtClean="0"/>
              <a:t>Purpose </a:t>
            </a:r>
            <a:r>
              <a:rPr lang="en-US" dirty="0"/>
              <a:t>is to act as a placeholder where a statement is syntactically required but no actual code or logic is </a:t>
            </a:r>
            <a:r>
              <a:rPr lang="en-US" dirty="0" smtClean="0"/>
              <a:t>intended</a:t>
            </a:r>
            <a:endParaRPr lang="en-IN" sz="2000" dirty="0" smtClean="0"/>
          </a:p>
        </p:txBody>
      </p:sp>
      <p:pic>
        <p:nvPicPr>
          <p:cNvPr id="6" name="Picture 5"/>
          <p:cNvPicPr>
            <a:picLocks noChangeAspect="1"/>
          </p:cNvPicPr>
          <p:nvPr/>
        </p:nvPicPr>
        <p:blipFill>
          <a:blip r:embed="rId2"/>
          <a:stretch>
            <a:fillRect/>
          </a:stretch>
        </p:blipFill>
        <p:spPr>
          <a:xfrm>
            <a:off x="1368552" y="3030664"/>
            <a:ext cx="4838700" cy="2314575"/>
          </a:xfrm>
          <a:prstGeom prst="rect">
            <a:avLst/>
          </a:prstGeom>
        </p:spPr>
      </p:pic>
      <p:pic>
        <p:nvPicPr>
          <p:cNvPr id="7" name="Picture 6"/>
          <p:cNvPicPr>
            <a:picLocks noChangeAspect="1"/>
          </p:cNvPicPr>
          <p:nvPr/>
        </p:nvPicPr>
        <p:blipFill>
          <a:blip r:embed="rId3"/>
          <a:stretch>
            <a:fillRect/>
          </a:stretch>
        </p:blipFill>
        <p:spPr>
          <a:xfrm>
            <a:off x="1368552" y="5938550"/>
            <a:ext cx="2105025" cy="323850"/>
          </a:xfrm>
          <a:prstGeom prst="rect">
            <a:avLst/>
          </a:prstGeom>
        </p:spPr>
      </p:pic>
    </p:spTree>
    <p:extLst>
      <p:ext uri="{BB962C8B-B14F-4D97-AF65-F5344CB8AC3E}">
        <p14:creationId xmlns:p14="http://schemas.microsoft.com/office/powerpoint/2010/main" val="6931519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288" y="530352"/>
            <a:ext cx="10549128" cy="1018125"/>
          </a:xfrm>
        </p:spPr>
        <p:txBody>
          <a:bodyPr>
            <a:normAutofit fontScale="90000"/>
          </a:bodyPr>
          <a:lstStyle/>
          <a:p>
            <a:r>
              <a:rPr lang="en-US" b="1" dirty="0" smtClean="0"/>
              <a:t>Placeholders – Single underscore</a:t>
            </a:r>
            <a:endParaRPr lang="en-US" dirty="0">
              <a:solidFill>
                <a:srgbClr val="5C4E3D"/>
              </a:solidFill>
            </a:endParaRPr>
          </a:p>
        </p:txBody>
      </p:sp>
      <p:sp>
        <p:nvSpPr>
          <p:cNvPr id="5" name="Rectangle 4"/>
          <p:cNvSpPr/>
          <p:nvPr/>
        </p:nvSpPr>
        <p:spPr>
          <a:xfrm>
            <a:off x="1009163" y="1548477"/>
            <a:ext cx="8183419" cy="646331"/>
          </a:xfrm>
          <a:prstGeom prst="rect">
            <a:avLst/>
          </a:prstGeom>
        </p:spPr>
        <p:txBody>
          <a:bodyPr wrap="square">
            <a:spAutoFit/>
          </a:bodyPr>
          <a:lstStyle/>
          <a:p>
            <a:pPr marL="342900" indent="-342900">
              <a:buFont typeface="Arial" panose="020B0604020202020204" pitchFamily="34" charset="0"/>
              <a:buChar char="•"/>
            </a:pPr>
            <a:r>
              <a:rPr lang="en-US" dirty="0" smtClean="0"/>
              <a:t>Use of “-”</a:t>
            </a:r>
            <a:r>
              <a:rPr lang="en-IN" dirty="0"/>
              <a:t> temporary or throwaway </a:t>
            </a:r>
            <a:r>
              <a:rPr lang="en-IN" dirty="0" smtClean="0"/>
              <a:t>variable</a:t>
            </a:r>
          </a:p>
          <a:p>
            <a:pPr marL="342900" indent="-342900">
              <a:buFont typeface="Arial" panose="020B0604020202020204" pitchFamily="34" charset="0"/>
              <a:buChar char="•"/>
            </a:pPr>
            <a:r>
              <a:rPr lang="en-US" dirty="0" smtClean="0"/>
              <a:t>Placeholder </a:t>
            </a:r>
            <a:r>
              <a:rPr lang="en-US" dirty="0"/>
              <a:t>when the variable itself is not going to be used in the code</a:t>
            </a:r>
            <a:endParaRPr lang="en-IN" sz="2000" dirty="0" smtClean="0"/>
          </a:p>
        </p:txBody>
      </p:sp>
      <p:sp>
        <p:nvSpPr>
          <p:cNvPr id="3" name="Rectangle 2"/>
          <p:cNvSpPr/>
          <p:nvPr/>
        </p:nvSpPr>
        <p:spPr>
          <a:xfrm>
            <a:off x="780288" y="2557834"/>
            <a:ext cx="6096000" cy="646331"/>
          </a:xfrm>
          <a:prstGeom prst="rect">
            <a:avLst/>
          </a:prstGeom>
        </p:spPr>
        <p:txBody>
          <a:bodyPr>
            <a:spAutoFit/>
          </a:bodyPr>
          <a:lstStyle/>
          <a:p>
            <a:r>
              <a:rPr lang="en-IN" dirty="0"/>
              <a:t>for _ in </a:t>
            </a:r>
            <a:r>
              <a:rPr lang="en-IN" dirty="0" smtClean="0"/>
              <a:t>range(4):</a:t>
            </a:r>
            <a:endParaRPr lang="en-IN" dirty="0"/>
          </a:p>
          <a:p>
            <a:r>
              <a:rPr lang="en-IN" dirty="0"/>
              <a:t>    print</a:t>
            </a:r>
            <a:r>
              <a:rPr lang="en-IN" dirty="0" smtClean="0"/>
              <a:t>(“</a:t>
            </a:r>
            <a:r>
              <a:rPr lang="en-IN" dirty="0" err="1" smtClean="0"/>
              <a:t>TestLeaf</a:t>
            </a:r>
            <a:r>
              <a:rPr lang="en-IN" dirty="0" smtClean="0"/>
              <a:t>")</a:t>
            </a:r>
            <a:endParaRPr lang="en-IN" dirty="0"/>
          </a:p>
        </p:txBody>
      </p:sp>
      <p:sp>
        <p:nvSpPr>
          <p:cNvPr id="4" name="Rectangle 3"/>
          <p:cNvSpPr/>
          <p:nvPr/>
        </p:nvSpPr>
        <p:spPr>
          <a:xfrm>
            <a:off x="716280" y="3711214"/>
            <a:ext cx="11475720" cy="2031325"/>
          </a:xfrm>
          <a:prstGeom prst="rect">
            <a:avLst/>
          </a:prstGeom>
        </p:spPr>
        <p:txBody>
          <a:bodyPr wrap="square">
            <a:spAutoFit/>
          </a:bodyPr>
          <a:lstStyle/>
          <a:p>
            <a:r>
              <a:rPr lang="en-IN" dirty="0" err="1" smtClean="0"/>
              <a:t>def</a:t>
            </a:r>
            <a:r>
              <a:rPr lang="en-IN" dirty="0" smtClean="0"/>
              <a:t> </a:t>
            </a:r>
            <a:r>
              <a:rPr lang="en-IN" dirty="0" err="1" smtClean="0"/>
              <a:t>return_numbers</a:t>
            </a:r>
            <a:r>
              <a:rPr lang="en-IN" dirty="0" smtClean="0"/>
              <a:t>():</a:t>
            </a:r>
            <a:endParaRPr lang="en-IN" dirty="0"/>
          </a:p>
          <a:p>
            <a:r>
              <a:rPr lang="en-IN" dirty="0"/>
              <a:t>    return </a:t>
            </a:r>
            <a:r>
              <a:rPr lang="en-IN" dirty="0" smtClean="0"/>
              <a:t>10, 20</a:t>
            </a:r>
            <a:endParaRPr lang="en-IN" dirty="0"/>
          </a:p>
          <a:p>
            <a:endParaRPr lang="en-IN" dirty="0"/>
          </a:p>
          <a:p>
            <a:r>
              <a:rPr lang="en-IN" b="1" dirty="0" smtClean="0"/>
              <a:t>_</a:t>
            </a:r>
            <a:r>
              <a:rPr lang="en-IN" dirty="0" smtClean="0"/>
              <a:t>, num2value </a:t>
            </a:r>
            <a:r>
              <a:rPr lang="en-IN" dirty="0"/>
              <a:t>= </a:t>
            </a:r>
            <a:r>
              <a:rPr lang="en-IN" dirty="0" err="1" smtClean="0"/>
              <a:t>return_numbers</a:t>
            </a:r>
            <a:r>
              <a:rPr lang="en-IN" dirty="0" smtClean="0"/>
              <a:t>()    </a:t>
            </a:r>
            <a:r>
              <a:rPr lang="en-IN" dirty="0" smtClean="0">
                <a:sym typeface="Wingdings" panose="05000000000000000000" pitchFamily="2" charset="2"/>
              </a:rPr>
              <a:t> </a:t>
            </a:r>
            <a:r>
              <a:rPr lang="en-IN" dirty="0"/>
              <a:t># Ignoring the first element of the returned pair using a single underscore</a:t>
            </a:r>
          </a:p>
          <a:p>
            <a:endParaRPr lang="en-IN" dirty="0"/>
          </a:p>
          <a:p>
            <a:r>
              <a:rPr lang="en-IN" dirty="0" smtClean="0"/>
              <a:t>print</a:t>
            </a:r>
            <a:r>
              <a:rPr lang="en-IN" dirty="0"/>
              <a:t>("Value:", </a:t>
            </a:r>
            <a:r>
              <a:rPr lang="en-IN" dirty="0" smtClean="0"/>
              <a:t>num2value</a:t>
            </a:r>
            <a:r>
              <a:rPr lang="en-IN" dirty="0"/>
              <a:t>)</a:t>
            </a:r>
          </a:p>
        </p:txBody>
      </p:sp>
    </p:spTree>
    <p:extLst>
      <p:ext uri="{BB962C8B-B14F-4D97-AF65-F5344CB8AC3E}">
        <p14:creationId xmlns:p14="http://schemas.microsoft.com/office/powerpoint/2010/main" val="5738367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9163" y="1412320"/>
            <a:ext cx="8183419" cy="369332"/>
          </a:xfrm>
          <a:prstGeom prst="rect">
            <a:avLst/>
          </a:prstGeom>
        </p:spPr>
        <p:txBody>
          <a:bodyPr wrap="square">
            <a:spAutoFit/>
          </a:bodyPr>
          <a:lstStyle/>
          <a:p>
            <a:pPr marL="342900" indent="-342900">
              <a:buFont typeface="Arial" panose="020B0604020202020204" pitchFamily="34" charset="0"/>
              <a:buChar char="•"/>
            </a:pPr>
            <a:r>
              <a:rPr lang="en-US" dirty="0" smtClean="0"/>
              <a:t>Single underscore variable</a:t>
            </a:r>
            <a:endParaRPr lang="en-IN" sz="2000" dirty="0" smtClean="0"/>
          </a:p>
        </p:txBody>
      </p:sp>
      <p:pic>
        <p:nvPicPr>
          <p:cNvPr id="6" name="Picture 5"/>
          <p:cNvPicPr>
            <a:picLocks noChangeAspect="1"/>
          </p:cNvPicPr>
          <p:nvPr/>
        </p:nvPicPr>
        <p:blipFill>
          <a:blip r:embed="rId2"/>
          <a:stretch>
            <a:fillRect/>
          </a:stretch>
        </p:blipFill>
        <p:spPr>
          <a:xfrm>
            <a:off x="1524000" y="3785894"/>
            <a:ext cx="3660647" cy="770663"/>
          </a:xfrm>
          <a:prstGeom prst="rect">
            <a:avLst/>
          </a:prstGeom>
        </p:spPr>
      </p:pic>
      <p:pic>
        <p:nvPicPr>
          <p:cNvPr id="7" name="Picture 6"/>
          <p:cNvPicPr>
            <a:picLocks noChangeAspect="1"/>
          </p:cNvPicPr>
          <p:nvPr/>
        </p:nvPicPr>
        <p:blipFill>
          <a:blip r:embed="rId3"/>
          <a:stretch>
            <a:fillRect/>
          </a:stretch>
        </p:blipFill>
        <p:spPr>
          <a:xfrm>
            <a:off x="1524000" y="4868227"/>
            <a:ext cx="9981438" cy="962025"/>
          </a:xfrm>
          <a:prstGeom prst="rect">
            <a:avLst/>
          </a:prstGeom>
        </p:spPr>
      </p:pic>
      <p:pic>
        <p:nvPicPr>
          <p:cNvPr id="8" name="Picture 7"/>
          <p:cNvPicPr>
            <a:picLocks noChangeAspect="1"/>
          </p:cNvPicPr>
          <p:nvPr/>
        </p:nvPicPr>
        <p:blipFill>
          <a:blip r:embed="rId4"/>
          <a:stretch>
            <a:fillRect/>
          </a:stretch>
        </p:blipFill>
        <p:spPr>
          <a:xfrm>
            <a:off x="1524000" y="3202635"/>
            <a:ext cx="750778" cy="417099"/>
          </a:xfrm>
          <a:prstGeom prst="rect">
            <a:avLst/>
          </a:prstGeom>
        </p:spPr>
      </p:pic>
      <p:pic>
        <p:nvPicPr>
          <p:cNvPr id="9" name="Picture 8"/>
          <p:cNvPicPr>
            <a:picLocks noChangeAspect="1"/>
          </p:cNvPicPr>
          <p:nvPr/>
        </p:nvPicPr>
        <p:blipFill>
          <a:blip r:embed="rId5"/>
          <a:stretch>
            <a:fillRect/>
          </a:stretch>
        </p:blipFill>
        <p:spPr>
          <a:xfrm>
            <a:off x="1524000" y="2490737"/>
            <a:ext cx="2209800" cy="561975"/>
          </a:xfrm>
          <a:prstGeom prst="rect">
            <a:avLst/>
          </a:prstGeom>
        </p:spPr>
      </p:pic>
      <p:pic>
        <p:nvPicPr>
          <p:cNvPr id="10" name="Picture 9"/>
          <p:cNvPicPr>
            <a:picLocks noChangeAspect="1"/>
          </p:cNvPicPr>
          <p:nvPr/>
        </p:nvPicPr>
        <p:blipFill>
          <a:blip r:embed="rId6"/>
          <a:stretch>
            <a:fillRect/>
          </a:stretch>
        </p:blipFill>
        <p:spPr>
          <a:xfrm>
            <a:off x="1524000" y="5996412"/>
            <a:ext cx="1057275" cy="285750"/>
          </a:xfrm>
          <a:prstGeom prst="rect">
            <a:avLst/>
          </a:prstGeom>
        </p:spPr>
      </p:pic>
      <p:sp>
        <p:nvSpPr>
          <p:cNvPr id="12" name="Title 1"/>
          <p:cNvSpPr txBox="1">
            <a:spLocks/>
          </p:cNvSpPr>
          <p:nvPr/>
        </p:nvSpPr>
        <p:spPr>
          <a:xfrm>
            <a:off x="780288" y="530352"/>
            <a:ext cx="10549128" cy="1018125"/>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smtClean="0"/>
              <a:t>Placeholders – Single underscore</a:t>
            </a:r>
            <a:endParaRPr lang="en-US" dirty="0">
              <a:solidFill>
                <a:srgbClr val="5C4E3D"/>
              </a:solidFill>
            </a:endParaRPr>
          </a:p>
        </p:txBody>
      </p:sp>
    </p:spTree>
    <p:extLst>
      <p:ext uri="{BB962C8B-B14F-4D97-AF65-F5344CB8AC3E}">
        <p14:creationId xmlns:p14="http://schemas.microsoft.com/office/powerpoint/2010/main" val="2166906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err="1" smtClean="0"/>
              <a:t>Dunder</a:t>
            </a:r>
            <a:r>
              <a:rPr lang="en-US" b="1" dirty="0" smtClean="0"/>
              <a:t> Variable</a:t>
            </a:r>
            <a:endParaRPr lang="en-US" dirty="0">
              <a:solidFill>
                <a:srgbClr val="5C4E3D"/>
              </a:solidFill>
            </a:endParaRPr>
          </a:p>
        </p:txBody>
      </p:sp>
      <p:sp>
        <p:nvSpPr>
          <p:cNvPr id="5" name="Rectangle 4"/>
          <p:cNvSpPr/>
          <p:nvPr/>
        </p:nvSpPr>
        <p:spPr>
          <a:xfrm>
            <a:off x="1009163" y="1412320"/>
            <a:ext cx="9658837" cy="1508105"/>
          </a:xfrm>
          <a:prstGeom prst="rect">
            <a:avLst/>
          </a:prstGeom>
        </p:spPr>
        <p:txBody>
          <a:bodyPr wrap="square">
            <a:spAutoFit/>
          </a:bodyPr>
          <a:lstStyle/>
          <a:p>
            <a:pPr marL="342900" indent="-342900">
              <a:buFont typeface="Arial" panose="020B0604020202020204" pitchFamily="34" charset="0"/>
              <a:buChar char="•"/>
            </a:pPr>
            <a:r>
              <a:rPr lang="en-US" dirty="0"/>
              <a:t>Double underscore variable - these variables are always surrounded by two underscores</a:t>
            </a:r>
          </a:p>
          <a:p>
            <a:pPr marL="342900" indent="-342900">
              <a:buFont typeface="Arial" panose="020B0604020202020204" pitchFamily="34" charset="0"/>
              <a:buChar char="•"/>
            </a:pPr>
            <a:r>
              <a:rPr lang="en-US" dirty="0"/>
              <a:t>Pythons internal Use, don’t try to define </a:t>
            </a:r>
            <a:r>
              <a:rPr lang="en-US" dirty="0" err="1"/>
              <a:t>dunder</a:t>
            </a:r>
            <a:r>
              <a:rPr lang="en-US" dirty="0"/>
              <a:t> variables</a:t>
            </a:r>
          </a:p>
          <a:p>
            <a:pPr marL="342900" indent="-342900">
              <a:buFont typeface="Arial" panose="020B0604020202020204" pitchFamily="34" charset="0"/>
              <a:buChar char="•"/>
            </a:pPr>
            <a:r>
              <a:rPr lang="en-US" dirty="0"/>
              <a:t>To convey information </a:t>
            </a:r>
            <a:r>
              <a:rPr lang="en-US" dirty="0" smtClean="0"/>
              <a:t>to </a:t>
            </a:r>
            <a:r>
              <a:rPr lang="en-US" dirty="0"/>
              <a:t>Python programmers</a:t>
            </a:r>
          </a:p>
          <a:p>
            <a:pPr marL="342900" indent="-342900">
              <a:buFont typeface="Arial" panose="020B0604020202020204" pitchFamily="34" charset="0"/>
              <a:buChar char="•"/>
            </a:pPr>
            <a:r>
              <a:rPr lang="en-US" dirty="0"/>
              <a:t>To empower Python programmers to convey information to the Python interpreter</a:t>
            </a:r>
          </a:p>
          <a:p>
            <a:pPr marL="342900" indent="-342900">
              <a:buFont typeface="Arial" panose="020B0604020202020204" pitchFamily="34" charset="0"/>
              <a:buChar char="•"/>
            </a:pPr>
            <a:endParaRPr lang="en-IN" sz="2000" dirty="0" smtClean="0"/>
          </a:p>
        </p:txBody>
      </p:sp>
      <p:sp>
        <p:nvSpPr>
          <p:cNvPr id="3" name="TextBox 2"/>
          <p:cNvSpPr txBox="1"/>
          <p:nvPr/>
        </p:nvSpPr>
        <p:spPr>
          <a:xfrm>
            <a:off x="2437013" y="3030153"/>
            <a:ext cx="6803136" cy="646331"/>
          </a:xfrm>
          <a:prstGeom prst="rect">
            <a:avLst/>
          </a:prstGeom>
          <a:noFill/>
        </p:spPr>
        <p:txBody>
          <a:bodyPr wrap="square" rtlCol="0">
            <a:spAutoFit/>
          </a:bodyPr>
          <a:lstStyle/>
          <a:p>
            <a:r>
              <a:rPr lang="en-US" dirty="0"/>
              <a:t>p</a:t>
            </a:r>
            <a:r>
              <a:rPr lang="en-US" dirty="0" smtClean="0"/>
              <a:t>rint(__name__)  </a:t>
            </a:r>
            <a:r>
              <a:rPr lang="en-US" dirty="0" smtClean="0">
                <a:sym typeface="Wingdings" panose="05000000000000000000" pitchFamily="2" charset="2"/>
              </a:rPr>
              <a:t> This prints the current context of the file</a:t>
            </a:r>
          </a:p>
          <a:p>
            <a:r>
              <a:rPr lang="en-IN" dirty="0"/>
              <a:t>print(__doc</a:t>
            </a:r>
            <a:r>
              <a:rPr lang="en-IN" dirty="0" smtClean="0"/>
              <a:t>__)     </a:t>
            </a:r>
            <a:r>
              <a:rPr lang="en-US" dirty="0" smtClean="0">
                <a:sym typeface="Wingdings" panose="05000000000000000000" pitchFamily="2" charset="2"/>
              </a:rPr>
              <a:t> </a:t>
            </a:r>
            <a:r>
              <a:rPr lang="en-US" dirty="0">
                <a:sym typeface="Wingdings" panose="05000000000000000000" pitchFamily="2" charset="2"/>
              </a:rPr>
              <a:t>This prints the </a:t>
            </a:r>
            <a:r>
              <a:rPr lang="en-US" dirty="0" smtClean="0">
                <a:sym typeface="Wingdings" panose="05000000000000000000" pitchFamily="2" charset="2"/>
              </a:rPr>
              <a:t>document comment </a:t>
            </a:r>
            <a:r>
              <a:rPr lang="en-US" dirty="0">
                <a:sym typeface="Wingdings" panose="05000000000000000000" pitchFamily="2" charset="2"/>
              </a:rPr>
              <a:t>of the </a:t>
            </a:r>
            <a:r>
              <a:rPr lang="en-US" dirty="0" smtClean="0">
                <a:sym typeface="Wingdings" panose="05000000000000000000" pitchFamily="2" charset="2"/>
              </a:rPr>
              <a:t>file</a:t>
            </a:r>
            <a:endParaRPr lang="en-IN" dirty="0"/>
          </a:p>
        </p:txBody>
      </p:sp>
      <p:pic>
        <p:nvPicPr>
          <p:cNvPr id="11" name="Picture 10"/>
          <p:cNvPicPr>
            <a:picLocks noChangeAspect="1"/>
          </p:cNvPicPr>
          <p:nvPr/>
        </p:nvPicPr>
        <p:blipFill>
          <a:blip r:embed="rId2"/>
          <a:stretch>
            <a:fillRect/>
          </a:stretch>
        </p:blipFill>
        <p:spPr>
          <a:xfrm>
            <a:off x="1149096" y="4252721"/>
            <a:ext cx="3762375" cy="1790700"/>
          </a:xfrm>
          <a:prstGeom prst="rect">
            <a:avLst/>
          </a:prstGeom>
        </p:spPr>
      </p:pic>
      <p:pic>
        <p:nvPicPr>
          <p:cNvPr id="4" name="Picture 3"/>
          <p:cNvPicPr>
            <a:picLocks noChangeAspect="1"/>
          </p:cNvPicPr>
          <p:nvPr/>
        </p:nvPicPr>
        <p:blipFill>
          <a:blip r:embed="rId3"/>
          <a:stretch>
            <a:fillRect/>
          </a:stretch>
        </p:blipFill>
        <p:spPr>
          <a:xfrm>
            <a:off x="5256085" y="4057458"/>
            <a:ext cx="6562725" cy="2181225"/>
          </a:xfrm>
          <a:prstGeom prst="rect">
            <a:avLst/>
          </a:prstGeom>
        </p:spPr>
      </p:pic>
    </p:spTree>
    <p:extLst>
      <p:ext uri="{BB962C8B-B14F-4D97-AF65-F5344CB8AC3E}">
        <p14:creationId xmlns:p14="http://schemas.microsoft.com/office/powerpoint/2010/main" val="2853954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Importing Module</a:t>
            </a:r>
            <a:endParaRPr lang="en-US" dirty="0">
              <a:solidFill>
                <a:srgbClr val="5C4E3D"/>
              </a:solidFill>
            </a:endParaRPr>
          </a:p>
        </p:txBody>
      </p:sp>
      <p:sp>
        <p:nvSpPr>
          <p:cNvPr id="5" name="Rectangle 4"/>
          <p:cNvSpPr/>
          <p:nvPr/>
        </p:nvSpPr>
        <p:spPr>
          <a:xfrm>
            <a:off x="1009163" y="1412320"/>
            <a:ext cx="9658837" cy="2031325"/>
          </a:xfrm>
          <a:prstGeom prst="rect">
            <a:avLst/>
          </a:prstGeom>
        </p:spPr>
        <p:txBody>
          <a:bodyPr wrap="square">
            <a:spAutoFit/>
          </a:bodyPr>
          <a:lstStyle/>
          <a:p>
            <a:r>
              <a:rPr lang="en-US" dirty="0"/>
              <a:t>A file containing a set of functions </a:t>
            </a:r>
            <a:r>
              <a:rPr lang="en-US" dirty="0" smtClean="0"/>
              <a:t>required to </a:t>
            </a:r>
            <a:r>
              <a:rPr lang="en-US" dirty="0"/>
              <a:t>include in your </a:t>
            </a:r>
            <a:r>
              <a:rPr lang="en-US" dirty="0" smtClean="0"/>
              <a:t>application</a:t>
            </a:r>
          </a:p>
          <a:p>
            <a:endParaRPr lang="en-US" dirty="0" smtClean="0"/>
          </a:p>
          <a:p>
            <a:r>
              <a:rPr lang="en-US" dirty="0"/>
              <a:t>To create a module </a:t>
            </a:r>
            <a:r>
              <a:rPr lang="en-US" dirty="0" smtClean="0">
                <a:sym typeface="Wingdings" panose="05000000000000000000" pitchFamily="2" charset="2"/>
              </a:rPr>
              <a:t></a:t>
            </a:r>
            <a:r>
              <a:rPr lang="en-US" dirty="0" smtClean="0"/>
              <a:t> Save </a:t>
            </a:r>
            <a:r>
              <a:rPr lang="en-US" dirty="0"/>
              <a:t>the code you want in a file with the file extension .</a:t>
            </a:r>
            <a:r>
              <a:rPr lang="en-US" dirty="0" err="1" smtClean="0"/>
              <a:t>py</a:t>
            </a:r>
            <a:endParaRPr lang="en-US" dirty="0" smtClean="0"/>
          </a:p>
          <a:p>
            <a:endParaRPr lang="en-US" dirty="0"/>
          </a:p>
          <a:p>
            <a:r>
              <a:rPr lang="en-US" dirty="0" smtClean="0"/>
              <a:t>Use </a:t>
            </a:r>
            <a:r>
              <a:rPr lang="en-US" dirty="0"/>
              <a:t>the </a:t>
            </a:r>
            <a:r>
              <a:rPr lang="en-US" dirty="0" smtClean="0"/>
              <a:t>module created</a:t>
            </a:r>
            <a:r>
              <a:rPr lang="en-US" dirty="0"/>
              <a:t>, by using the import </a:t>
            </a:r>
            <a:r>
              <a:rPr lang="en-US" dirty="0" smtClean="0"/>
              <a:t>statement</a:t>
            </a:r>
          </a:p>
          <a:p>
            <a:endParaRPr lang="en-US" dirty="0"/>
          </a:p>
          <a:p>
            <a:r>
              <a:rPr lang="en-IN" dirty="0" smtClean="0"/>
              <a:t>Renaming module name while importing </a:t>
            </a:r>
            <a:r>
              <a:rPr lang="en-IN" dirty="0" smtClean="0">
                <a:sym typeface="Wingdings" panose="05000000000000000000" pitchFamily="2" charset="2"/>
              </a:rPr>
              <a:t> </a:t>
            </a:r>
            <a:r>
              <a:rPr lang="en-IN" dirty="0" smtClean="0"/>
              <a:t>import</a:t>
            </a:r>
            <a:r>
              <a:rPr lang="en-IN" dirty="0"/>
              <a:t> </a:t>
            </a:r>
            <a:r>
              <a:rPr lang="en-IN" dirty="0" smtClean="0"/>
              <a:t>base</a:t>
            </a:r>
            <a:r>
              <a:rPr lang="en-IN" dirty="0"/>
              <a:t> as </a:t>
            </a:r>
            <a:r>
              <a:rPr lang="en-IN" dirty="0" smtClean="0"/>
              <a:t>b</a:t>
            </a:r>
            <a:endParaRPr lang="en-US" dirty="0"/>
          </a:p>
        </p:txBody>
      </p:sp>
    </p:spTree>
    <p:extLst>
      <p:ext uri="{BB962C8B-B14F-4D97-AF65-F5344CB8AC3E}">
        <p14:creationId xmlns:p14="http://schemas.microsoft.com/office/powerpoint/2010/main" val="1627112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719" y="327759"/>
            <a:ext cx="9814560" cy="928110"/>
          </a:xfrm>
        </p:spPr>
        <p:txBody>
          <a:bodyPr>
            <a:normAutofit fontScale="90000"/>
          </a:bodyPr>
          <a:lstStyle/>
          <a:p>
            <a:r>
              <a:rPr lang="en-US" b="1" dirty="0" smtClean="0"/>
              <a:t>Importing Module – Base file</a:t>
            </a:r>
            <a:endParaRPr lang="en-US" dirty="0">
              <a:solidFill>
                <a:srgbClr val="5C4E3D"/>
              </a:solidFill>
            </a:endParaRPr>
          </a:p>
        </p:txBody>
      </p:sp>
      <p:pic>
        <p:nvPicPr>
          <p:cNvPr id="8" name="Picture 7"/>
          <p:cNvPicPr>
            <a:picLocks noChangeAspect="1"/>
          </p:cNvPicPr>
          <p:nvPr/>
        </p:nvPicPr>
        <p:blipFill>
          <a:blip r:embed="rId2"/>
          <a:stretch>
            <a:fillRect/>
          </a:stretch>
        </p:blipFill>
        <p:spPr>
          <a:xfrm>
            <a:off x="1426463" y="1762697"/>
            <a:ext cx="9189721" cy="4690492"/>
          </a:xfrm>
          <a:prstGeom prst="rect">
            <a:avLst/>
          </a:prstGeom>
        </p:spPr>
      </p:pic>
      <p:sp>
        <p:nvSpPr>
          <p:cNvPr id="3" name="TextBox 2"/>
          <p:cNvSpPr txBox="1"/>
          <p:nvPr/>
        </p:nvSpPr>
        <p:spPr>
          <a:xfrm>
            <a:off x="1188719" y="1289304"/>
            <a:ext cx="4672585" cy="369332"/>
          </a:xfrm>
          <a:prstGeom prst="rect">
            <a:avLst/>
          </a:prstGeom>
          <a:noFill/>
        </p:spPr>
        <p:txBody>
          <a:bodyPr wrap="square" rtlCol="0">
            <a:spAutoFit/>
          </a:bodyPr>
          <a:lstStyle/>
          <a:p>
            <a:r>
              <a:rPr lang="en-US" dirty="0" smtClean="0"/>
              <a:t>Base file with functions defined</a:t>
            </a:r>
            <a:endParaRPr lang="en-IN" dirty="0"/>
          </a:p>
        </p:txBody>
      </p:sp>
    </p:spTree>
    <p:extLst>
      <p:ext uri="{BB962C8B-B14F-4D97-AF65-F5344CB8AC3E}">
        <p14:creationId xmlns:p14="http://schemas.microsoft.com/office/powerpoint/2010/main" val="37402585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153" y="148091"/>
            <a:ext cx="11000231" cy="848605"/>
          </a:xfrm>
        </p:spPr>
        <p:txBody>
          <a:bodyPr>
            <a:normAutofit/>
          </a:bodyPr>
          <a:lstStyle/>
          <a:p>
            <a:pPr algn="l"/>
            <a:r>
              <a:rPr lang="en-US" sz="4400" b="1" dirty="0" smtClean="0"/>
              <a:t>Importing </a:t>
            </a:r>
            <a:r>
              <a:rPr lang="en-US" sz="4000" b="1" dirty="0" smtClean="0"/>
              <a:t>Module</a:t>
            </a:r>
            <a:r>
              <a:rPr lang="en-US" sz="4400" b="1" dirty="0" smtClean="0"/>
              <a:t> – Base file to child file</a:t>
            </a:r>
            <a:endParaRPr lang="en-US" sz="4400" dirty="0">
              <a:solidFill>
                <a:srgbClr val="5C4E3D"/>
              </a:solidFill>
            </a:endParaRPr>
          </a:p>
        </p:txBody>
      </p:sp>
      <p:sp>
        <p:nvSpPr>
          <p:cNvPr id="3" name="TextBox 2"/>
          <p:cNvSpPr txBox="1"/>
          <p:nvPr/>
        </p:nvSpPr>
        <p:spPr>
          <a:xfrm>
            <a:off x="758951" y="1175694"/>
            <a:ext cx="5815585" cy="369332"/>
          </a:xfrm>
          <a:prstGeom prst="rect">
            <a:avLst/>
          </a:prstGeom>
          <a:noFill/>
        </p:spPr>
        <p:txBody>
          <a:bodyPr wrap="square" rtlCol="0">
            <a:spAutoFit/>
          </a:bodyPr>
          <a:lstStyle/>
          <a:p>
            <a:r>
              <a:rPr lang="en-US" dirty="0" smtClean="0"/>
              <a:t>Child file where the base file is getting imported</a:t>
            </a:r>
            <a:endParaRPr lang="en-IN" dirty="0"/>
          </a:p>
        </p:txBody>
      </p:sp>
      <p:pic>
        <p:nvPicPr>
          <p:cNvPr id="4" name="Picture 3"/>
          <p:cNvPicPr>
            <a:picLocks noChangeAspect="1"/>
          </p:cNvPicPr>
          <p:nvPr/>
        </p:nvPicPr>
        <p:blipFill>
          <a:blip r:embed="rId2"/>
          <a:stretch>
            <a:fillRect/>
          </a:stretch>
        </p:blipFill>
        <p:spPr>
          <a:xfrm>
            <a:off x="1343025" y="1724025"/>
            <a:ext cx="9505950" cy="3409950"/>
          </a:xfrm>
          <a:prstGeom prst="rect">
            <a:avLst/>
          </a:prstGeom>
        </p:spPr>
      </p:pic>
      <p:pic>
        <p:nvPicPr>
          <p:cNvPr id="5" name="Picture 4"/>
          <p:cNvPicPr>
            <a:picLocks noChangeAspect="1"/>
          </p:cNvPicPr>
          <p:nvPr/>
        </p:nvPicPr>
        <p:blipFill>
          <a:blip r:embed="rId3"/>
          <a:stretch>
            <a:fillRect/>
          </a:stretch>
        </p:blipFill>
        <p:spPr>
          <a:xfrm>
            <a:off x="1343025" y="5312974"/>
            <a:ext cx="3475863" cy="1390345"/>
          </a:xfrm>
          <a:prstGeom prst="rect">
            <a:avLst/>
          </a:prstGeom>
        </p:spPr>
      </p:pic>
    </p:spTree>
    <p:extLst>
      <p:ext uri="{BB962C8B-B14F-4D97-AF65-F5344CB8AC3E}">
        <p14:creationId xmlns:p14="http://schemas.microsoft.com/office/powerpoint/2010/main" val="29944106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lstStyle/>
          <a:p>
            <a:r>
              <a:rPr lang="en-US" b="1" dirty="0" smtClean="0"/>
              <a:t>Renaming Module</a:t>
            </a:r>
            <a:endParaRPr lang="en-US" dirty="0">
              <a:solidFill>
                <a:srgbClr val="5C4E3D"/>
              </a:solidFill>
            </a:endParaRPr>
          </a:p>
        </p:txBody>
      </p:sp>
      <p:sp>
        <p:nvSpPr>
          <p:cNvPr id="5" name="Rectangle 4"/>
          <p:cNvSpPr/>
          <p:nvPr/>
        </p:nvSpPr>
        <p:spPr>
          <a:xfrm>
            <a:off x="1009163" y="1412320"/>
            <a:ext cx="9658837" cy="1015663"/>
          </a:xfrm>
          <a:prstGeom prst="rect">
            <a:avLst/>
          </a:prstGeom>
        </p:spPr>
        <p:txBody>
          <a:bodyPr wrap="square">
            <a:spAutoFit/>
          </a:bodyPr>
          <a:lstStyle/>
          <a:p>
            <a:pPr marL="285750" indent="-285750">
              <a:buFont typeface="Arial" panose="020B0604020202020204" pitchFamily="34" charset="0"/>
              <a:buChar char="•"/>
            </a:pPr>
            <a:r>
              <a:rPr lang="en-IN" dirty="0" smtClean="0"/>
              <a:t>Renaming module name while importing </a:t>
            </a:r>
            <a:r>
              <a:rPr lang="en-IN" dirty="0" smtClean="0">
                <a:sym typeface="Wingdings" panose="05000000000000000000" pitchFamily="2" charset="2"/>
              </a:rPr>
              <a:t> </a:t>
            </a:r>
            <a:r>
              <a:rPr lang="en-IN" dirty="0" smtClean="0"/>
              <a:t>import</a:t>
            </a:r>
            <a:r>
              <a:rPr lang="en-IN" dirty="0"/>
              <a:t> </a:t>
            </a:r>
            <a:r>
              <a:rPr lang="en-IN" dirty="0" smtClean="0"/>
              <a:t>base</a:t>
            </a:r>
            <a:r>
              <a:rPr lang="en-IN" dirty="0"/>
              <a:t> as </a:t>
            </a:r>
            <a:r>
              <a:rPr lang="en-IN" dirty="0" smtClean="0"/>
              <a:t>b</a:t>
            </a:r>
          </a:p>
          <a:p>
            <a:pPr marL="285750" indent="-285750">
              <a:buFont typeface="Arial" panose="020B0604020202020204" pitchFamily="34" charset="0"/>
              <a:buChar char="•"/>
            </a:pPr>
            <a:r>
              <a:rPr lang="en-US" dirty="0" smtClean="0"/>
              <a:t>Create </a:t>
            </a:r>
            <a:r>
              <a:rPr lang="en-US" dirty="0"/>
              <a:t>an alias when you import a module, by using the </a:t>
            </a:r>
            <a:r>
              <a:rPr lang="en-US" sz="2400" i="1" dirty="0"/>
              <a:t>as</a:t>
            </a:r>
            <a:r>
              <a:rPr lang="en-US" dirty="0"/>
              <a:t> keyword</a:t>
            </a:r>
            <a:endParaRPr lang="en-IN" dirty="0" smtClean="0"/>
          </a:p>
          <a:p>
            <a:endParaRPr lang="en-US" dirty="0"/>
          </a:p>
        </p:txBody>
      </p:sp>
      <p:pic>
        <p:nvPicPr>
          <p:cNvPr id="3" name="Picture 2"/>
          <p:cNvPicPr>
            <a:picLocks noChangeAspect="1"/>
          </p:cNvPicPr>
          <p:nvPr/>
        </p:nvPicPr>
        <p:blipFill>
          <a:blip r:embed="rId2"/>
          <a:stretch>
            <a:fillRect/>
          </a:stretch>
        </p:blipFill>
        <p:spPr>
          <a:xfrm>
            <a:off x="1166568" y="2376868"/>
            <a:ext cx="9344025" cy="3000375"/>
          </a:xfrm>
          <a:prstGeom prst="rect">
            <a:avLst/>
          </a:prstGeom>
        </p:spPr>
      </p:pic>
    </p:spTree>
    <p:extLst>
      <p:ext uri="{BB962C8B-B14F-4D97-AF65-F5344CB8AC3E}">
        <p14:creationId xmlns:p14="http://schemas.microsoft.com/office/powerpoint/2010/main" val="2305425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3842" y="346508"/>
            <a:ext cx="6686064" cy="955819"/>
          </a:xfrm>
        </p:spPr>
        <p:txBody>
          <a:bodyPr/>
          <a:lstStyle/>
          <a:p>
            <a:r>
              <a:rPr lang="en-US" b="1" dirty="0">
                <a:solidFill>
                  <a:srgbClr val="5C4E3D"/>
                </a:solidFill>
              </a:rPr>
              <a:t>Python Modes</a:t>
            </a:r>
          </a:p>
        </p:txBody>
      </p:sp>
      <p:graphicFrame>
        <p:nvGraphicFramePr>
          <p:cNvPr id="4" name="Table 3"/>
          <p:cNvGraphicFramePr>
            <a:graphicFrameLocks noGrp="1"/>
          </p:cNvGraphicFramePr>
          <p:nvPr>
            <p:extLst>
              <p:ext uri="{D42A27DB-BD31-4B8C-83A1-F6EECF244321}">
                <p14:modId xmlns:p14="http://schemas.microsoft.com/office/powerpoint/2010/main" val="2385661444"/>
              </p:ext>
            </p:extLst>
          </p:nvPr>
        </p:nvGraphicFramePr>
        <p:xfrm>
          <a:off x="1544320" y="1908386"/>
          <a:ext cx="9784080" cy="4341369"/>
        </p:xfrm>
        <a:graphic>
          <a:graphicData uri="http://schemas.openxmlformats.org/drawingml/2006/table">
            <a:tbl>
              <a:tblPr firstRow="1" bandRow="1">
                <a:tableStyleId>{5940675A-B579-460E-94D1-54222C63F5DA}</a:tableStyleId>
              </a:tblPr>
              <a:tblGrid>
                <a:gridCol w="858329">
                  <a:extLst>
                    <a:ext uri="{9D8B030D-6E8A-4147-A177-3AD203B41FA5}">
                      <a16:colId xmlns:a16="http://schemas.microsoft.com/office/drawing/2014/main" val="1573969539"/>
                    </a:ext>
                  </a:extLst>
                </a:gridCol>
                <a:gridCol w="4149499">
                  <a:extLst>
                    <a:ext uri="{9D8B030D-6E8A-4147-A177-3AD203B41FA5}">
                      <a16:colId xmlns:a16="http://schemas.microsoft.com/office/drawing/2014/main" val="1573205918"/>
                    </a:ext>
                  </a:extLst>
                </a:gridCol>
                <a:gridCol w="4776252">
                  <a:extLst>
                    <a:ext uri="{9D8B030D-6E8A-4147-A177-3AD203B41FA5}">
                      <a16:colId xmlns:a16="http://schemas.microsoft.com/office/drawing/2014/main" val="4188898141"/>
                    </a:ext>
                  </a:extLst>
                </a:gridCol>
              </a:tblGrid>
              <a:tr h="837523">
                <a:tc>
                  <a:txBody>
                    <a:bodyPr/>
                    <a:lstStyle/>
                    <a:p>
                      <a:pPr algn="ctr"/>
                      <a:r>
                        <a:rPr lang="en-US" b="1" dirty="0" err="1" smtClean="0"/>
                        <a:t>Sl</a:t>
                      </a:r>
                      <a:r>
                        <a:rPr lang="en-US" b="1" dirty="0" smtClean="0"/>
                        <a:t> No.</a:t>
                      </a:r>
                      <a:endParaRPr lang="en-IN" b="1"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b="1" dirty="0" smtClean="0"/>
                        <a:t> Interactive Mode</a:t>
                      </a:r>
                      <a:endParaRPr lang="en-IN" b="1"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b="1" dirty="0" smtClean="0"/>
                        <a:t>Script Mode</a:t>
                      </a:r>
                      <a:endParaRPr lang="en-IN" b="1"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1947409905"/>
                  </a:ext>
                </a:extLst>
              </a:tr>
              <a:tr h="837523">
                <a:tc>
                  <a:txBody>
                    <a:bodyPr/>
                    <a:lstStyle/>
                    <a:p>
                      <a:pPr algn="ctr"/>
                      <a:r>
                        <a:rPr lang="en-US" dirty="0" smtClean="0"/>
                        <a:t>1.</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A way of using the python interpreter by typing commands &amp; expressions at any prompt.</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A way of using the python interpreter to read &amp; execute statements in a script.</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399452029"/>
                  </a:ext>
                </a:extLst>
              </a:tr>
              <a:tr h="837523">
                <a:tc>
                  <a:txBody>
                    <a:bodyPr/>
                    <a:lstStyle/>
                    <a:p>
                      <a:pPr algn="ctr"/>
                      <a:r>
                        <a:rPr lang="en-US" dirty="0" smtClean="0"/>
                        <a:t>2.</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Can’t save and edit the code.</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Can save and edit the code.</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357091428"/>
                  </a:ext>
                </a:extLst>
              </a:tr>
              <a:tr h="837523">
                <a:tc>
                  <a:txBody>
                    <a:bodyPr/>
                    <a:lstStyle/>
                    <a:p>
                      <a:pPr algn="ctr"/>
                      <a:r>
                        <a:rPr lang="en-US" dirty="0" smtClean="0"/>
                        <a:t>3.</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If we want to experiment with the code, we can use interactive mode.</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If we are clear about the code, use script mode.</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2315749339"/>
                  </a:ext>
                </a:extLst>
              </a:tr>
              <a:tr h="837523">
                <a:tc>
                  <a:txBody>
                    <a:bodyPr/>
                    <a:lstStyle/>
                    <a:p>
                      <a:pPr algn="ctr"/>
                      <a:r>
                        <a:rPr lang="en-US" dirty="0" smtClean="0"/>
                        <a:t>4.</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We cannot save the statements for further use and we have to retype them.</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tc>
                  <a:txBody>
                    <a:bodyPr/>
                    <a:lstStyle/>
                    <a:p>
                      <a:pPr algn="ctr"/>
                      <a:r>
                        <a:rPr lang="en-US" dirty="0" smtClean="0"/>
                        <a:t>We can save the statements for further use and no need to retype all the statements to return them.</a:t>
                      </a:r>
                      <a:endParaRPr lang="en-IN" dirty="0"/>
                    </a:p>
                  </a:txBody>
                  <a:tcPr anchor="ctr">
                    <a:gradFill flip="none" rotWithShape="1">
                      <a:gsLst>
                        <a:gs pos="0">
                          <a:srgbClr val="A7E3CD">
                            <a:tint val="66000"/>
                            <a:satMod val="160000"/>
                          </a:srgbClr>
                        </a:gs>
                        <a:gs pos="50000">
                          <a:srgbClr val="A7E3CD">
                            <a:tint val="44500"/>
                            <a:satMod val="160000"/>
                          </a:srgbClr>
                        </a:gs>
                        <a:gs pos="100000">
                          <a:srgbClr val="A7E3CD">
                            <a:tint val="23500"/>
                            <a:satMod val="160000"/>
                          </a:srgbClr>
                        </a:gs>
                      </a:gsLst>
                      <a:lin ang="16200000" scaled="1"/>
                      <a:tileRect/>
                    </a:gradFill>
                  </a:tcPr>
                </a:tc>
                <a:extLst>
                  <a:ext uri="{0D108BD9-81ED-4DB2-BD59-A6C34878D82A}">
                    <a16:rowId xmlns:a16="http://schemas.microsoft.com/office/drawing/2014/main" val="732180111"/>
                  </a:ext>
                </a:extLst>
              </a:tr>
            </a:tbl>
          </a:graphicData>
        </a:graphic>
      </p:graphicFrame>
    </p:spTree>
    <p:extLst>
      <p:ext uri="{BB962C8B-B14F-4D97-AF65-F5344CB8AC3E}">
        <p14:creationId xmlns:p14="http://schemas.microsoft.com/office/powerpoint/2010/main" val="40336590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a:bodyPr>
          <a:lstStyle/>
          <a:p>
            <a:r>
              <a:rPr lang="en-US" b="1" dirty="0" smtClean="0"/>
              <a:t>Global Variables</a:t>
            </a:r>
            <a:endParaRPr lang="en-US" dirty="0">
              <a:solidFill>
                <a:srgbClr val="5C4E3D"/>
              </a:solidFill>
            </a:endParaRPr>
          </a:p>
        </p:txBody>
      </p:sp>
      <p:sp>
        <p:nvSpPr>
          <p:cNvPr id="3" name="Rectangle 2"/>
          <p:cNvSpPr/>
          <p:nvPr/>
        </p:nvSpPr>
        <p:spPr>
          <a:xfrm>
            <a:off x="1127760" y="1377619"/>
            <a:ext cx="8967216" cy="923330"/>
          </a:xfrm>
          <a:prstGeom prst="rect">
            <a:avLst/>
          </a:prstGeom>
        </p:spPr>
        <p:txBody>
          <a:bodyPr wrap="square">
            <a:spAutoFit/>
          </a:bodyPr>
          <a:lstStyle/>
          <a:p>
            <a:pPr>
              <a:buFont typeface="Arial" panose="020B0604020202020204" pitchFamily="34" charset="0"/>
              <a:buChar char="•"/>
            </a:pPr>
            <a:r>
              <a:rPr lang="en-US" b="1" dirty="0">
                <a:solidFill>
                  <a:srgbClr val="222222"/>
                </a:solidFill>
                <a:latin typeface="Source Sans Pro"/>
              </a:rPr>
              <a:t>G</a:t>
            </a:r>
            <a:r>
              <a:rPr lang="en-US" b="1" dirty="0" smtClean="0">
                <a:solidFill>
                  <a:srgbClr val="222222"/>
                </a:solidFill>
                <a:latin typeface="Source Sans Pro"/>
              </a:rPr>
              <a:t>lobal </a:t>
            </a:r>
            <a:r>
              <a:rPr lang="en-US" b="1" dirty="0">
                <a:solidFill>
                  <a:srgbClr val="222222"/>
                </a:solidFill>
                <a:latin typeface="Source Sans Pro"/>
              </a:rPr>
              <a:t>variable </a:t>
            </a:r>
            <a:r>
              <a:rPr lang="en-US" dirty="0" smtClean="0">
                <a:solidFill>
                  <a:srgbClr val="222222"/>
                </a:solidFill>
                <a:latin typeface="Source Sans Pro"/>
              </a:rPr>
              <a:t>is </a:t>
            </a:r>
            <a:r>
              <a:rPr lang="en-US" dirty="0">
                <a:solidFill>
                  <a:srgbClr val="222222"/>
                </a:solidFill>
                <a:latin typeface="Source Sans Pro"/>
              </a:rPr>
              <a:t>a variable defined at the module level, accessible throughout the program</a:t>
            </a:r>
            <a:r>
              <a:rPr lang="en-US" dirty="0" smtClean="0">
                <a:solidFill>
                  <a:srgbClr val="222222"/>
                </a:solidFill>
                <a:latin typeface="Source Sans Pro"/>
              </a:rPr>
              <a:t>.</a:t>
            </a:r>
          </a:p>
          <a:p>
            <a:pPr>
              <a:buFont typeface="Arial" panose="020B0604020202020204" pitchFamily="34" charset="0"/>
              <a:buChar char="•"/>
            </a:pPr>
            <a:r>
              <a:rPr lang="en-IN" dirty="0">
                <a:solidFill>
                  <a:srgbClr val="222222"/>
                </a:solidFill>
                <a:latin typeface="Source Sans Pro"/>
              </a:rPr>
              <a:t>Creating global variables inside a function </a:t>
            </a:r>
            <a:endParaRPr lang="en-US" dirty="0">
              <a:solidFill>
                <a:srgbClr val="222222"/>
              </a:solidFill>
              <a:latin typeface="Source Sans Pro"/>
            </a:endParaRPr>
          </a:p>
        </p:txBody>
      </p:sp>
      <p:pic>
        <p:nvPicPr>
          <p:cNvPr id="4" name="Picture 3"/>
          <p:cNvPicPr>
            <a:picLocks noChangeAspect="1"/>
          </p:cNvPicPr>
          <p:nvPr/>
        </p:nvPicPr>
        <p:blipFill>
          <a:blip r:embed="rId2"/>
          <a:stretch>
            <a:fillRect/>
          </a:stretch>
        </p:blipFill>
        <p:spPr>
          <a:xfrm>
            <a:off x="1044130" y="2697099"/>
            <a:ext cx="3190875" cy="3676650"/>
          </a:xfrm>
          <a:prstGeom prst="rect">
            <a:avLst/>
          </a:prstGeom>
        </p:spPr>
      </p:pic>
      <p:pic>
        <p:nvPicPr>
          <p:cNvPr id="5" name="Picture 4"/>
          <p:cNvPicPr>
            <a:picLocks noChangeAspect="1"/>
          </p:cNvPicPr>
          <p:nvPr/>
        </p:nvPicPr>
        <p:blipFill>
          <a:blip r:embed="rId3"/>
          <a:stretch>
            <a:fillRect/>
          </a:stretch>
        </p:blipFill>
        <p:spPr>
          <a:xfrm>
            <a:off x="5611368" y="5659374"/>
            <a:ext cx="885825" cy="714375"/>
          </a:xfrm>
          <a:prstGeom prst="rect">
            <a:avLst/>
          </a:prstGeom>
        </p:spPr>
      </p:pic>
      <p:sp>
        <p:nvSpPr>
          <p:cNvPr id="6" name="TextBox 5"/>
          <p:cNvSpPr txBox="1"/>
          <p:nvPr/>
        </p:nvSpPr>
        <p:spPr>
          <a:xfrm>
            <a:off x="932688" y="2300949"/>
            <a:ext cx="1472184" cy="369332"/>
          </a:xfrm>
          <a:prstGeom prst="rect">
            <a:avLst/>
          </a:prstGeom>
          <a:noFill/>
        </p:spPr>
        <p:txBody>
          <a:bodyPr wrap="square" rtlCol="0">
            <a:spAutoFit/>
          </a:bodyPr>
          <a:lstStyle/>
          <a:p>
            <a:r>
              <a:rPr lang="en-IN" b="1" dirty="0" smtClean="0"/>
              <a:t>Program</a:t>
            </a:r>
            <a:endParaRPr lang="en-IN" b="1" dirty="0"/>
          </a:p>
        </p:txBody>
      </p:sp>
      <p:sp>
        <p:nvSpPr>
          <p:cNvPr id="7" name="TextBox 6"/>
          <p:cNvSpPr txBox="1"/>
          <p:nvPr/>
        </p:nvSpPr>
        <p:spPr>
          <a:xfrm>
            <a:off x="5501640" y="5038643"/>
            <a:ext cx="1472184" cy="369332"/>
          </a:xfrm>
          <a:prstGeom prst="rect">
            <a:avLst/>
          </a:prstGeom>
          <a:noFill/>
        </p:spPr>
        <p:txBody>
          <a:bodyPr wrap="square" rtlCol="0">
            <a:spAutoFit/>
          </a:bodyPr>
          <a:lstStyle/>
          <a:p>
            <a:r>
              <a:rPr lang="en-IN" b="1" dirty="0" smtClean="0"/>
              <a:t>Output</a:t>
            </a:r>
            <a:endParaRPr lang="en-IN" b="1" dirty="0"/>
          </a:p>
        </p:txBody>
      </p:sp>
    </p:spTree>
    <p:extLst>
      <p:ext uri="{BB962C8B-B14F-4D97-AF65-F5344CB8AC3E}">
        <p14:creationId xmlns:p14="http://schemas.microsoft.com/office/powerpoint/2010/main" val="1073178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a:bodyPr>
          <a:lstStyle/>
          <a:p>
            <a:r>
              <a:rPr lang="en-US" b="1" dirty="0" smtClean="0"/>
              <a:t>Try and Except</a:t>
            </a:r>
            <a:endParaRPr lang="en-US" dirty="0">
              <a:solidFill>
                <a:srgbClr val="5C4E3D"/>
              </a:solidFill>
            </a:endParaRPr>
          </a:p>
        </p:txBody>
      </p:sp>
      <p:sp>
        <p:nvSpPr>
          <p:cNvPr id="4" name="TextBox 3"/>
          <p:cNvSpPr txBox="1"/>
          <p:nvPr/>
        </p:nvSpPr>
        <p:spPr>
          <a:xfrm>
            <a:off x="402336" y="1453896"/>
            <a:ext cx="10076688" cy="1569660"/>
          </a:xfrm>
          <a:prstGeom prst="rect">
            <a:avLst/>
          </a:prstGeom>
          <a:noFill/>
        </p:spPr>
        <p:txBody>
          <a:bodyPr wrap="square" rtlCol="0">
            <a:spAutoFit/>
          </a:bodyPr>
          <a:lstStyle/>
          <a:p>
            <a:pPr lvl="0" eaLnBrk="0" fontAlgn="base" hangingPunct="0">
              <a:spcBef>
                <a:spcPct val="0"/>
              </a:spcBef>
              <a:spcAft>
                <a:spcPct val="0"/>
              </a:spcAft>
            </a:pPr>
            <a:r>
              <a:rPr lang="en-US" altLang="en-US" sz="2400" b="1" dirty="0" smtClean="0">
                <a:solidFill>
                  <a:schemeClr val="accent6">
                    <a:lumMod val="50000"/>
                  </a:schemeClr>
                </a:solidFill>
                <a:latin typeface="Consolas" panose="020B0609020204030204" pitchFamily="49" charset="0"/>
                <a:cs typeface="Segoe UI" panose="020B0502040204020203" pitchFamily="34" charset="0"/>
              </a:rPr>
              <a:t>try</a:t>
            </a:r>
            <a:r>
              <a:rPr lang="en-US" altLang="en-US" dirty="0">
                <a:solidFill>
                  <a:srgbClr val="000000"/>
                </a:solidFill>
                <a:latin typeface="Segoe UI" panose="020B0502040204020203" pitchFamily="34" charset="0"/>
                <a:cs typeface="Segoe UI" panose="020B0502040204020203" pitchFamily="34" charset="0"/>
              </a:rPr>
              <a:t> block </a:t>
            </a:r>
            <a:r>
              <a:rPr lang="en-US" altLang="en-US" dirty="0" smtClean="0">
                <a:solidFill>
                  <a:srgbClr val="000000"/>
                </a:solidFill>
                <a:latin typeface="Segoe UI" panose="020B0502040204020203" pitchFamily="34" charset="0"/>
                <a:cs typeface="Segoe UI" panose="020B0502040204020203" pitchFamily="34" charset="0"/>
              </a:rPr>
              <a:t>-  check for block </a:t>
            </a:r>
            <a:r>
              <a:rPr lang="en-US" altLang="en-US" dirty="0">
                <a:solidFill>
                  <a:srgbClr val="000000"/>
                </a:solidFill>
                <a:latin typeface="Segoe UI" panose="020B0502040204020203" pitchFamily="34" charset="0"/>
                <a:cs typeface="Segoe UI" panose="020B0502040204020203" pitchFamily="34" charset="0"/>
              </a:rPr>
              <a:t>of code for </a:t>
            </a:r>
            <a:r>
              <a:rPr lang="en-US" altLang="en-US" dirty="0" smtClean="0">
                <a:solidFill>
                  <a:srgbClr val="000000"/>
                </a:solidFill>
                <a:latin typeface="Segoe UI" panose="020B0502040204020203" pitchFamily="34" charset="0"/>
                <a:cs typeface="Segoe UI" panose="020B0502040204020203" pitchFamily="34" charset="0"/>
              </a:rPr>
              <a:t>errors</a:t>
            </a:r>
            <a:endParaRPr lang="en-US" altLang="en-US" sz="1050" dirty="0"/>
          </a:p>
          <a:p>
            <a:pPr lvl="0" eaLnBrk="0" fontAlgn="base" hangingPunct="0">
              <a:spcBef>
                <a:spcPct val="0"/>
              </a:spcBef>
              <a:spcAft>
                <a:spcPct val="0"/>
              </a:spcAft>
            </a:pPr>
            <a:r>
              <a:rPr lang="en-US" altLang="en-US" sz="2400" b="1" dirty="0">
                <a:solidFill>
                  <a:schemeClr val="accent6">
                    <a:lumMod val="50000"/>
                  </a:schemeClr>
                </a:solidFill>
                <a:latin typeface="Consolas" panose="020B0609020204030204" pitchFamily="49" charset="0"/>
                <a:cs typeface="Segoe UI" panose="020B0502040204020203" pitchFamily="34" charset="0"/>
              </a:rPr>
              <a:t>except</a:t>
            </a:r>
            <a:r>
              <a:rPr lang="en-US" altLang="en-US" dirty="0">
                <a:solidFill>
                  <a:srgbClr val="000000"/>
                </a:solidFill>
                <a:latin typeface="Segoe UI" panose="020B0502040204020203" pitchFamily="34" charset="0"/>
                <a:cs typeface="Segoe UI" panose="020B0502040204020203" pitchFamily="34" charset="0"/>
              </a:rPr>
              <a:t> block </a:t>
            </a:r>
            <a:r>
              <a:rPr lang="en-US" altLang="en-US" dirty="0" smtClean="0">
                <a:solidFill>
                  <a:srgbClr val="000000"/>
                </a:solidFill>
                <a:latin typeface="Segoe UI" panose="020B0502040204020203" pitchFamily="34" charset="0"/>
                <a:cs typeface="Segoe UI" panose="020B0502040204020203" pitchFamily="34" charset="0"/>
              </a:rPr>
              <a:t>– Handles the </a:t>
            </a:r>
            <a:r>
              <a:rPr lang="en-US" altLang="en-US" dirty="0">
                <a:solidFill>
                  <a:srgbClr val="000000"/>
                </a:solidFill>
                <a:latin typeface="Segoe UI" panose="020B0502040204020203" pitchFamily="34" charset="0"/>
                <a:cs typeface="Segoe UI" panose="020B0502040204020203" pitchFamily="34" charset="0"/>
              </a:rPr>
              <a:t>error. </a:t>
            </a:r>
            <a:endParaRPr lang="en-US" altLang="en-US" sz="1050" dirty="0"/>
          </a:p>
          <a:p>
            <a:pPr lvl="0" eaLnBrk="0" fontAlgn="base" hangingPunct="0">
              <a:spcBef>
                <a:spcPct val="0"/>
              </a:spcBef>
              <a:spcAft>
                <a:spcPct val="0"/>
              </a:spcAft>
            </a:pPr>
            <a:r>
              <a:rPr lang="en-US" altLang="en-US" sz="2400" b="1" dirty="0">
                <a:solidFill>
                  <a:schemeClr val="accent6">
                    <a:lumMod val="50000"/>
                  </a:schemeClr>
                </a:solidFill>
                <a:latin typeface="Consolas" panose="020B0609020204030204" pitchFamily="49" charset="0"/>
                <a:cs typeface="Segoe UI" panose="020B0502040204020203" pitchFamily="34" charset="0"/>
              </a:rPr>
              <a:t>else</a:t>
            </a:r>
            <a:r>
              <a:rPr lang="en-US" altLang="en-US" dirty="0">
                <a:solidFill>
                  <a:srgbClr val="000000"/>
                </a:solidFill>
                <a:latin typeface="Segoe UI" panose="020B0502040204020203" pitchFamily="34" charset="0"/>
                <a:cs typeface="Segoe UI" panose="020B0502040204020203" pitchFamily="34" charset="0"/>
              </a:rPr>
              <a:t> block </a:t>
            </a:r>
            <a:r>
              <a:rPr lang="en-US" altLang="en-US" dirty="0" smtClean="0">
                <a:solidFill>
                  <a:srgbClr val="000000"/>
                </a:solidFill>
                <a:latin typeface="Segoe UI" panose="020B0502040204020203" pitchFamily="34" charset="0"/>
                <a:cs typeface="Segoe UI" panose="020B0502040204020203" pitchFamily="34" charset="0"/>
              </a:rPr>
              <a:t> - Execute </a:t>
            </a:r>
            <a:r>
              <a:rPr lang="en-US" altLang="en-US" dirty="0">
                <a:solidFill>
                  <a:srgbClr val="000000"/>
                </a:solidFill>
                <a:latin typeface="Segoe UI" panose="020B0502040204020203" pitchFamily="34" charset="0"/>
                <a:cs typeface="Segoe UI" panose="020B0502040204020203" pitchFamily="34" charset="0"/>
              </a:rPr>
              <a:t>code when there is no error.</a:t>
            </a:r>
            <a:endParaRPr lang="en-US" altLang="en-US" sz="1050" dirty="0"/>
          </a:p>
          <a:p>
            <a:pPr lvl="0" eaLnBrk="0" fontAlgn="base" hangingPunct="0">
              <a:spcBef>
                <a:spcPct val="0"/>
              </a:spcBef>
              <a:spcAft>
                <a:spcPct val="0"/>
              </a:spcAft>
            </a:pPr>
            <a:r>
              <a:rPr lang="en-US" altLang="en-US" sz="2400" b="1" dirty="0">
                <a:solidFill>
                  <a:schemeClr val="accent6">
                    <a:lumMod val="50000"/>
                  </a:schemeClr>
                </a:solidFill>
                <a:latin typeface="Consolas" panose="020B0609020204030204" pitchFamily="49" charset="0"/>
                <a:cs typeface="Segoe UI" panose="020B0502040204020203" pitchFamily="34" charset="0"/>
              </a:rPr>
              <a:t>finally</a:t>
            </a:r>
            <a:r>
              <a:rPr lang="en-US" altLang="en-US" dirty="0">
                <a:solidFill>
                  <a:srgbClr val="000000"/>
                </a:solidFill>
                <a:latin typeface="Segoe UI" panose="020B0502040204020203" pitchFamily="34" charset="0"/>
                <a:cs typeface="Segoe UI" panose="020B0502040204020203" pitchFamily="34" charset="0"/>
              </a:rPr>
              <a:t> block </a:t>
            </a:r>
            <a:r>
              <a:rPr lang="en-US" altLang="en-US" dirty="0" smtClean="0">
                <a:solidFill>
                  <a:srgbClr val="000000"/>
                </a:solidFill>
                <a:latin typeface="Segoe UI" panose="020B0502040204020203" pitchFamily="34" charset="0"/>
                <a:cs typeface="Segoe UI" panose="020B0502040204020203" pitchFamily="34" charset="0"/>
              </a:rPr>
              <a:t>-  Execute </a:t>
            </a:r>
            <a:r>
              <a:rPr lang="en-US" altLang="en-US" dirty="0">
                <a:solidFill>
                  <a:srgbClr val="000000"/>
                </a:solidFill>
                <a:latin typeface="Segoe UI" panose="020B0502040204020203" pitchFamily="34" charset="0"/>
                <a:cs typeface="Segoe UI" panose="020B0502040204020203" pitchFamily="34" charset="0"/>
              </a:rPr>
              <a:t>code, regardless of the result of the try- and except blocks.</a:t>
            </a:r>
            <a:endParaRPr lang="en-US" altLang="en-US" sz="2800"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632841" y="3414331"/>
            <a:ext cx="5238750" cy="2790825"/>
          </a:xfrm>
          <a:prstGeom prst="rect">
            <a:avLst/>
          </a:prstGeom>
        </p:spPr>
      </p:pic>
      <p:pic>
        <p:nvPicPr>
          <p:cNvPr id="6" name="Picture 5"/>
          <p:cNvPicPr>
            <a:picLocks noChangeAspect="1"/>
          </p:cNvPicPr>
          <p:nvPr/>
        </p:nvPicPr>
        <p:blipFill>
          <a:blip r:embed="rId3"/>
          <a:stretch>
            <a:fillRect/>
          </a:stretch>
        </p:blipFill>
        <p:spPr>
          <a:xfrm>
            <a:off x="6966204" y="4341494"/>
            <a:ext cx="3124200" cy="561975"/>
          </a:xfrm>
          <a:prstGeom prst="rect">
            <a:avLst/>
          </a:prstGeom>
        </p:spPr>
      </p:pic>
      <p:sp>
        <p:nvSpPr>
          <p:cNvPr id="7" name="TextBox 6"/>
          <p:cNvSpPr txBox="1"/>
          <p:nvPr/>
        </p:nvSpPr>
        <p:spPr>
          <a:xfrm>
            <a:off x="548640" y="3023556"/>
            <a:ext cx="1472184" cy="369332"/>
          </a:xfrm>
          <a:prstGeom prst="rect">
            <a:avLst/>
          </a:prstGeom>
          <a:noFill/>
        </p:spPr>
        <p:txBody>
          <a:bodyPr wrap="square" rtlCol="0">
            <a:spAutoFit/>
          </a:bodyPr>
          <a:lstStyle/>
          <a:p>
            <a:r>
              <a:rPr lang="en-IN" b="1" dirty="0" smtClean="0"/>
              <a:t>Program</a:t>
            </a:r>
            <a:endParaRPr lang="en-IN" b="1" dirty="0"/>
          </a:p>
        </p:txBody>
      </p:sp>
      <p:sp>
        <p:nvSpPr>
          <p:cNvPr id="8" name="TextBox 7"/>
          <p:cNvSpPr txBox="1"/>
          <p:nvPr/>
        </p:nvSpPr>
        <p:spPr>
          <a:xfrm>
            <a:off x="6854952" y="3904787"/>
            <a:ext cx="1472184" cy="369332"/>
          </a:xfrm>
          <a:prstGeom prst="rect">
            <a:avLst/>
          </a:prstGeom>
          <a:noFill/>
        </p:spPr>
        <p:txBody>
          <a:bodyPr wrap="square" rtlCol="0">
            <a:spAutoFit/>
          </a:bodyPr>
          <a:lstStyle/>
          <a:p>
            <a:r>
              <a:rPr lang="en-IN" b="1" dirty="0" smtClean="0"/>
              <a:t>Output</a:t>
            </a:r>
            <a:endParaRPr lang="en-IN" b="1" dirty="0"/>
          </a:p>
        </p:txBody>
      </p:sp>
    </p:spTree>
    <p:extLst>
      <p:ext uri="{BB962C8B-B14F-4D97-AF65-F5344CB8AC3E}">
        <p14:creationId xmlns:p14="http://schemas.microsoft.com/office/powerpoint/2010/main" val="2871301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3" name="Rectangle 2"/>
          <p:cNvSpPr/>
          <p:nvPr/>
        </p:nvSpPr>
        <p:spPr>
          <a:xfrm>
            <a:off x="850392" y="1481328"/>
            <a:ext cx="9354312" cy="1200329"/>
          </a:xfrm>
          <a:prstGeom prst="rect">
            <a:avLst/>
          </a:prstGeom>
        </p:spPr>
        <p:txBody>
          <a:bodyPr wrap="square">
            <a:spAutoFit/>
          </a:bodyPr>
          <a:lstStyle/>
          <a:p>
            <a:r>
              <a:rPr lang="en-US" b="1" dirty="0" smtClean="0">
                <a:solidFill>
                  <a:srgbClr val="000000"/>
                </a:solidFill>
                <a:latin typeface="Segoe UI" panose="020B0502040204020203" pitchFamily="34" charset="0"/>
              </a:rPr>
              <a:t>Object-Oriented Programming</a:t>
            </a:r>
            <a:r>
              <a:rPr lang="en-US" dirty="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(OOP)</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r>
              <a:rPr lang="en-US" dirty="0" smtClean="0">
                <a:solidFill>
                  <a:srgbClr val="000000"/>
                </a:solidFill>
                <a:latin typeface="Segoe UI" panose="020B0502040204020203" pitchFamily="34" charset="0"/>
              </a:rPr>
              <a:t>Python is an object-oriented language, allowing you to structure your code using classes and objects for better organization and reusability.</a:t>
            </a:r>
            <a:endParaRPr lang="en-US" b="0" i="0" dirty="0">
              <a:solidFill>
                <a:srgbClr val="000000"/>
              </a:solidFill>
              <a:effectLst/>
              <a:latin typeface="Segoe UI" panose="020B0502040204020203" pitchFamily="34" charset="0"/>
            </a:endParaRPr>
          </a:p>
        </p:txBody>
      </p:sp>
      <p:sp>
        <p:nvSpPr>
          <p:cNvPr id="4" name="Rectangle 3"/>
          <p:cNvSpPr/>
          <p:nvPr/>
        </p:nvSpPr>
        <p:spPr>
          <a:xfrm>
            <a:off x="1347216" y="3660940"/>
            <a:ext cx="1015593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Segoe UI" panose="020B0502040204020203" pitchFamily="34" charset="0"/>
              </a:rPr>
              <a:t>Provides a clear structure to programs</a:t>
            </a:r>
          </a:p>
          <a:p>
            <a:pPr marL="285750" indent="-285750">
              <a:buFont typeface="Arial" panose="020B0604020202020204" pitchFamily="34" charset="0"/>
              <a:buChar char="•"/>
            </a:pPr>
            <a:r>
              <a:rPr lang="en-US" dirty="0">
                <a:solidFill>
                  <a:srgbClr val="000000"/>
                </a:solidFill>
                <a:latin typeface="Segoe UI" panose="020B0502040204020203" pitchFamily="34" charset="0"/>
              </a:rPr>
              <a:t>Makes code easier to maintain, reuse, and debug</a:t>
            </a:r>
          </a:p>
          <a:p>
            <a:pPr marL="285750" indent="-285750">
              <a:buFont typeface="Arial" panose="020B0604020202020204" pitchFamily="34" charset="0"/>
              <a:buChar char="•"/>
            </a:pPr>
            <a:r>
              <a:rPr lang="en-US" dirty="0" smtClean="0">
                <a:solidFill>
                  <a:srgbClr val="000000"/>
                </a:solidFill>
                <a:latin typeface="Segoe UI" panose="020B0502040204020203" pitchFamily="34" charset="0"/>
              </a:rPr>
              <a:t>Not to repeat the code</a:t>
            </a:r>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Allows you to build reusable applications with less </a:t>
            </a:r>
            <a:r>
              <a:rPr lang="en-US" dirty="0" smtClean="0">
                <a:solidFill>
                  <a:srgbClr val="000000"/>
                </a:solidFill>
                <a:latin typeface="Segoe UI" panose="020B0502040204020203" pitchFamily="34" charset="0"/>
              </a:rPr>
              <a:t>code</a:t>
            </a:r>
          </a:p>
          <a:p>
            <a:pPr marL="285750" indent="-285750">
              <a:buFont typeface="Arial" panose="020B0604020202020204" pitchFamily="34" charset="0"/>
              <a:buChar char="•"/>
            </a:pPr>
            <a:r>
              <a:rPr lang="en-US" dirty="0">
                <a:solidFill>
                  <a:srgbClr val="000000"/>
                </a:solidFill>
                <a:latin typeface="Segoe UI" panose="020B0502040204020203" pitchFamily="34" charset="0"/>
              </a:rPr>
              <a:t>The ability to add new features or expand functionality by creating new classes or extending existing ones.</a:t>
            </a:r>
          </a:p>
          <a:p>
            <a:pPr marL="285750" indent="-285750">
              <a:buFont typeface="Arial" panose="020B0604020202020204" pitchFamily="34" charset="0"/>
              <a:buChar char="•"/>
            </a:pPr>
            <a:endParaRPr lang="en-US" dirty="0">
              <a:solidFill>
                <a:srgbClr val="000000"/>
              </a:solidFill>
              <a:latin typeface="Segoe UI" panose="020B0502040204020203" pitchFamily="34" charset="0"/>
            </a:endParaRPr>
          </a:p>
        </p:txBody>
      </p:sp>
      <p:sp>
        <p:nvSpPr>
          <p:cNvPr id="5" name="TextBox 4"/>
          <p:cNvSpPr txBox="1"/>
          <p:nvPr/>
        </p:nvSpPr>
        <p:spPr>
          <a:xfrm>
            <a:off x="850392" y="3028896"/>
            <a:ext cx="2468880" cy="369332"/>
          </a:xfrm>
          <a:prstGeom prst="rect">
            <a:avLst/>
          </a:prstGeom>
          <a:noFill/>
        </p:spPr>
        <p:txBody>
          <a:bodyPr wrap="square" rtlCol="0">
            <a:spAutoFit/>
          </a:bodyPr>
          <a:lstStyle/>
          <a:p>
            <a:r>
              <a:rPr lang="en-US" b="1" dirty="0" smtClean="0">
                <a:solidFill>
                  <a:schemeClr val="accent6">
                    <a:lumMod val="50000"/>
                  </a:schemeClr>
                </a:solidFill>
              </a:rPr>
              <a:t>Why OOP?</a:t>
            </a:r>
            <a:endParaRPr lang="en-IN" b="1" dirty="0">
              <a:solidFill>
                <a:schemeClr val="accent6">
                  <a:lumMod val="50000"/>
                </a:schemeClr>
              </a:solidFill>
            </a:endParaRPr>
          </a:p>
        </p:txBody>
      </p:sp>
    </p:spTree>
    <p:extLst>
      <p:ext uri="{BB962C8B-B14F-4D97-AF65-F5344CB8AC3E}">
        <p14:creationId xmlns:p14="http://schemas.microsoft.com/office/powerpoint/2010/main" val="18258334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6" name="Rectangle 5"/>
          <p:cNvSpPr/>
          <p:nvPr/>
        </p:nvSpPr>
        <p:spPr>
          <a:xfrm>
            <a:off x="6528816" y="1684496"/>
            <a:ext cx="5559552" cy="1477328"/>
          </a:xfrm>
          <a:prstGeom prst="rect">
            <a:avLst/>
          </a:prstGeom>
        </p:spPr>
        <p:txBody>
          <a:bodyPr wrap="square">
            <a:spAutoFit/>
          </a:bodyPr>
          <a:lstStyle/>
          <a:p>
            <a:r>
              <a:rPr lang="en-US" b="1" dirty="0"/>
              <a:t>Object: The Instance</a:t>
            </a:r>
          </a:p>
          <a:p>
            <a:r>
              <a:rPr lang="en-US" dirty="0"/>
              <a:t>An object is a specific, real-world instance of a class. It has actual values for its properties and can perform the behaviors defined by its class. For example, your red Toyota Corolla, driving at 60 mph.</a:t>
            </a:r>
          </a:p>
        </p:txBody>
      </p:sp>
      <p:sp>
        <p:nvSpPr>
          <p:cNvPr id="8" name="Rectangle 7"/>
          <p:cNvSpPr/>
          <p:nvPr/>
        </p:nvSpPr>
        <p:spPr>
          <a:xfrm>
            <a:off x="579120" y="1684496"/>
            <a:ext cx="5236464" cy="1200329"/>
          </a:xfrm>
          <a:prstGeom prst="rect">
            <a:avLst/>
          </a:prstGeom>
        </p:spPr>
        <p:txBody>
          <a:bodyPr wrap="square">
            <a:spAutoFit/>
          </a:bodyPr>
          <a:lstStyle/>
          <a:p>
            <a:r>
              <a:rPr lang="en-US" b="1" dirty="0"/>
              <a:t>Class: The Blueprint</a:t>
            </a:r>
          </a:p>
          <a:p>
            <a:r>
              <a:rPr lang="en-US" dirty="0"/>
              <a:t>A class defines the properties (attributes) and behaviors (methods) that all objects of that type will have. It's a template, not a real thing.</a:t>
            </a:r>
          </a:p>
        </p:txBody>
      </p:sp>
      <p:pic>
        <p:nvPicPr>
          <p:cNvPr id="11" name="Picture 2" descr="https://cdn.gamma.app/f18nkjeddi2v0px/generated-images/OOiVhbo-jCo-TBWN2khw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119" y="3696017"/>
            <a:ext cx="3806137" cy="26041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cdn.gamma.app/f18nkjeddi2v0px/generated-images/ppiUpEgCp7SpyJiOeTg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5323" y="3696017"/>
            <a:ext cx="3920332" cy="256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190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7" name="Rectangle 6"/>
          <p:cNvSpPr/>
          <p:nvPr/>
        </p:nvSpPr>
        <p:spPr>
          <a:xfrm>
            <a:off x="999744" y="1768132"/>
            <a:ext cx="8775192" cy="923330"/>
          </a:xfrm>
          <a:prstGeom prst="rect">
            <a:avLst/>
          </a:prstGeom>
        </p:spPr>
        <p:txBody>
          <a:bodyPr wrap="square">
            <a:spAutoFit/>
          </a:bodyPr>
          <a:lstStyle/>
          <a:p>
            <a:r>
              <a:rPr lang="en-US" b="1" dirty="0" smtClean="0"/>
              <a:t>Encapsulation</a:t>
            </a:r>
            <a:r>
              <a:rPr lang="en-US" dirty="0" smtClean="0"/>
              <a:t> </a:t>
            </a:r>
            <a:r>
              <a:rPr lang="en-US" dirty="0"/>
              <a:t>is the practice of bundling data (attributes) and the methods that </a:t>
            </a:r>
            <a:r>
              <a:rPr lang="en-US" dirty="0" smtClean="0"/>
              <a:t>operate </a:t>
            </a:r>
            <a:r>
              <a:rPr lang="en-US" dirty="0"/>
              <a:t>on that data into a single unit, the object. It's like </a:t>
            </a:r>
            <a:r>
              <a:rPr lang="en-US" dirty="0" smtClean="0"/>
              <a:t>creating </a:t>
            </a:r>
            <a:r>
              <a:rPr lang="en-US" dirty="0"/>
              <a:t>a protective shell around your data.</a:t>
            </a:r>
          </a:p>
        </p:txBody>
      </p:sp>
      <p:pic>
        <p:nvPicPr>
          <p:cNvPr id="10242" name="Picture 2" descr="https://cdn.gamma.app/f18nkjeddi2v0px/generated-images/LBWMq3omwdv4dX6KZW2r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2267" y="3379566"/>
            <a:ext cx="1790573" cy="17905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99744" y="3107150"/>
            <a:ext cx="6882384" cy="646331"/>
          </a:xfrm>
          <a:prstGeom prst="rect">
            <a:avLst/>
          </a:prstGeom>
        </p:spPr>
        <p:txBody>
          <a:bodyPr wrap="square">
            <a:spAutoFit/>
          </a:bodyPr>
          <a:lstStyle/>
          <a:p>
            <a:r>
              <a:rPr lang="en-US" b="1" smtClean="0"/>
              <a:t>Data Hiding</a:t>
            </a:r>
          </a:p>
          <a:p>
            <a:r>
              <a:rPr lang="en-US" smtClean="0"/>
              <a:t>Internal state of an object is hidden from the outside world.</a:t>
            </a:r>
            <a:endParaRPr lang="en-US" dirty="0"/>
          </a:p>
        </p:txBody>
      </p:sp>
      <p:sp>
        <p:nvSpPr>
          <p:cNvPr id="4" name="Rectangle 3"/>
          <p:cNvSpPr/>
          <p:nvPr/>
        </p:nvSpPr>
        <p:spPr>
          <a:xfrm>
            <a:off x="999744" y="4274852"/>
            <a:ext cx="7046976" cy="646331"/>
          </a:xfrm>
          <a:prstGeom prst="rect">
            <a:avLst/>
          </a:prstGeom>
        </p:spPr>
        <p:txBody>
          <a:bodyPr wrap="square">
            <a:spAutoFit/>
          </a:bodyPr>
          <a:lstStyle/>
          <a:p>
            <a:r>
              <a:rPr lang="en-US" b="1" dirty="0"/>
              <a:t>Controlled Access</a:t>
            </a:r>
          </a:p>
          <a:p>
            <a:r>
              <a:rPr lang="en-US" dirty="0"/>
              <a:t>Data can only be accessed or modified via defined public methods.</a:t>
            </a:r>
          </a:p>
        </p:txBody>
      </p:sp>
      <p:sp>
        <p:nvSpPr>
          <p:cNvPr id="5" name="Rectangle 4"/>
          <p:cNvSpPr/>
          <p:nvPr/>
        </p:nvSpPr>
        <p:spPr>
          <a:xfrm>
            <a:off x="999744" y="5336871"/>
            <a:ext cx="8025384" cy="646331"/>
          </a:xfrm>
          <a:prstGeom prst="rect">
            <a:avLst/>
          </a:prstGeom>
        </p:spPr>
        <p:txBody>
          <a:bodyPr wrap="square">
            <a:spAutoFit/>
          </a:bodyPr>
          <a:lstStyle/>
          <a:p>
            <a:r>
              <a:rPr lang="en-US" dirty="0"/>
              <a:t>This prevents unintended interference and ensures data integrity, much like a medicine capsule protects its contents until the right moment for release.</a:t>
            </a:r>
          </a:p>
        </p:txBody>
      </p:sp>
    </p:spTree>
    <p:extLst>
      <p:ext uri="{BB962C8B-B14F-4D97-AF65-F5344CB8AC3E}">
        <p14:creationId xmlns:p14="http://schemas.microsoft.com/office/powerpoint/2010/main" val="34561743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7" name="Rectangle 6"/>
          <p:cNvSpPr/>
          <p:nvPr/>
        </p:nvSpPr>
        <p:spPr>
          <a:xfrm>
            <a:off x="999744" y="1768132"/>
            <a:ext cx="8775192" cy="923330"/>
          </a:xfrm>
          <a:prstGeom prst="rect">
            <a:avLst/>
          </a:prstGeom>
        </p:spPr>
        <p:txBody>
          <a:bodyPr wrap="square">
            <a:spAutoFit/>
          </a:bodyPr>
          <a:lstStyle/>
          <a:p>
            <a:r>
              <a:rPr lang="en-US" b="1" dirty="0" smtClean="0"/>
              <a:t>Encapsulation</a:t>
            </a:r>
            <a:r>
              <a:rPr lang="en-US" dirty="0" smtClean="0"/>
              <a:t> </a:t>
            </a:r>
            <a:r>
              <a:rPr lang="en-US" dirty="0"/>
              <a:t>is the practice of bundling data (attributes) and the methods that </a:t>
            </a:r>
            <a:r>
              <a:rPr lang="en-US" dirty="0" smtClean="0"/>
              <a:t>operate </a:t>
            </a:r>
            <a:r>
              <a:rPr lang="en-US" dirty="0"/>
              <a:t>on that data into a single unit, the object. It's like </a:t>
            </a:r>
            <a:r>
              <a:rPr lang="en-US" dirty="0" smtClean="0"/>
              <a:t>creating </a:t>
            </a:r>
            <a:r>
              <a:rPr lang="en-US" dirty="0"/>
              <a:t>a protective shell around your data.</a:t>
            </a:r>
          </a:p>
        </p:txBody>
      </p:sp>
      <p:pic>
        <p:nvPicPr>
          <p:cNvPr id="10242" name="Picture 2" descr="https://cdn.gamma.app/f18nkjeddi2v0px/generated-images/LBWMq3omwdv4dX6KZW2r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2267" y="3379566"/>
            <a:ext cx="1790573" cy="17905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99744" y="3107150"/>
            <a:ext cx="6882384" cy="646331"/>
          </a:xfrm>
          <a:prstGeom prst="rect">
            <a:avLst/>
          </a:prstGeom>
        </p:spPr>
        <p:txBody>
          <a:bodyPr wrap="square">
            <a:spAutoFit/>
          </a:bodyPr>
          <a:lstStyle/>
          <a:p>
            <a:r>
              <a:rPr lang="en-US" b="1" smtClean="0"/>
              <a:t>Data Hiding</a:t>
            </a:r>
          </a:p>
          <a:p>
            <a:r>
              <a:rPr lang="en-US" smtClean="0"/>
              <a:t>Internal state of an object is hidden from the outside world.</a:t>
            </a:r>
            <a:endParaRPr lang="en-US" dirty="0"/>
          </a:p>
        </p:txBody>
      </p:sp>
      <p:sp>
        <p:nvSpPr>
          <p:cNvPr id="4" name="Rectangle 3"/>
          <p:cNvSpPr/>
          <p:nvPr/>
        </p:nvSpPr>
        <p:spPr>
          <a:xfrm>
            <a:off x="999744" y="4274852"/>
            <a:ext cx="7046976" cy="646331"/>
          </a:xfrm>
          <a:prstGeom prst="rect">
            <a:avLst/>
          </a:prstGeom>
        </p:spPr>
        <p:txBody>
          <a:bodyPr wrap="square">
            <a:spAutoFit/>
          </a:bodyPr>
          <a:lstStyle/>
          <a:p>
            <a:r>
              <a:rPr lang="en-US" b="1" dirty="0"/>
              <a:t>Controlled Access</a:t>
            </a:r>
          </a:p>
          <a:p>
            <a:r>
              <a:rPr lang="en-US" dirty="0"/>
              <a:t>Data can only be accessed or modified via defined public methods.</a:t>
            </a:r>
          </a:p>
        </p:txBody>
      </p:sp>
      <p:sp>
        <p:nvSpPr>
          <p:cNvPr id="5" name="Rectangle 4"/>
          <p:cNvSpPr/>
          <p:nvPr/>
        </p:nvSpPr>
        <p:spPr>
          <a:xfrm>
            <a:off x="999744" y="5336871"/>
            <a:ext cx="8025384" cy="646331"/>
          </a:xfrm>
          <a:prstGeom prst="rect">
            <a:avLst/>
          </a:prstGeom>
        </p:spPr>
        <p:txBody>
          <a:bodyPr wrap="square">
            <a:spAutoFit/>
          </a:bodyPr>
          <a:lstStyle/>
          <a:p>
            <a:r>
              <a:rPr lang="en-US" dirty="0"/>
              <a:t>This prevents unintended interference and ensures data integrity, much like a medicine capsule protects its contents until the right moment for release.</a:t>
            </a:r>
          </a:p>
        </p:txBody>
      </p:sp>
    </p:spTree>
    <p:extLst>
      <p:ext uri="{BB962C8B-B14F-4D97-AF65-F5344CB8AC3E}">
        <p14:creationId xmlns:p14="http://schemas.microsoft.com/office/powerpoint/2010/main" val="33548379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8" name="Text 0"/>
          <p:cNvSpPr/>
          <p:nvPr/>
        </p:nvSpPr>
        <p:spPr>
          <a:xfrm>
            <a:off x="2191226" y="1153478"/>
            <a:ext cx="8693348" cy="566976"/>
          </a:xfrm>
          <a:prstGeom prst="rect">
            <a:avLst/>
          </a:prstGeom>
          <a:noFill/>
          <a:ln/>
        </p:spPr>
        <p:txBody>
          <a:bodyPr wrap="none" lIns="0" tIns="0" rIns="0" bIns="0" rtlCol="0" anchor="t"/>
          <a:lstStyle/>
          <a:p>
            <a:pPr marL="0" indent="0" algn="ctr">
              <a:lnSpc>
                <a:spcPts val="4450"/>
              </a:lnSpc>
              <a:buNone/>
            </a:pPr>
            <a:r>
              <a:rPr lang="en-US" sz="3200" dirty="0">
                <a:solidFill>
                  <a:srgbClr val="000000"/>
                </a:solidFill>
                <a:latin typeface="Instrument Sans Medium" pitchFamily="34" charset="0"/>
                <a:ea typeface="Instrument Sans Medium" pitchFamily="34" charset="-122"/>
                <a:cs typeface="Instrument Sans Medium" pitchFamily="34" charset="-120"/>
              </a:rPr>
              <a:t>Inheritance: Reusing and Extending Code</a:t>
            </a:r>
            <a:endParaRPr lang="en-US" sz="3200" dirty="0"/>
          </a:p>
        </p:txBody>
      </p:sp>
      <p:sp>
        <p:nvSpPr>
          <p:cNvPr id="9" name="Text 1"/>
          <p:cNvSpPr/>
          <p:nvPr/>
        </p:nvSpPr>
        <p:spPr>
          <a:xfrm>
            <a:off x="16550" y="1998286"/>
            <a:ext cx="11879794" cy="725805"/>
          </a:xfrm>
          <a:prstGeom prst="rect">
            <a:avLst/>
          </a:prstGeom>
          <a:noFill/>
          <a:ln/>
        </p:spPr>
        <p:txBody>
          <a:bodyPr wrap="square" lIns="0" tIns="0" rIns="0" bIns="0" rtlCol="0" anchor="t"/>
          <a:lstStyle/>
          <a:p>
            <a:pPr marL="0" indent="0" algn="ctr">
              <a:lnSpc>
                <a:spcPts val="2850"/>
              </a:lnSpc>
              <a:buNone/>
            </a:pPr>
            <a:r>
              <a:rPr lang="en-US" sz="1600" dirty="0">
                <a:solidFill>
                  <a:srgbClr val="000000"/>
                </a:solidFill>
                <a:latin typeface="Inter" pitchFamily="34" charset="0"/>
                <a:ea typeface="Inter" pitchFamily="34" charset="-122"/>
                <a:cs typeface="Inter" pitchFamily="34" charset="-120"/>
              </a:rPr>
              <a:t>Inheritance is a powerful OOP concept that allows a new class (child or subclass) to inherit properties and behaviors from an existing class (parent or superclass). This promotes code reuse and establishes a hierarchical relationship.</a:t>
            </a:r>
            <a:endParaRPr lang="en-US" sz="1600" dirty="0"/>
          </a:p>
        </p:txBody>
      </p:sp>
      <p:pic>
        <p:nvPicPr>
          <p:cNvPr id="10" name="Image 0" descr="preencoded.png"/>
          <p:cNvPicPr>
            <a:picLocks noChangeAspect="1"/>
          </p:cNvPicPr>
          <p:nvPr/>
        </p:nvPicPr>
        <p:blipFill>
          <a:blip r:embed="rId2">
            <a:duotone>
              <a:prstClr val="black"/>
              <a:schemeClr val="accent6">
                <a:tint val="45000"/>
                <a:satMod val="400000"/>
              </a:schemeClr>
            </a:duotone>
          </a:blip>
          <a:stretch>
            <a:fillRect/>
          </a:stretch>
        </p:blipFill>
        <p:spPr>
          <a:xfrm>
            <a:off x="129326" y="3231916"/>
            <a:ext cx="3367540" cy="702743"/>
          </a:xfrm>
          <a:prstGeom prst="rect">
            <a:avLst/>
          </a:prstGeom>
          <a:ln>
            <a:solidFill>
              <a:schemeClr val="accent6"/>
            </a:solidFill>
          </a:ln>
        </p:spPr>
      </p:pic>
      <p:sp>
        <p:nvSpPr>
          <p:cNvPr id="11" name="Text 3"/>
          <p:cNvSpPr/>
          <p:nvPr/>
        </p:nvSpPr>
        <p:spPr>
          <a:xfrm>
            <a:off x="325661" y="4413825"/>
            <a:ext cx="3651980" cy="1088708"/>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Inter" pitchFamily="34" charset="0"/>
                <a:ea typeface="Inter" pitchFamily="34" charset="-122"/>
                <a:cs typeface="Inter" pitchFamily="34" charset="-120"/>
              </a:rPr>
              <a:t>Defines common traits for all animals (e.g., `eat()`, `sleep()`, `age`).</a:t>
            </a:r>
            <a:endParaRPr lang="en-US" sz="1600" dirty="0"/>
          </a:p>
        </p:txBody>
      </p:sp>
      <p:pic>
        <p:nvPicPr>
          <p:cNvPr id="12" name="Image 1" descr="preencoded.png"/>
          <p:cNvPicPr>
            <a:picLocks noChangeAspect="1"/>
          </p:cNvPicPr>
          <p:nvPr/>
        </p:nvPicPr>
        <p:blipFill>
          <a:blip r:embed="rId3">
            <a:duotone>
              <a:prstClr val="black"/>
              <a:schemeClr val="accent6">
                <a:tint val="45000"/>
                <a:satMod val="400000"/>
              </a:schemeClr>
            </a:duotone>
          </a:blip>
          <a:stretch>
            <a:fillRect/>
          </a:stretch>
        </p:blipFill>
        <p:spPr>
          <a:xfrm>
            <a:off x="4476893" y="3231916"/>
            <a:ext cx="3367540" cy="702743"/>
          </a:xfrm>
          <a:prstGeom prst="rect">
            <a:avLst/>
          </a:prstGeom>
        </p:spPr>
      </p:pic>
      <p:sp>
        <p:nvSpPr>
          <p:cNvPr id="13" name="Text 4"/>
          <p:cNvSpPr/>
          <p:nvPr/>
        </p:nvSpPr>
        <p:spPr>
          <a:xfrm>
            <a:off x="4590931" y="4289108"/>
            <a:ext cx="2835235" cy="354330"/>
          </a:xfrm>
          <a:prstGeom prst="rect">
            <a:avLst/>
          </a:prstGeom>
          <a:noFill/>
          <a:ln/>
        </p:spPr>
        <p:txBody>
          <a:bodyPr wrap="none" lIns="0" tIns="0" rIns="0" bIns="0" rtlCol="0" anchor="t"/>
          <a:lstStyle/>
          <a:p>
            <a:pPr marL="0" indent="0" algn="l">
              <a:lnSpc>
                <a:spcPts val="27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Child Class: Dog</a:t>
            </a:r>
            <a:endParaRPr lang="en-US" sz="2000" dirty="0"/>
          </a:p>
        </p:txBody>
      </p:sp>
      <p:sp>
        <p:nvSpPr>
          <p:cNvPr id="14" name="Text 5"/>
          <p:cNvSpPr/>
          <p:nvPr/>
        </p:nvSpPr>
        <p:spPr>
          <a:xfrm>
            <a:off x="4590931" y="4779526"/>
            <a:ext cx="3711821" cy="1088708"/>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Inter" pitchFamily="34" charset="0"/>
                <a:ea typeface="Inter" pitchFamily="34" charset="-122"/>
                <a:cs typeface="Inter" pitchFamily="34" charset="-120"/>
              </a:rPr>
              <a:t>Inherits from Animal, and adds specific behaviors like `bark()` or `fetch()`. A Dog IS-A Animal.</a:t>
            </a:r>
            <a:endParaRPr lang="en-US" sz="1600" dirty="0"/>
          </a:p>
        </p:txBody>
      </p:sp>
      <p:pic>
        <p:nvPicPr>
          <p:cNvPr id="15" name="Image 2" descr="preencoded.png"/>
          <p:cNvPicPr>
            <a:picLocks noChangeAspect="1"/>
          </p:cNvPicPr>
          <p:nvPr/>
        </p:nvPicPr>
        <p:blipFill>
          <a:blip r:embed="rId4">
            <a:duotone>
              <a:prstClr val="black"/>
              <a:schemeClr val="accent6">
                <a:tint val="45000"/>
                <a:satMod val="400000"/>
              </a:schemeClr>
            </a:duotone>
          </a:blip>
          <a:stretch>
            <a:fillRect/>
          </a:stretch>
        </p:blipFill>
        <p:spPr>
          <a:xfrm>
            <a:off x="8824460" y="3231916"/>
            <a:ext cx="3318772" cy="702743"/>
          </a:xfrm>
          <a:prstGeom prst="rect">
            <a:avLst/>
          </a:prstGeom>
        </p:spPr>
      </p:pic>
      <p:sp>
        <p:nvSpPr>
          <p:cNvPr id="16" name="Text 6"/>
          <p:cNvSpPr/>
          <p:nvPr/>
        </p:nvSpPr>
        <p:spPr>
          <a:xfrm>
            <a:off x="8938498" y="4289108"/>
            <a:ext cx="2835235" cy="354330"/>
          </a:xfrm>
          <a:prstGeom prst="rect">
            <a:avLst/>
          </a:prstGeom>
          <a:noFill/>
          <a:ln/>
        </p:spPr>
        <p:txBody>
          <a:bodyPr wrap="none" lIns="0" tIns="0" rIns="0" bIns="0" rtlCol="0" anchor="t"/>
          <a:lstStyle/>
          <a:p>
            <a:pPr marL="0" indent="0" algn="l">
              <a:lnSpc>
                <a:spcPts val="27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Child Class: Cat</a:t>
            </a:r>
            <a:endParaRPr lang="en-US" sz="2000" dirty="0"/>
          </a:p>
        </p:txBody>
      </p:sp>
      <p:sp>
        <p:nvSpPr>
          <p:cNvPr id="17" name="Text 7"/>
          <p:cNvSpPr/>
          <p:nvPr/>
        </p:nvSpPr>
        <p:spPr>
          <a:xfrm>
            <a:off x="8938499" y="4779526"/>
            <a:ext cx="3253502" cy="1451610"/>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Inter" pitchFamily="34" charset="0"/>
                <a:ea typeface="Inter" pitchFamily="34" charset="-122"/>
                <a:cs typeface="Inter" pitchFamily="34" charset="-120"/>
              </a:rPr>
              <a:t>Also inherits from Animal, adding its own unique behaviors such as `meow()` or `purr()`. A Cat IS-A Animal.</a:t>
            </a:r>
            <a:endParaRPr lang="en-US" sz="1600" dirty="0"/>
          </a:p>
        </p:txBody>
      </p:sp>
      <p:sp>
        <p:nvSpPr>
          <p:cNvPr id="18" name="Text 8"/>
          <p:cNvSpPr/>
          <p:nvPr/>
        </p:nvSpPr>
        <p:spPr>
          <a:xfrm>
            <a:off x="-266914" y="6335970"/>
            <a:ext cx="13042821" cy="362903"/>
          </a:xfrm>
          <a:prstGeom prst="rect">
            <a:avLst/>
          </a:prstGeom>
          <a:noFill/>
          <a:ln/>
        </p:spPr>
        <p:txBody>
          <a:bodyPr wrap="none" lIns="0" tIns="0" rIns="0" bIns="0" rtlCol="0" anchor="t"/>
          <a:lstStyle/>
          <a:p>
            <a:pPr marL="0" indent="0" algn="ctr">
              <a:lnSpc>
                <a:spcPts val="2850"/>
              </a:lnSpc>
              <a:buNone/>
            </a:pPr>
            <a:r>
              <a:rPr lang="en-US" sz="1600" dirty="0">
                <a:solidFill>
                  <a:srgbClr val="000000"/>
                </a:solidFill>
                <a:latin typeface="Inter" pitchFamily="34" charset="0"/>
                <a:ea typeface="Inter" pitchFamily="34" charset="-122"/>
                <a:cs typeface="Inter" pitchFamily="34" charset="-120"/>
              </a:rPr>
              <a:t>This "IS-A" relationship is fundamental to building organized and maintainable codebases.</a:t>
            </a:r>
            <a:endParaRPr lang="en-US" sz="1600" dirty="0"/>
          </a:p>
        </p:txBody>
      </p:sp>
    </p:spTree>
    <p:extLst>
      <p:ext uri="{BB962C8B-B14F-4D97-AF65-F5344CB8AC3E}">
        <p14:creationId xmlns:p14="http://schemas.microsoft.com/office/powerpoint/2010/main" val="21174715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19" name="Text 0"/>
          <p:cNvSpPr/>
          <p:nvPr/>
        </p:nvSpPr>
        <p:spPr>
          <a:xfrm>
            <a:off x="354878" y="1460254"/>
            <a:ext cx="8934688" cy="566976"/>
          </a:xfrm>
          <a:prstGeom prst="rect">
            <a:avLst/>
          </a:prstGeom>
          <a:noFill/>
          <a:ln/>
        </p:spPr>
        <p:txBody>
          <a:bodyPr wrap="none" lIns="0" tIns="0" rIns="0" bIns="0" rtlCol="0" anchor="t"/>
          <a:lstStyle/>
          <a:p>
            <a:pPr marL="0" indent="0" algn="l">
              <a:lnSpc>
                <a:spcPts val="4450"/>
              </a:lnSpc>
              <a:buNone/>
            </a:pPr>
            <a:r>
              <a:rPr lang="en-US" sz="3550" dirty="0">
                <a:solidFill>
                  <a:schemeClr val="accent6">
                    <a:lumMod val="50000"/>
                  </a:schemeClr>
                </a:solidFill>
                <a:latin typeface="Instrument Sans Medium" pitchFamily="34" charset="0"/>
                <a:ea typeface="Instrument Sans Medium" pitchFamily="34" charset="-122"/>
                <a:cs typeface="Instrument Sans Medium" pitchFamily="34" charset="-120"/>
              </a:rPr>
              <a:t>Polymorphism: One Interface, Many Forms</a:t>
            </a:r>
            <a:endParaRPr lang="en-US" sz="3550" dirty="0">
              <a:solidFill>
                <a:schemeClr val="accent6">
                  <a:lumMod val="50000"/>
                </a:schemeClr>
              </a:solidFill>
            </a:endParaRPr>
          </a:p>
        </p:txBody>
      </p:sp>
      <p:sp>
        <p:nvSpPr>
          <p:cNvPr id="20" name="Text 1"/>
          <p:cNvSpPr/>
          <p:nvPr/>
        </p:nvSpPr>
        <p:spPr>
          <a:xfrm>
            <a:off x="354878" y="2323596"/>
            <a:ext cx="11578042" cy="725805"/>
          </a:xfrm>
          <a:prstGeom prst="rect">
            <a:avLst/>
          </a:prstGeom>
          <a:noFill/>
          <a:ln/>
        </p:spPr>
        <p:txBody>
          <a:bodyPr wrap="square" lIns="0" tIns="0" rIns="0" bIns="0" rtlCol="0" anchor="t"/>
          <a:lstStyle/>
          <a:p>
            <a:pPr marL="0" indent="0" algn="l">
              <a:lnSpc>
                <a:spcPts val="2850"/>
              </a:lnSpc>
              <a:buNone/>
            </a:pPr>
            <a:r>
              <a:rPr lang="en-US" sz="1750" dirty="0">
                <a:solidFill>
                  <a:schemeClr val="accent6">
                    <a:lumMod val="50000"/>
                  </a:schemeClr>
                </a:solidFill>
                <a:latin typeface="Inter" pitchFamily="34" charset="0"/>
                <a:ea typeface="Inter" pitchFamily="34" charset="-122"/>
                <a:cs typeface="Inter" pitchFamily="34" charset="-120"/>
              </a:rPr>
              <a:t>Polymorphism means "many forms." In OOP, it refers to the ability of different classes to respond to the same method call in unique ways. It simplifies programming by allowing you to use a single interface for different data types.</a:t>
            </a:r>
            <a:endParaRPr lang="en-US" sz="1750" dirty="0">
              <a:solidFill>
                <a:schemeClr val="accent6">
                  <a:lumMod val="50000"/>
                </a:schemeClr>
              </a:solidFill>
            </a:endParaRPr>
          </a:p>
        </p:txBody>
      </p:sp>
      <p:pic>
        <p:nvPicPr>
          <p:cNvPr id="21" name="Image 0" descr="preencoded.png"/>
          <p:cNvPicPr>
            <a:picLocks noChangeAspect="1"/>
          </p:cNvPicPr>
          <p:nvPr/>
        </p:nvPicPr>
        <p:blipFill>
          <a:blip r:embed="rId2"/>
          <a:stretch>
            <a:fillRect/>
          </a:stretch>
        </p:blipFill>
        <p:spPr>
          <a:xfrm>
            <a:off x="930950" y="3499176"/>
            <a:ext cx="680442" cy="680442"/>
          </a:xfrm>
          <a:prstGeom prst="rect">
            <a:avLst/>
          </a:prstGeom>
          <a:ln w="228600" cap="sq" cmpd="thickThin">
            <a:solidFill>
              <a:srgbClr val="000000"/>
            </a:solidFill>
            <a:prstDash val="solid"/>
            <a:miter lim="800000"/>
          </a:ln>
          <a:effectLst>
            <a:innerShdw blurRad="76200">
              <a:srgbClr val="000000"/>
            </a:innerShdw>
          </a:effectLst>
        </p:spPr>
      </p:pic>
      <p:sp>
        <p:nvSpPr>
          <p:cNvPr id="22" name="Text 2"/>
          <p:cNvSpPr/>
          <p:nvPr/>
        </p:nvSpPr>
        <p:spPr>
          <a:xfrm>
            <a:off x="362285" y="4422434"/>
            <a:ext cx="1948802" cy="358736"/>
          </a:xfrm>
          <a:prstGeom prst="rect">
            <a:avLst/>
          </a:prstGeom>
          <a:noFill/>
          <a:ln/>
        </p:spPr>
        <p:txBody>
          <a:bodyPr wrap="none" lIns="0" tIns="0" rIns="0" bIns="0" rtlCol="0" anchor="t"/>
          <a:lstStyle/>
          <a:p>
            <a:pPr marL="0" indent="0" algn="l">
              <a:lnSpc>
                <a:spcPts val="2750"/>
              </a:lnSpc>
              <a:buNone/>
            </a:pPr>
            <a:r>
              <a:rPr lang="en-US" sz="2200" dirty="0">
                <a:solidFill>
                  <a:schemeClr val="accent6">
                    <a:lumMod val="50000"/>
                  </a:schemeClr>
                </a:solidFill>
                <a:latin typeface="Instrument Sans Medium" pitchFamily="34" charset="0"/>
                <a:ea typeface="Instrument Sans Medium" pitchFamily="34" charset="-122"/>
                <a:cs typeface="Instrument Sans Medium" pitchFamily="34" charset="-120"/>
              </a:rPr>
              <a:t>Dog's Sound</a:t>
            </a:r>
            <a:endParaRPr lang="en-US" sz="2200" dirty="0">
              <a:solidFill>
                <a:schemeClr val="accent6">
                  <a:lumMod val="50000"/>
                </a:schemeClr>
              </a:solidFill>
            </a:endParaRPr>
          </a:p>
        </p:txBody>
      </p:sp>
      <p:sp>
        <p:nvSpPr>
          <p:cNvPr id="23" name="Text 3"/>
          <p:cNvSpPr/>
          <p:nvPr/>
        </p:nvSpPr>
        <p:spPr>
          <a:xfrm>
            <a:off x="362284" y="4912852"/>
            <a:ext cx="2858429" cy="734830"/>
          </a:xfrm>
          <a:prstGeom prst="rect">
            <a:avLst/>
          </a:prstGeom>
          <a:noFill/>
          <a:ln/>
        </p:spPr>
        <p:txBody>
          <a:bodyPr wrap="square" lIns="0" tIns="0" rIns="0" bIns="0" rtlCol="0" anchor="t"/>
          <a:lstStyle/>
          <a:p>
            <a:pPr marL="0" indent="0" algn="l">
              <a:lnSpc>
                <a:spcPts val="2850"/>
              </a:lnSpc>
              <a:buNone/>
            </a:pPr>
            <a:r>
              <a:rPr lang="en-US" sz="1750" dirty="0">
                <a:solidFill>
                  <a:schemeClr val="accent6">
                    <a:lumMod val="50000"/>
                  </a:schemeClr>
                </a:solidFill>
                <a:latin typeface="Inter" pitchFamily="34" charset="0"/>
                <a:ea typeface="Inter" pitchFamily="34" charset="-122"/>
                <a:cs typeface="Inter" pitchFamily="34" charset="-120"/>
              </a:rPr>
              <a:t>If you call `makeSound()` on a Dog object, it will `bark()`.</a:t>
            </a:r>
            <a:endParaRPr lang="en-US" sz="1750" dirty="0">
              <a:solidFill>
                <a:schemeClr val="accent6">
                  <a:lumMod val="50000"/>
                </a:schemeClr>
              </a:solidFill>
            </a:endParaRPr>
          </a:p>
        </p:txBody>
      </p:sp>
      <p:pic>
        <p:nvPicPr>
          <p:cNvPr id="24" name="Image 1" descr="preencoded.png"/>
          <p:cNvPicPr>
            <a:picLocks noChangeAspect="1"/>
          </p:cNvPicPr>
          <p:nvPr/>
        </p:nvPicPr>
        <p:blipFill>
          <a:blip r:embed="rId3"/>
          <a:stretch>
            <a:fillRect/>
          </a:stretch>
        </p:blipFill>
        <p:spPr>
          <a:xfrm>
            <a:off x="5175130" y="3461814"/>
            <a:ext cx="680442" cy="680442"/>
          </a:xfrm>
          <a:prstGeom prst="rect">
            <a:avLst/>
          </a:prstGeom>
          <a:ln w="228600" cap="sq" cmpd="thickThin">
            <a:solidFill>
              <a:srgbClr val="000000"/>
            </a:solidFill>
            <a:prstDash val="solid"/>
            <a:miter lim="800000"/>
          </a:ln>
          <a:effectLst>
            <a:innerShdw blurRad="76200">
              <a:srgbClr val="000000"/>
            </a:innerShdw>
          </a:effectLst>
        </p:spPr>
      </p:pic>
      <p:sp>
        <p:nvSpPr>
          <p:cNvPr id="25" name="Text 4"/>
          <p:cNvSpPr/>
          <p:nvPr/>
        </p:nvSpPr>
        <p:spPr>
          <a:xfrm>
            <a:off x="4822223" y="4422434"/>
            <a:ext cx="1948802" cy="358736"/>
          </a:xfrm>
          <a:prstGeom prst="rect">
            <a:avLst/>
          </a:prstGeom>
          <a:noFill/>
          <a:ln/>
        </p:spPr>
        <p:txBody>
          <a:bodyPr wrap="none" lIns="0" tIns="0" rIns="0" bIns="0" rtlCol="0" anchor="t"/>
          <a:lstStyle/>
          <a:p>
            <a:pPr marL="0" indent="0" algn="l">
              <a:lnSpc>
                <a:spcPts val="2750"/>
              </a:lnSpc>
              <a:buNone/>
            </a:pPr>
            <a:r>
              <a:rPr lang="en-US" sz="2200" dirty="0">
                <a:solidFill>
                  <a:schemeClr val="accent6">
                    <a:lumMod val="50000"/>
                  </a:schemeClr>
                </a:solidFill>
                <a:latin typeface="Instrument Sans Medium" pitchFamily="34" charset="0"/>
                <a:ea typeface="Instrument Sans Medium" pitchFamily="34" charset="-122"/>
                <a:cs typeface="Instrument Sans Medium" pitchFamily="34" charset="-120"/>
              </a:rPr>
              <a:t>Cat's Sound</a:t>
            </a:r>
            <a:endParaRPr lang="en-US" sz="2200" dirty="0">
              <a:solidFill>
                <a:schemeClr val="accent6">
                  <a:lumMod val="50000"/>
                </a:schemeClr>
              </a:solidFill>
            </a:endParaRPr>
          </a:p>
        </p:txBody>
      </p:sp>
      <p:sp>
        <p:nvSpPr>
          <p:cNvPr id="26" name="Text 5"/>
          <p:cNvSpPr/>
          <p:nvPr/>
        </p:nvSpPr>
        <p:spPr>
          <a:xfrm>
            <a:off x="4822222" y="4912852"/>
            <a:ext cx="2858429" cy="734830"/>
          </a:xfrm>
          <a:prstGeom prst="rect">
            <a:avLst/>
          </a:prstGeom>
          <a:noFill/>
          <a:ln/>
        </p:spPr>
        <p:txBody>
          <a:bodyPr wrap="square" lIns="0" tIns="0" rIns="0" bIns="0" rtlCol="0" anchor="t"/>
          <a:lstStyle/>
          <a:p>
            <a:pPr marL="0" indent="0" algn="l">
              <a:lnSpc>
                <a:spcPts val="2850"/>
              </a:lnSpc>
              <a:buNone/>
            </a:pPr>
            <a:r>
              <a:rPr lang="en-US" sz="1750" dirty="0">
                <a:solidFill>
                  <a:schemeClr val="accent6">
                    <a:lumMod val="50000"/>
                  </a:schemeClr>
                </a:solidFill>
                <a:latin typeface="Inter" pitchFamily="34" charset="0"/>
                <a:ea typeface="Inter" pitchFamily="34" charset="-122"/>
                <a:cs typeface="Inter" pitchFamily="34" charset="-120"/>
              </a:rPr>
              <a:t>If you call `makeSound()` on a Cat object, it will `meow()`.</a:t>
            </a:r>
            <a:endParaRPr lang="en-US" sz="1750" dirty="0">
              <a:solidFill>
                <a:schemeClr val="accent6">
                  <a:lumMod val="50000"/>
                </a:schemeClr>
              </a:solidFill>
            </a:endParaRPr>
          </a:p>
        </p:txBody>
      </p:sp>
      <p:pic>
        <p:nvPicPr>
          <p:cNvPr id="27" name="Image 2" descr="preencoded.png"/>
          <p:cNvPicPr>
            <a:picLocks noChangeAspect="1"/>
          </p:cNvPicPr>
          <p:nvPr/>
        </p:nvPicPr>
        <p:blipFill>
          <a:blip r:embed="rId4"/>
          <a:stretch>
            <a:fillRect/>
          </a:stretch>
        </p:blipFill>
        <p:spPr>
          <a:xfrm>
            <a:off x="9549979" y="3452596"/>
            <a:ext cx="680442" cy="680442"/>
          </a:xfrm>
          <a:prstGeom prst="rect">
            <a:avLst/>
          </a:prstGeom>
          <a:ln w="228600" cap="sq" cmpd="thickThin">
            <a:solidFill>
              <a:srgbClr val="000000"/>
            </a:solidFill>
            <a:prstDash val="solid"/>
            <a:miter lim="800000"/>
          </a:ln>
          <a:effectLst>
            <a:innerShdw blurRad="76200">
              <a:srgbClr val="000000"/>
            </a:innerShdw>
          </a:effectLst>
        </p:spPr>
      </p:pic>
      <p:sp>
        <p:nvSpPr>
          <p:cNvPr id="28" name="Text 6"/>
          <p:cNvSpPr/>
          <p:nvPr/>
        </p:nvSpPr>
        <p:spPr>
          <a:xfrm>
            <a:off x="9074492" y="4422434"/>
            <a:ext cx="1948802" cy="358736"/>
          </a:xfrm>
          <a:prstGeom prst="rect">
            <a:avLst/>
          </a:prstGeom>
          <a:noFill/>
          <a:ln/>
        </p:spPr>
        <p:txBody>
          <a:bodyPr wrap="none" lIns="0" tIns="0" rIns="0" bIns="0" rtlCol="0" anchor="t"/>
          <a:lstStyle/>
          <a:p>
            <a:pPr marL="0" indent="0" algn="l">
              <a:lnSpc>
                <a:spcPts val="2750"/>
              </a:lnSpc>
              <a:buNone/>
            </a:pPr>
            <a:r>
              <a:rPr lang="en-US" sz="2200" dirty="0">
                <a:solidFill>
                  <a:schemeClr val="accent6">
                    <a:lumMod val="50000"/>
                  </a:schemeClr>
                </a:solidFill>
                <a:latin typeface="Instrument Sans Medium" pitchFamily="34" charset="0"/>
                <a:ea typeface="Instrument Sans Medium" pitchFamily="34" charset="-122"/>
                <a:cs typeface="Instrument Sans Medium" pitchFamily="34" charset="-120"/>
              </a:rPr>
              <a:t>Cow's </a:t>
            </a:r>
            <a:r>
              <a:rPr lang="en-US" sz="2200" dirty="0" smtClean="0">
                <a:solidFill>
                  <a:schemeClr val="accent6">
                    <a:lumMod val="50000"/>
                  </a:schemeClr>
                </a:solidFill>
                <a:latin typeface="Instrument Sans Medium" pitchFamily="34" charset="0"/>
                <a:ea typeface="Instrument Sans Medium" pitchFamily="34" charset="-122"/>
                <a:cs typeface="Instrument Sans Medium" pitchFamily="34" charset="-120"/>
              </a:rPr>
              <a:t>Sound</a:t>
            </a:r>
            <a:endParaRPr lang="en-US" sz="2200" dirty="0">
              <a:solidFill>
                <a:schemeClr val="accent6">
                  <a:lumMod val="50000"/>
                </a:schemeClr>
              </a:solidFill>
            </a:endParaRPr>
          </a:p>
        </p:txBody>
      </p:sp>
      <p:sp>
        <p:nvSpPr>
          <p:cNvPr id="29" name="Text 7"/>
          <p:cNvSpPr/>
          <p:nvPr/>
        </p:nvSpPr>
        <p:spPr>
          <a:xfrm>
            <a:off x="9074491" y="4912852"/>
            <a:ext cx="2858429" cy="734830"/>
          </a:xfrm>
          <a:prstGeom prst="rect">
            <a:avLst/>
          </a:prstGeom>
          <a:noFill/>
          <a:ln/>
        </p:spPr>
        <p:txBody>
          <a:bodyPr wrap="square" lIns="0" tIns="0" rIns="0" bIns="0" rtlCol="0" anchor="t"/>
          <a:lstStyle/>
          <a:p>
            <a:pPr marL="0" indent="0" algn="l">
              <a:lnSpc>
                <a:spcPts val="2850"/>
              </a:lnSpc>
              <a:buNone/>
            </a:pPr>
            <a:r>
              <a:rPr lang="en-US" sz="1750" dirty="0">
                <a:solidFill>
                  <a:schemeClr val="accent6">
                    <a:lumMod val="50000"/>
                  </a:schemeClr>
                </a:solidFill>
                <a:latin typeface="Inter" pitchFamily="34" charset="0"/>
                <a:ea typeface="Inter" pitchFamily="34" charset="-122"/>
                <a:cs typeface="Inter" pitchFamily="34" charset="-120"/>
              </a:rPr>
              <a:t>If you call `makeSound()` on a Cow object, it will `moo()`.</a:t>
            </a:r>
            <a:endParaRPr lang="en-US" sz="1750" dirty="0">
              <a:solidFill>
                <a:schemeClr val="accent6">
                  <a:lumMod val="50000"/>
                </a:schemeClr>
              </a:solidFill>
            </a:endParaRPr>
          </a:p>
        </p:txBody>
      </p:sp>
      <p:sp>
        <p:nvSpPr>
          <p:cNvPr id="30" name="Text 8"/>
          <p:cNvSpPr/>
          <p:nvPr/>
        </p:nvSpPr>
        <p:spPr>
          <a:xfrm>
            <a:off x="354878" y="5791300"/>
            <a:ext cx="11687770" cy="725805"/>
          </a:xfrm>
          <a:prstGeom prst="rect">
            <a:avLst/>
          </a:prstGeom>
          <a:noFill/>
          <a:ln/>
        </p:spPr>
        <p:txBody>
          <a:bodyPr wrap="square" lIns="0" tIns="0" rIns="0" bIns="0" rtlCol="0" anchor="t"/>
          <a:lstStyle/>
          <a:p>
            <a:pPr marL="0" indent="0" algn="l">
              <a:lnSpc>
                <a:spcPts val="2850"/>
              </a:lnSpc>
              <a:buNone/>
            </a:pPr>
            <a:r>
              <a:rPr lang="en-US" sz="1750" dirty="0">
                <a:solidFill>
                  <a:schemeClr val="accent6">
                    <a:lumMod val="50000"/>
                  </a:schemeClr>
                </a:solidFill>
                <a:latin typeface="Inter" pitchFamily="34" charset="0"/>
                <a:ea typeface="Inter" pitchFamily="34" charset="-122"/>
                <a:cs typeface="Inter" pitchFamily="34" charset="-120"/>
              </a:rPr>
              <a:t>Despite being different animals, they all respond to the `makeSound()` instruction, each in their own characteristic way. This makes code more flexible and easier to extend.</a:t>
            </a:r>
            <a:endParaRPr lang="en-US" sz="1750" dirty="0">
              <a:solidFill>
                <a:schemeClr val="accent6">
                  <a:lumMod val="50000"/>
                </a:schemeClr>
              </a:solidFill>
            </a:endParaRPr>
          </a:p>
        </p:txBody>
      </p:sp>
    </p:spTree>
    <p:extLst>
      <p:ext uri="{BB962C8B-B14F-4D97-AF65-F5344CB8AC3E}">
        <p14:creationId xmlns:p14="http://schemas.microsoft.com/office/powerpoint/2010/main" val="1512485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6568" y="885543"/>
            <a:ext cx="9144000" cy="928110"/>
          </a:xfrm>
        </p:spPr>
        <p:txBody>
          <a:bodyPr>
            <a:normAutofit fontScale="90000"/>
          </a:bodyPr>
          <a:lstStyle/>
          <a:p>
            <a:r>
              <a:rPr lang="en-US" b="1" dirty="0" smtClean="0"/>
              <a:t>Object Oriented Concepts</a:t>
            </a:r>
            <a:br>
              <a:rPr lang="en-US" b="1" dirty="0" smtClean="0"/>
            </a:br>
            <a:r>
              <a:rPr lang="en-US" b="1" dirty="0" smtClean="0"/>
              <a:t>-Polymorphism</a:t>
            </a:r>
            <a:endParaRPr lang="en-US" dirty="0">
              <a:solidFill>
                <a:srgbClr val="5C4E3D"/>
              </a:solidFill>
            </a:endParaRPr>
          </a:p>
        </p:txBody>
      </p:sp>
      <p:sp>
        <p:nvSpPr>
          <p:cNvPr id="3" name="Rectangle 2"/>
          <p:cNvSpPr/>
          <p:nvPr/>
        </p:nvSpPr>
        <p:spPr>
          <a:xfrm>
            <a:off x="1130808" y="2167788"/>
            <a:ext cx="8327136"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1D35"/>
                </a:solidFill>
                <a:latin typeface="Google Sans"/>
              </a:rPr>
              <a:t>Polymorphism enables writing generic code that can operate on objects of various types, as long as those objects conform to a particular interface (i.e., they implement the same method names). </a:t>
            </a:r>
            <a:endParaRPr lang="en-US" dirty="0" smtClean="0">
              <a:solidFill>
                <a:srgbClr val="001D35"/>
              </a:solidFill>
              <a:latin typeface="Google Sans"/>
            </a:endParaRP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US" dirty="0" smtClean="0">
                <a:solidFill>
                  <a:srgbClr val="001D35"/>
                </a:solidFill>
                <a:latin typeface="Google Sans"/>
              </a:rPr>
              <a:t>This </a:t>
            </a:r>
            <a:r>
              <a:rPr lang="en-US" dirty="0">
                <a:solidFill>
                  <a:srgbClr val="001D35"/>
                </a:solidFill>
                <a:latin typeface="Google Sans"/>
              </a:rPr>
              <a:t>reduces code duplication and makes the system more adaptable to changes or additions of new</a:t>
            </a:r>
            <a:endParaRPr lang="en-IN" dirty="0"/>
          </a:p>
        </p:txBody>
      </p:sp>
    </p:spTree>
    <p:extLst>
      <p:ext uri="{BB962C8B-B14F-4D97-AF65-F5344CB8AC3E}">
        <p14:creationId xmlns:p14="http://schemas.microsoft.com/office/powerpoint/2010/main" val="27650382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3" name="Rectangle 2"/>
          <p:cNvSpPr/>
          <p:nvPr/>
        </p:nvSpPr>
        <p:spPr>
          <a:xfrm>
            <a:off x="850392" y="1481328"/>
            <a:ext cx="9354312" cy="1477328"/>
          </a:xfrm>
          <a:prstGeom prst="rect">
            <a:avLst/>
          </a:prstGeom>
        </p:spPr>
        <p:txBody>
          <a:bodyPr wrap="square">
            <a:spAutoFit/>
          </a:bodyPr>
          <a:lstStyle/>
          <a:p>
            <a:r>
              <a:rPr lang="en-US" b="1" dirty="0" smtClean="0">
                <a:solidFill>
                  <a:srgbClr val="000000"/>
                </a:solidFill>
                <a:latin typeface="Segoe UI" panose="020B0502040204020203" pitchFamily="34" charset="0"/>
              </a:rPr>
              <a:t>How to do Object-Oriented Programming</a:t>
            </a:r>
            <a:r>
              <a:rPr lang="en-US" dirty="0">
                <a:solidFill>
                  <a:srgbClr val="000000"/>
                </a:solidFill>
                <a:latin typeface="Segoe UI" panose="020B0502040204020203" pitchFamily="34" charset="0"/>
              </a:rPr>
              <a:t> ?</a:t>
            </a:r>
            <a:endParaRPr lang="en-US" dirty="0" smtClean="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r>
              <a:rPr lang="en-US" dirty="0" smtClean="0">
                <a:solidFill>
                  <a:srgbClr val="000000"/>
                </a:solidFill>
                <a:latin typeface="Segoe UI" panose="020B0502040204020203" pitchFamily="34" charset="0"/>
              </a:rPr>
              <a:t>Create Class</a:t>
            </a:r>
          </a:p>
          <a:p>
            <a:pPr marL="742950" lvl="1" indent="-285750">
              <a:buFont typeface="Arial" panose="020B0604020202020204" pitchFamily="34" charset="0"/>
              <a:buChar char="•"/>
            </a:pPr>
            <a:r>
              <a:rPr lang="en-US" dirty="0" smtClean="0">
                <a:solidFill>
                  <a:srgbClr val="000000"/>
                </a:solidFill>
                <a:latin typeface="Segoe UI" panose="020B0502040204020203" pitchFamily="34" charset="0"/>
              </a:rPr>
              <a:t>Create Objects</a:t>
            </a:r>
          </a:p>
          <a:p>
            <a:pPr marL="742950" lvl="1" indent="-285750">
              <a:buFont typeface="Arial" panose="020B0604020202020204" pitchFamily="34" charset="0"/>
              <a:buChar char="•"/>
            </a:pPr>
            <a:r>
              <a:rPr lang="en-US" dirty="0" smtClean="0">
                <a:solidFill>
                  <a:srgbClr val="000000"/>
                </a:solidFill>
                <a:latin typeface="Segoe UI" panose="020B0502040204020203" pitchFamily="34" charset="0"/>
              </a:rPr>
              <a:t>Access Class Members.</a:t>
            </a:r>
            <a:endParaRPr lang="en-US" b="0" i="0" dirty="0">
              <a:solidFill>
                <a:srgbClr val="000000"/>
              </a:solidFill>
              <a:effectLst/>
              <a:latin typeface="Segoe UI" panose="020B0502040204020203" pitchFamily="34" charset="0"/>
            </a:endParaRPr>
          </a:p>
        </p:txBody>
      </p:sp>
      <p:sp>
        <p:nvSpPr>
          <p:cNvPr id="7" name="Rectangle 6"/>
          <p:cNvSpPr/>
          <p:nvPr/>
        </p:nvSpPr>
        <p:spPr>
          <a:xfrm>
            <a:off x="1321531" y="3211547"/>
            <a:ext cx="7750840" cy="1200329"/>
          </a:xfrm>
          <a:prstGeom prst="rect">
            <a:avLst/>
          </a:prstGeom>
        </p:spPr>
        <p:txBody>
          <a:bodyPr wrap="none">
            <a:spAutoFit/>
          </a:bodyPr>
          <a:lstStyle/>
          <a:p>
            <a:r>
              <a:rPr lang="en-US" dirty="0" smtClean="0">
                <a:solidFill>
                  <a:srgbClr val="545D7E"/>
                </a:solidFill>
                <a:latin typeface="Google Sans"/>
              </a:rPr>
              <a:t>Class it a template / blueprint – Binds the data and its associated methods</a:t>
            </a:r>
          </a:p>
          <a:p>
            <a:r>
              <a:rPr lang="en-US" dirty="0" smtClean="0">
                <a:solidFill>
                  <a:srgbClr val="545D7E"/>
                </a:solidFill>
                <a:latin typeface="Google Sans"/>
              </a:rPr>
              <a:t>An </a:t>
            </a:r>
            <a:r>
              <a:rPr lang="en-US" dirty="0">
                <a:solidFill>
                  <a:srgbClr val="545D7E"/>
                </a:solidFill>
                <a:latin typeface="Google Sans"/>
              </a:rPr>
              <a:t>object is an instance of a </a:t>
            </a:r>
            <a:r>
              <a:rPr lang="en-US" dirty="0" smtClean="0">
                <a:solidFill>
                  <a:srgbClr val="545D7E"/>
                </a:solidFill>
                <a:latin typeface="Google Sans"/>
              </a:rPr>
              <a:t>class</a:t>
            </a:r>
            <a:endParaRPr lang="en-US" dirty="0">
              <a:solidFill>
                <a:srgbClr val="545D7E"/>
              </a:solidFill>
              <a:latin typeface="Google Sans"/>
            </a:endParaRPr>
          </a:p>
          <a:p>
            <a:r>
              <a:rPr lang="en-US" dirty="0" smtClean="0">
                <a:solidFill>
                  <a:srgbClr val="545D7E"/>
                </a:solidFill>
                <a:latin typeface="Google Sans"/>
              </a:rPr>
              <a:t>Once a class is created, we can create any number of object instances</a:t>
            </a:r>
          </a:p>
          <a:p>
            <a:r>
              <a:rPr lang="en-US" dirty="0" smtClean="0">
                <a:solidFill>
                  <a:srgbClr val="545D7E"/>
                </a:solidFill>
                <a:latin typeface="Google Sans"/>
              </a:rPr>
              <a:t>Class is a collection of Objects</a:t>
            </a:r>
            <a:endParaRPr lang="en-IN" dirty="0"/>
          </a:p>
        </p:txBody>
      </p:sp>
    </p:spTree>
    <p:extLst>
      <p:ext uri="{BB962C8B-B14F-4D97-AF65-F5344CB8AC3E}">
        <p14:creationId xmlns:p14="http://schemas.microsoft.com/office/powerpoint/2010/main" val="4053381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036" y="83127"/>
            <a:ext cx="10141527" cy="1634836"/>
          </a:xfrm>
        </p:spPr>
        <p:txBody>
          <a:bodyPr>
            <a:noAutofit/>
          </a:bodyPr>
          <a:lstStyle/>
          <a:p>
            <a:r>
              <a:rPr lang="en-US" b="1" dirty="0" smtClean="0">
                <a:solidFill>
                  <a:srgbClr val="5C4E3D"/>
                </a:solidFill>
              </a:rPr>
              <a:t>What Are Variables in Python?</a:t>
            </a:r>
            <a:endParaRPr lang="en-US" dirty="0">
              <a:solidFill>
                <a:srgbClr val="5C4E3D"/>
              </a:solidFill>
            </a:endParaRPr>
          </a:p>
        </p:txBody>
      </p:sp>
      <p:sp>
        <p:nvSpPr>
          <p:cNvPr id="3" name="Content Placeholder 2"/>
          <p:cNvSpPr>
            <a:spLocks noGrp="1"/>
          </p:cNvSpPr>
          <p:nvPr>
            <p:ph type="subTitle" idx="1"/>
          </p:nvPr>
        </p:nvSpPr>
        <p:spPr>
          <a:xfrm>
            <a:off x="6339983" y="1976582"/>
            <a:ext cx="5519507" cy="4764907"/>
          </a:xfrm>
        </p:spPr>
        <p:txBody>
          <a:bodyPr>
            <a:noAutofit/>
          </a:bodyPr>
          <a:lstStyle/>
          <a:p>
            <a:pPr marL="342900" indent="-342900" algn="l">
              <a:buFontTx/>
              <a:buChar char="-"/>
            </a:pPr>
            <a:r>
              <a:rPr lang="en-US" sz="2000" dirty="0" smtClean="0"/>
              <a:t>A </a:t>
            </a:r>
            <a:r>
              <a:rPr lang="en-US" sz="2000" dirty="0"/>
              <a:t>variable is a name that stores a value in a program, like a container for </a:t>
            </a:r>
            <a:r>
              <a:rPr lang="en-US" sz="2000" dirty="0" smtClean="0"/>
              <a:t>data.</a:t>
            </a:r>
            <a:endParaRPr lang="en-US" sz="2000" dirty="0"/>
          </a:p>
          <a:p>
            <a:pPr marL="342900" indent="-342900" algn="l">
              <a:buFontTx/>
              <a:buChar char="-"/>
            </a:pPr>
            <a:endParaRPr lang="en-US" sz="2000" dirty="0"/>
          </a:p>
          <a:p>
            <a:pPr marL="342900" indent="-342900" algn="l">
              <a:buFontTx/>
              <a:buChar char="-"/>
            </a:pPr>
            <a:r>
              <a:rPr lang="en-US" sz="2000" dirty="0" smtClean="0"/>
              <a:t>Python </a:t>
            </a:r>
            <a:r>
              <a:rPr lang="en-US" sz="2000" dirty="0"/>
              <a:t>is a dynamically typed </a:t>
            </a:r>
            <a:r>
              <a:rPr lang="en-US" sz="2000" dirty="0" smtClean="0"/>
              <a:t>language.</a:t>
            </a:r>
            <a:endParaRPr lang="en-US" sz="2000" dirty="0"/>
          </a:p>
          <a:p>
            <a:pPr marL="342900" indent="-342900" algn="l">
              <a:buFontTx/>
              <a:buChar char="-"/>
            </a:pPr>
            <a:endParaRPr lang="en-US" sz="2000" dirty="0"/>
          </a:p>
          <a:p>
            <a:pPr marL="342900" indent="-342900" algn="l">
              <a:buFontTx/>
              <a:buChar char="-"/>
            </a:pPr>
            <a:r>
              <a:rPr lang="en-US" sz="2000" dirty="0" smtClean="0"/>
              <a:t>Python </a:t>
            </a:r>
            <a:r>
              <a:rPr lang="en-US" sz="2000" dirty="0"/>
              <a:t>automatically infers the type based on the value you assign. </a:t>
            </a:r>
            <a:endParaRPr lang="en-US" sz="2000" dirty="0" smtClean="0"/>
          </a:p>
          <a:p>
            <a:pPr marL="342900" indent="-342900" algn="l">
              <a:buFontTx/>
              <a:buChar char="-"/>
            </a:pPr>
            <a:endParaRPr lang="en-US" sz="2000" dirty="0"/>
          </a:p>
          <a:p>
            <a:pPr marL="342900" indent="-342900" algn="l">
              <a:buFontTx/>
              <a:buChar char="-"/>
            </a:pPr>
            <a:r>
              <a:rPr lang="en-US" sz="2000" dirty="0" smtClean="0"/>
              <a:t>This </a:t>
            </a:r>
            <a:r>
              <a:rPr lang="en-US" sz="2000" dirty="0"/>
              <a:t>flexibility makes Python code often more concise and quicker to write</a:t>
            </a:r>
            <a:r>
              <a:rPr lang="en-US" sz="2000" dirty="0" smtClean="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46" y="1976582"/>
            <a:ext cx="5325544" cy="4764907"/>
          </a:xfrm>
          <a:prstGeom prst="rect">
            <a:avLst/>
          </a:prstGeom>
        </p:spPr>
      </p:pic>
    </p:spTree>
    <p:extLst>
      <p:ext uri="{BB962C8B-B14F-4D97-AF65-F5344CB8AC3E}">
        <p14:creationId xmlns:p14="http://schemas.microsoft.com/office/powerpoint/2010/main" val="22822294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0327"/>
            <a:ext cx="9144000" cy="928110"/>
          </a:xfrm>
        </p:spPr>
        <p:txBody>
          <a:bodyPr>
            <a:normAutofit fontScale="90000"/>
          </a:bodyPr>
          <a:lstStyle/>
          <a:p>
            <a:r>
              <a:rPr lang="en-US" b="1" dirty="0" smtClean="0"/>
              <a:t>Object Oriented Concepts</a:t>
            </a:r>
            <a:endParaRPr lang="en-US" dirty="0">
              <a:solidFill>
                <a:srgbClr val="5C4E3D"/>
              </a:solidFill>
            </a:endParaRPr>
          </a:p>
        </p:txBody>
      </p:sp>
      <p:sp>
        <p:nvSpPr>
          <p:cNvPr id="4" name="Rectangle 3"/>
          <p:cNvSpPr/>
          <p:nvPr/>
        </p:nvSpPr>
        <p:spPr>
          <a:xfrm>
            <a:off x="899160" y="1576108"/>
            <a:ext cx="10192512" cy="923330"/>
          </a:xfrm>
          <a:prstGeom prst="rect">
            <a:avLst/>
          </a:prstGeom>
        </p:spPr>
        <p:txBody>
          <a:bodyPr wrap="square">
            <a:spAutoFit/>
          </a:bodyPr>
          <a:lstStyle/>
          <a:p>
            <a:r>
              <a:rPr lang="en-IN" dirty="0"/>
              <a:t>__</a:t>
            </a:r>
            <a:r>
              <a:rPr lang="en-IN" dirty="0" err="1"/>
              <a:t>init</a:t>
            </a:r>
            <a:r>
              <a:rPr lang="en-IN" dirty="0"/>
              <a:t>__ is a special method within a class, often referred to as the constructor. Its primary purpose is to initialize the attributes (or properties) of a newly created object when an instance of a class is made.</a:t>
            </a:r>
          </a:p>
        </p:txBody>
      </p:sp>
      <p:pic>
        <p:nvPicPr>
          <p:cNvPr id="3" name="Picture 2"/>
          <p:cNvPicPr>
            <a:picLocks noChangeAspect="1"/>
          </p:cNvPicPr>
          <p:nvPr/>
        </p:nvPicPr>
        <p:blipFill>
          <a:blip r:embed="rId2"/>
          <a:stretch>
            <a:fillRect/>
          </a:stretch>
        </p:blipFill>
        <p:spPr>
          <a:xfrm>
            <a:off x="2304253" y="2655570"/>
            <a:ext cx="3791747" cy="3937254"/>
          </a:xfrm>
          <a:prstGeom prst="rect">
            <a:avLst/>
          </a:prstGeom>
        </p:spPr>
      </p:pic>
      <p:pic>
        <p:nvPicPr>
          <p:cNvPr id="5" name="Picture 4"/>
          <p:cNvPicPr>
            <a:picLocks noChangeAspect="1"/>
          </p:cNvPicPr>
          <p:nvPr/>
        </p:nvPicPr>
        <p:blipFill>
          <a:blip r:embed="rId3"/>
          <a:stretch>
            <a:fillRect/>
          </a:stretch>
        </p:blipFill>
        <p:spPr>
          <a:xfrm>
            <a:off x="8688705" y="4478655"/>
            <a:ext cx="1581150" cy="552450"/>
          </a:xfrm>
          <a:prstGeom prst="rect">
            <a:avLst/>
          </a:prstGeom>
        </p:spPr>
      </p:pic>
      <p:sp>
        <p:nvSpPr>
          <p:cNvPr id="6" name="TextBox 5"/>
          <p:cNvSpPr txBox="1"/>
          <p:nvPr/>
        </p:nvSpPr>
        <p:spPr>
          <a:xfrm>
            <a:off x="3464034" y="2208172"/>
            <a:ext cx="1472184" cy="369332"/>
          </a:xfrm>
          <a:prstGeom prst="rect">
            <a:avLst/>
          </a:prstGeom>
          <a:noFill/>
        </p:spPr>
        <p:txBody>
          <a:bodyPr wrap="square" rtlCol="0">
            <a:spAutoFit/>
          </a:bodyPr>
          <a:lstStyle/>
          <a:p>
            <a:r>
              <a:rPr lang="en-IN" b="1" dirty="0" smtClean="0"/>
              <a:t>Program</a:t>
            </a:r>
            <a:endParaRPr lang="en-IN" b="1" dirty="0"/>
          </a:p>
        </p:txBody>
      </p:sp>
      <p:sp>
        <p:nvSpPr>
          <p:cNvPr id="7" name="TextBox 6"/>
          <p:cNvSpPr txBox="1"/>
          <p:nvPr/>
        </p:nvSpPr>
        <p:spPr>
          <a:xfrm>
            <a:off x="8864537" y="4005191"/>
            <a:ext cx="1472184" cy="369332"/>
          </a:xfrm>
          <a:prstGeom prst="rect">
            <a:avLst/>
          </a:prstGeom>
          <a:noFill/>
        </p:spPr>
        <p:txBody>
          <a:bodyPr wrap="square" rtlCol="0">
            <a:spAutoFit/>
          </a:bodyPr>
          <a:lstStyle/>
          <a:p>
            <a:r>
              <a:rPr lang="en-IN" b="1" dirty="0" smtClean="0"/>
              <a:t>Output</a:t>
            </a:r>
            <a:endParaRPr lang="en-IN" b="1" dirty="0"/>
          </a:p>
        </p:txBody>
      </p:sp>
    </p:spTree>
    <p:extLst>
      <p:ext uri="{BB962C8B-B14F-4D97-AF65-F5344CB8AC3E}">
        <p14:creationId xmlns:p14="http://schemas.microsoft.com/office/powerpoint/2010/main" val="13887994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720" y="2460396"/>
            <a:ext cx="9104376" cy="3785652"/>
          </a:xfrm>
          <a:prstGeom prst="rect">
            <a:avLst/>
          </a:prstGeom>
        </p:spPr>
        <p:txBody>
          <a:bodyPr wrap="square">
            <a:spAutoFit/>
          </a:bodyPr>
          <a:lstStyle/>
          <a:p>
            <a:pPr marL="285750" indent="-285750">
              <a:buFont typeface="Arial" panose="020B0604020202020204" pitchFamily="34" charset="0"/>
              <a:buChar char="•"/>
            </a:pPr>
            <a:r>
              <a:rPr lang="en-US" dirty="0">
                <a:solidFill>
                  <a:srgbClr val="001D35"/>
                </a:solidFill>
                <a:latin typeface="Google Sans"/>
              </a:rPr>
              <a:t>Method Resolution Order (MRO) </a:t>
            </a:r>
            <a:r>
              <a:rPr lang="en-US" dirty="0" smtClean="0">
                <a:solidFill>
                  <a:srgbClr val="001D35"/>
                </a:solidFill>
                <a:latin typeface="Google Sans"/>
              </a:rPr>
              <a:t>defines </a:t>
            </a:r>
            <a:r>
              <a:rPr lang="en-US" dirty="0">
                <a:solidFill>
                  <a:srgbClr val="001D35"/>
                </a:solidFill>
                <a:latin typeface="Google Sans"/>
              </a:rPr>
              <a:t>the sequence in which Python searches for methods and attributes in a class hierarchy, especially in scenarios involving multiple inheritance. </a:t>
            </a:r>
            <a:endParaRPr lang="en-US" dirty="0" smtClean="0">
              <a:solidFill>
                <a:srgbClr val="001D35"/>
              </a:solidFill>
              <a:latin typeface="Google Sans"/>
            </a:endParaRP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US" dirty="0" smtClean="0">
                <a:solidFill>
                  <a:srgbClr val="001D35"/>
                </a:solidFill>
                <a:latin typeface="Google Sans"/>
              </a:rPr>
              <a:t>It </a:t>
            </a:r>
            <a:r>
              <a:rPr lang="en-US" dirty="0">
                <a:solidFill>
                  <a:srgbClr val="001D35"/>
                </a:solidFill>
                <a:latin typeface="Google Sans"/>
              </a:rPr>
              <a:t>dictates the order in which base classes are examined when a method or attribute is accessed on an object.</a:t>
            </a: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US" dirty="0">
                <a:solidFill>
                  <a:srgbClr val="001D35"/>
                </a:solidFill>
                <a:latin typeface="Google Sans"/>
              </a:rPr>
              <a:t>When a method is called on an object, Python first looks for it in the object's own class.</a:t>
            </a: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US" dirty="0">
                <a:solidFill>
                  <a:srgbClr val="001D35"/>
                </a:solidFill>
                <a:latin typeface="Google Sans"/>
              </a:rPr>
              <a:t>If not found, it proceeds to search in the parent classes listed in the class definition from </a:t>
            </a:r>
            <a:r>
              <a:rPr lang="en-US" sz="2400" b="1" dirty="0">
                <a:solidFill>
                  <a:srgbClr val="7030A0"/>
                </a:solidFill>
                <a:latin typeface="Google Sans"/>
              </a:rPr>
              <a:t>left to right</a:t>
            </a:r>
            <a:r>
              <a:rPr lang="en-US" dirty="0">
                <a:solidFill>
                  <a:srgbClr val="001D35"/>
                </a:solidFill>
                <a:latin typeface="Google Sans"/>
              </a:rPr>
              <a:t>, and then recursively up the inheritance chain of each parent, ensuring that no class is visited more than once. </a:t>
            </a:r>
            <a:endParaRPr lang="en-IN" dirty="0">
              <a:solidFill>
                <a:srgbClr val="001D35"/>
              </a:solidFill>
              <a:latin typeface="Google Sans"/>
            </a:endParaRPr>
          </a:p>
        </p:txBody>
      </p:sp>
      <p:sp>
        <p:nvSpPr>
          <p:cNvPr id="21" name="Title 1"/>
          <p:cNvSpPr>
            <a:spLocks noGrp="1"/>
          </p:cNvSpPr>
          <p:nvPr>
            <p:ph type="ctrTitle"/>
          </p:nvPr>
        </p:nvSpPr>
        <p:spPr>
          <a:xfrm>
            <a:off x="1469136" y="182880"/>
            <a:ext cx="9144000" cy="1667349"/>
          </a:xfrm>
        </p:spPr>
        <p:txBody>
          <a:bodyPr>
            <a:normAutofit fontScale="90000"/>
          </a:bodyPr>
          <a:lstStyle/>
          <a:p>
            <a:r>
              <a:rPr lang="en-US" dirty="0">
                <a:solidFill>
                  <a:srgbClr val="001D35"/>
                </a:solidFill>
                <a:latin typeface="Google Sans"/>
              </a:rPr>
              <a:t>Method Resolution Order (MRO)</a:t>
            </a:r>
            <a:endParaRPr lang="en-US" dirty="0">
              <a:solidFill>
                <a:srgbClr val="5C4E3D"/>
              </a:solidFill>
            </a:endParaRPr>
          </a:p>
        </p:txBody>
      </p:sp>
    </p:spTree>
    <p:extLst>
      <p:ext uri="{BB962C8B-B14F-4D97-AF65-F5344CB8AC3E}">
        <p14:creationId xmlns:p14="http://schemas.microsoft.com/office/powerpoint/2010/main" val="7596759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112008" y="740664"/>
            <a:ext cx="4453128" cy="59801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ysClr val="windowText" lastClr="000000"/>
                </a:solidFill>
              </a:rPr>
              <a:t>MultiLevel</a:t>
            </a:r>
            <a:r>
              <a:rPr lang="en-US" dirty="0" smtClean="0">
                <a:solidFill>
                  <a:sysClr val="windowText" lastClr="000000"/>
                </a:solidFill>
              </a:rPr>
              <a:t> Inheritance</a:t>
            </a:r>
            <a:endParaRPr lang="en-IN" dirty="0">
              <a:solidFill>
                <a:sysClr val="windowText" lastClr="000000"/>
              </a:solidFill>
            </a:endParaRPr>
          </a:p>
        </p:txBody>
      </p:sp>
      <p:sp>
        <p:nvSpPr>
          <p:cNvPr id="3" name="Rectangle 2"/>
          <p:cNvSpPr/>
          <p:nvPr/>
        </p:nvSpPr>
        <p:spPr>
          <a:xfrm>
            <a:off x="3669792" y="969264"/>
            <a:ext cx="3310128" cy="950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 class (Parent1 Class)</a:t>
            </a:r>
            <a:endParaRPr lang="en-IN" dirty="0"/>
          </a:p>
        </p:txBody>
      </p:sp>
      <p:sp>
        <p:nvSpPr>
          <p:cNvPr id="4" name="Rectangle 3"/>
          <p:cNvSpPr/>
          <p:nvPr/>
        </p:nvSpPr>
        <p:spPr>
          <a:xfrm>
            <a:off x="3669792" y="2450592"/>
            <a:ext cx="3310128" cy="9509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Derived class1 (Child1 Class)</a:t>
            </a:r>
            <a:endParaRPr lang="en-IN" dirty="0">
              <a:solidFill>
                <a:sysClr val="windowText" lastClr="000000"/>
              </a:solidFill>
            </a:endParaRPr>
          </a:p>
        </p:txBody>
      </p:sp>
      <p:cxnSp>
        <p:nvCxnSpPr>
          <p:cNvPr id="6" name="Straight Arrow Connector 5"/>
          <p:cNvCxnSpPr>
            <a:stCxn id="3" idx="2"/>
          </p:cNvCxnSpPr>
          <p:nvPr/>
        </p:nvCxnSpPr>
        <p:spPr>
          <a:xfrm>
            <a:off x="5324856" y="1920240"/>
            <a:ext cx="0" cy="530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406640" y="2450592"/>
            <a:ext cx="3310128" cy="9509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Derived class (Child Class)</a:t>
            </a:r>
            <a:endParaRPr lang="en-IN" dirty="0">
              <a:solidFill>
                <a:sysClr val="windowText" lastClr="000000"/>
              </a:solidFill>
            </a:endParaRPr>
          </a:p>
        </p:txBody>
      </p:sp>
      <p:sp>
        <p:nvSpPr>
          <p:cNvPr id="8" name="Rectangle 7"/>
          <p:cNvSpPr/>
          <p:nvPr/>
        </p:nvSpPr>
        <p:spPr>
          <a:xfrm>
            <a:off x="228600" y="2450592"/>
            <a:ext cx="3081528" cy="9509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Derived class (Child Class)</a:t>
            </a:r>
            <a:endParaRPr lang="en-IN" dirty="0">
              <a:solidFill>
                <a:sysClr val="windowText" lastClr="000000"/>
              </a:solidFill>
            </a:endParaRPr>
          </a:p>
        </p:txBody>
      </p:sp>
      <p:cxnSp>
        <p:nvCxnSpPr>
          <p:cNvPr id="10" name="Straight Arrow Connector 9"/>
          <p:cNvCxnSpPr/>
          <p:nvPr/>
        </p:nvCxnSpPr>
        <p:spPr>
          <a:xfrm flipH="1">
            <a:off x="2545080" y="1984248"/>
            <a:ext cx="1920240" cy="46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37504" y="1952244"/>
            <a:ext cx="2633472" cy="498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758184" y="4029456"/>
            <a:ext cx="3310128" cy="95097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Derived class2 (Grand Child Class)</a:t>
            </a:r>
            <a:endParaRPr lang="en-IN" dirty="0">
              <a:solidFill>
                <a:sysClr val="windowText" lastClr="000000"/>
              </a:solidFill>
            </a:endParaRPr>
          </a:p>
        </p:txBody>
      </p:sp>
      <p:sp>
        <p:nvSpPr>
          <p:cNvPr id="14" name="Rectangle 13"/>
          <p:cNvSpPr/>
          <p:nvPr/>
        </p:nvSpPr>
        <p:spPr>
          <a:xfrm>
            <a:off x="3715512" y="5416296"/>
            <a:ext cx="3310128" cy="95097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Derived class3 (Grand </a:t>
            </a:r>
            <a:r>
              <a:rPr lang="en-US" dirty="0" err="1" smtClean="0">
                <a:solidFill>
                  <a:sysClr val="windowText" lastClr="000000"/>
                </a:solidFill>
              </a:rPr>
              <a:t>Grand</a:t>
            </a:r>
            <a:r>
              <a:rPr lang="en-US" dirty="0" smtClean="0">
                <a:solidFill>
                  <a:sysClr val="windowText" lastClr="000000"/>
                </a:solidFill>
              </a:rPr>
              <a:t> Child Class)</a:t>
            </a:r>
            <a:endParaRPr lang="en-IN" dirty="0">
              <a:solidFill>
                <a:sysClr val="windowText" lastClr="000000"/>
              </a:solidFill>
            </a:endParaRPr>
          </a:p>
        </p:txBody>
      </p:sp>
      <p:cxnSp>
        <p:nvCxnSpPr>
          <p:cNvPr id="15" name="Straight Arrow Connector 14"/>
          <p:cNvCxnSpPr/>
          <p:nvPr/>
        </p:nvCxnSpPr>
        <p:spPr>
          <a:xfrm>
            <a:off x="5324856" y="3401568"/>
            <a:ext cx="0" cy="530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21808" y="4885944"/>
            <a:ext cx="0" cy="530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49768" y="969264"/>
            <a:ext cx="3310128" cy="950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 class (Parent2 Class)</a:t>
            </a:r>
            <a:endParaRPr lang="en-IN" dirty="0"/>
          </a:p>
        </p:txBody>
      </p:sp>
      <p:cxnSp>
        <p:nvCxnSpPr>
          <p:cNvPr id="22" name="Straight Arrow Connector 21"/>
          <p:cNvCxnSpPr/>
          <p:nvPr/>
        </p:nvCxnSpPr>
        <p:spPr>
          <a:xfrm>
            <a:off x="5617464" y="1952244"/>
            <a:ext cx="3575304" cy="2552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H="1">
            <a:off x="9281160" y="1984248"/>
            <a:ext cx="1155192" cy="25206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55280" y="4504944"/>
            <a:ext cx="3310128" cy="95097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Derived </a:t>
            </a:r>
          </a:p>
          <a:p>
            <a:pPr algn="ctr"/>
            <a:r>
              <a:rPr lang="en-US" dirty="0" smtClean="0"/>
              <a:t> class</a:t>
            </a:r>
            <a:endParaRPr lang="en-IN" dirty="0"/>
          </a:p>
        </p:txBody>
      </p:sp>
      <p:sp>
        <p:nvSpPr>
          <p:cNvPr id="26" name="TextBox 25"/>
          <p:cNvSpPr txBox="1"/>
          <p:nvPr/>
        </p:nvSpPr>
        <p:spPr>
          <a:xfrm flipH="1">
            <a:off x="7991855" y="3768590"/>
            <a:ext cx="2444497" cy="369332"/>
          </a:xfrm>
          <a:prstGeom prst="rect">
            <a:avLst/>
          </a:prstGeom>
          <a:noFill/>
        </p:spPr>
        <p:txBody>
          <a:bodyPr wrap="square" rtlCol="0">
            <a:spAutoFit/>
          </a:bodyPr>
          <a:lstStyle/>
          <a:p>
            <a:r>
              <a:rPr lang="en-US" dirty="0" smtClean="0"/>
              <a:t>Multiple Inheritance</a:t>
            </a:r>
            <a:endParaRPr lang="en-IN" dirty="0"/>
          </a:p>
        </p:txBody>
      </p:sp>
      <p:sp>
        <p:nvSpPr>
          <p:cNvPr id="27" name="Title 1"/>
          <p:cNvSpPr>
            <a:spLocks noGrp="1"/>
          </p:cNvSpPr>
          <p:nvPr>
            <p:ph type="ctrTitle"/>
          </p:nvPr>
        </p:nvSpPr>
        <p:spPr>
          <a:xfrm>
            <a:off x="-124968" y="142626"/>
            <a:ext cx="10256520" cy="643127"/>
          </a:xfrm>
        </p:spPr>
        <p:txBody>
          <a:bodyPr>
            <a:normAutofit fontScale="90000"/>
          </a:bodyPr>
          <a:lstStyle/>
          <a:p>
            <a:r>
              <a:rPr lang="en-US" dirty="0" smtClean="0">
                <a:solidFill>
                  <a:srgbClr val="001D35"/>
                </a:solidFill>
                <a:latin typeface="Google Sans"/>
              </a:rPr>
              <a:t>Multilevel &amp; Multiple Inheritance</a:t>
            </a:r>
            <a:endParaRPr lang="en-US" dirty="0">
              <a:solidFill>
                <a:srgbClr val="5C4E3D"/>
              </a:solidFill>
            </a:endParaRPr>
          </a:p>
        </p:txBody>
      </p:sp>
    </p:spTree>
    <p:extLst>
      <p:ext uri="{BB962C8B-B14F-4D97-AF65-F5344CB8AC3E}">
        <p14:creationId xmlns:p14="http://schemas.microsoft.com/office/powerpoint/2010/main" val="36797029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071116" y="4392371"/>
            <a:ext cx="382219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Instances</a:t>
            </a:r>
            <a:endParaRPr lang="en-IN" dirty="0"/>
          </a:p>
        </p:txBody>
      </p:sp>
      <p:sp>
        <p:nvSpPr>
          <p:cNvPr id="3" name="TextBox 2"/>
          <p:cNvSpPr txBox="1"/>
          <p:nvPr/>
        </p:nvSpPr>
        <p:spPr>
          <a:xfrm>
            <a:off x="770382" y="454593"/>
            <a:ext cx="5285995" cy="3139321"/>
          </a:xfrm>
          <a:prstGeom prst="rect">
            <a:avLst/>
          </a:prstGeom>
          <a:noFill/>
          <a:ln>
            <a:solidFill>
              <a:schemeClr val="accent2"/>
            </a:solidFill>
          </a:ln>
        </p:spPr>
        <p:txBody>
          <a:bodyPr wrap="square" rtlCol="0">
            <a:spAutoFit/>
          </a:bodyPr>
          <a:lstStyle/>
          <a:p>
            <a:r>
              <a:rPr lang="en-US" dirty="0" smtClean="0"/>
              <a:t>Class 1 :</a:t>
            </a:r>
          </a:p>
          <a:p>
            <a:pPr lvl="1"/>
            <a:r>
              <a:rPr lang="en-US" dirty="0" smtClean="0"/>
              <a:t> a = 10</a:t>
            </a:r>
          </a:p>
          <a:p>
            <a:pPr lvl="1"/>
            <a:r>
              <a:rPr lang="en-US" dirty="0" smtClean="0"/>
              <a:t> display()</a:t>
            </a:r>
          </a:p>
          <a:p>
            <a:endParaRPr lang="en-US" dirty="0"/>
          </a:p>
          <a:p>
            <a:r>
              <a:rPr lang="en-US" dirty="0" smtClean="0"/>
              <a:t>Class2 (Class1)</a:t>
            </a:r>
          </a:p>
          <a:p>
            <a:pPr lvl="1"/>
            <a:r>
              <a:rPr lang="en-US" b="1" dirty="0">
                <a:ln w="22225">
                  <a:solidFill>
                    <a:schemeClr val="accent2"/>
                  </a:solidFill>
                  <a:prstDash val="solid"/>
                </a:ln>
                <a:solidFill>
                  <a:schemeClr val="accent2">
                    <a:lumMod val="40000"/>
                    <a:lumOff val="60000"/>
                  </a:schemeClr>
                </a:solidFill>
              </a:rPr>
              <a:t> </a:t>
            </a:r>
            <a:r>
              <a:rPr lang="en-US" b="1" dirty="0" smtClean="0">
                <a:ln w="22225">
                  <a:solidFill>
                    <a:schemeClr val="accent2"/>
                  </a:solidFill>
                  <a:prstDash val="solid"/>
                </a:ln>
                <a:solidFill>
                  <a:schemeClr val="accent2">
                    <a:lumMod val="40000"/>
                    <a:lumOff val="60000"/>
                  </a:schemeClr>
                </a:solidFill>
              </a:rPr>
              <a:t> a </a:t>
            </a:r>
            <a:r>
              <a:rPr lang="en-US" b="1" dirty="0">
                <a:ln w="22225">
                  <a:solidFill>
                    <a:schemeClr val="accent2"/>
                  </a:solidFill>
                  <a:prstDash val="solid"/>
                </a:ln>
                <a:solidFill>
                  <a:schemeClr val="accent2">
                    <a:lumMod val="40000"/>
                    <a:lumOff val="60000"/>
                  </a:schemeClr>
                </a:solidFill>
              </a:rPr>
              <a:t>= </a:t>
            </a:r>
            <a:r>
              <a:rPr lang="en-US" b="1" dirty="0" smtClean="0">
                <a:ln w="22225">
                  <a:solidFill>
                    <a:schemeClr val="accent2"/>
                  </a:solidFill>
                  <a:prstDash val="solid"/>
                </a:ln>
                <a:solidFill>
                  <a:schemeClr val="accent2">
                    <a:lumMod val="40000"/>
                    <a:lumOff val="60000"/>
                  </a:schemeClr>
                </a:solidFill>
              </a:rPr>
              <a:t>10  -&gt; Inherited from class 1</a:t>
            </a:r>
            <a:endParaRPr lang="en-US" b="1" dirty="0">
              <a:ln w="22225">
                <a:solidFill>
                  <a:schemeClr val="accent2"/>
                </a:solidFill>
                <a:prstDash val="solid"/>
              </a:ln>
              <a:solidFill>
                <a:schemeClr val="accent2">
                  <a:lumMod val="40000"/>
                  <a:lumOff val="60000"/>
                </a:schemeClr>
              </a:solidFill>
            </a:endParaRPr>
          </a:p>
          <a:p>
            <a:pPr lvl="1"/>
            <a:r>
              <a:rPr lang="en-US" b="1" dirty="0">
                <a:ln w="22225">
                  <a:solidFill>
                    <a:schemeClr val="accent2"/>
                  </a:solidFill>
                  <a:prstDash val="solid"/>
                </a:ln>
                <a:solidFill>
                  <a:schemeClr val="accent2">
                    <a:lumMod val="40000"/>
                    <a:lumOff val="60000"/>
                  </a:schemeClr>
                </a:solidFill>
              </a:rPr>
              <a:t> </a:t>
            </a:r>
            <a:r>
              <a:rPr lang="en-US" b="1" dirty="0" smtClean="0">
                <a:ln w="22225">
                  <a:solidFill>
                    <a:schemeClr val="accent2"/>
                  </a:solidFill>
                  <a:prstDash val="solid"/>
                </a:ln>
                <a:solidFill>
                  <a:schemeClr val="accent2">
                    <a:lumMod val="40000"/>
                    <a:lumOff val="60000"/>
                  </a:schemeClr>
                </a:solidFill>
              </a:rPr>
              <a:t> display() </a:t>
            </a:r>
            <a:r>
              <a:rPr lang="en-US" b="1" dirty="0">
                <a:ln w="22225">
                  <a:solidFill>
                    <a:schemeClr val="accent2"/>
                  </a:solidFill>
                  <a:prstDash val="solid"/>
                </a:ln>
                <a:solidFill>
                  <a:schemeClr val="accent2">
                    <a:lumMod val="40000"/>
                    <a:lumOff val="60000"/>
                  </a:schemeClr>
                </a:solidFill>
              </a:rPr>
              <a:t>-&gt; Inherited from class 1</a:t>
            </a:r>
          </a:p>
          <a:p>
            <a:pPr lvl="1"/>
            <a:r>
              <a:rPr lang="en-US" dirty="0" smtClean="0"/>
              <a:t>  B=10 -&gt; Class 2 data variable</a:t>
            </a:r>
          </a:p>
          <a:p>
            <a:pPr lvl="1"/>
            <a:r>
              <a:rPr lang="en-US" dirty="0" smtClean="0"/>
              <a:t>  Show() – Class 2 Method</a:t>
            </a:r>
          </a:p>
          <a:p>
            <a:endParaRPr lang="en-US" dirty="0"/>
          </a:p>
          <a:p>
            <a:r>
              <a:rPr lang="en-US" dirty="0" smtClean="0"/>
              <a:t>Person </a:t>
            </a:r>
            <a:r>
              <a:rPr lang="en-US" dirty="0">
                <a:sym typeface="Wingdings" panose="05000000000000000000" pitchFamily="2" charset="2"/>
              </a:rPr>
              <a:t></a:t>
            </a:r>
            <a:r>
              <a:rPr lang="en-US" dirty="0" smtClean="0"/>
              <a:t> Profession</a:t>
            </a:r>
            <a:r>
              <a:rPr lang="en-US" dirty="0" smtClean="0">
                <a:sym typeface="Wingdings" panose="05000000000000000000" pitchFamily="2" charset="2"/>
              </a:rPr>
              <a:t></a:t>
            </a:r>
            <a:r>
              <a:rPr lang="en-US" dirty="0" smtClean="0">
                <a:solidFill>
                  <a:srgbClr val="FF0000"/>
                </a:solidFill>
                <a:sym typeface="Wingdings" panose="05000000000000000000" pitchFamily="2" charset="2"/>
              </a:rPr>
              <a:t> Experience</a:t>
            </a:r>
            <a:endParaRPr lang="en-IN" dirty="0">
              <a:solidFill>
                <a:srgbClr val="FF0000"/>
              </a:solidFill>
            </a:endParaRPr>
          </a:p>
        </p:txBody>
      </p:sp>
      <p:cxnSp>
        <p:nvCxnSpPr>
          <p:cNvPr id="5" name="Straight Connector 4"/>
          <p:cNvCxnSpPr/>
          <p:nvPr/>
        </p:nvCxnSpPr>
        <p:spPr>
          <a:xfrm flipH="1">
            <a:off x="3232404" y="3541979"/>
            <a:ext cx="283464" cy="1188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896868" y="3541979"/>
            <a:ext cx="332232" cy="118872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83789" y="4646938"/>
            <a:ext cx="832104" cy="369332"/>
          </a:xfrm>
          <a:prstGeom prst="rect">
            <a:avLst/>
          </a:prstGeom>
          <a:noFill/>
        </p:spPr>
        <p:txBody>
          <a:bodyPr wrap="square" rtlCol="0">
            <a:spAutoFit/>
          </a:bodyPr>
          <a:lstStyle/>
          <a:p>
            <a:r>
              <a:rPr lang="en-US" dirty="0" smtClean="0"/>
              <a:t>P1</a:t>
            </a:r>
            <a:endParaRPr lang="en-IN" dirty="0"/>
          </a:p>
        </p:txBody>
      </p:sp>
      <p:sp>
        <p:nvSpPr>
          <p:cNvPr id="10" name="TextBox 9"/>
          <p:cNvSpPr txBox="1"/>
          <p:nvPr/>
        </p:nvSpPr>
        <p:spPr>
          <a:xfrm>
            <a:off x="4038219" y="4546033"/>
            <a:ext cx="832104" cy="369332"/>
          </a:xfrm>
          <a:prstGeom prst="rect">
            <a:avLst/>
          </a:prstGeom>
          <a:noFill/>
        </p:spPr>
        <p:txBody>
          <a:bodyPr wrap="square" rtlCol="0">
            <a:spAutoFit/>
          </a:bodyPr>
          <a:lstStyle/>
          <a:p>
            <a:r>
              <a:rPr lang="en-US" dirty="0" smtClean="0"/>
              <a:t>P2</a:t>
            </a:r>
            <a:endParaRPr lang="en-IN" dirty="0"/>
          </a:p>
        </p:txBody>
      </p:sp>
      <p:sp>
        <p:nvSpPr>
          <p:cNvPr id="12" name="TextBox 11"/>
          <p:cNvSpPr txBox="1"/>
          <p:nvPr/>
        </p:nvSpPr>
        <p:spPr>
          <a:xfrm>
            <a:off x="7700772" y="4090297"/>
            <a:ext cx="2888742" cy="369332"/>
          </a:xfrm>
          <a:prstGeom prst="rect">
            <a:avLst/>
          </a:prstGeom>
          <a:noFill/>
        </p:spPr>
        <p:txBody>
          <a:bodyPr wrap="square" rtlCol="0">
            <a:spAutoFit/>
          </a:bodyPr>
          <a:lstStyle/>
          <a:p>
            <a:r>
              <a:rPr lang="en-US" dirty="0" smtClean="0"/>
              <a:t>Experience. Constructor</a:t>
            </a:r>
            <a:endParaRPr lang="en-IN" dirty="0"/>
          </a:p>
        </p:txBody>
      </p:sp>
      <p:sp>
        <p:nvSpPr>
          <p:cNvPr id="13" name="Rounded Rectangle 12"/>
          <p:cNvSpPr/>
          <p:nvPr/>
        </p:nvSpPr>
        <p:spPr>
          <a:xfrm>
            <a:off x="6505956" y="1499616"/>
            <a:ext cx="2235708" cy="74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a:t>
            </a:r>
            <a:endParaRPr lang="en-IN" dirty="0"/>
          </a:p>
        </p:txBody>
      </p:sp>
      <p:sp>
        <p:nvSpPr>
          <p:cNvPr id="14" name="Rounded Rectangle 13"/>
          <p:cNvSpPr/>
          <p:nvPr/>
        </p:nvSpPr>
        <p:spPr>
          <a:xfrm>
            <a:off x="9264396" y="1499616"/>
            <a:ext cx="2546604" cy="74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Profession</a:t>
            </a:r>
            <a:endParaRPr lang="en-IN" dirty="0"/>
          </a:p>
        </p:txBody>
      </p:sp>
      <p:cxnSp>
        <p:nvCxnSpPr>
          <p:cNvPr id="16" name="Straight Arrow Connector 15"/>
          <p:cNvCxnSpPr>
            <a:stCxn id="13" idx="2"/>
          </p:cNvCxnSpPr>
          <p:nvPr/>
        </p:nvCxnSpPr>
        <p:spPr>
          <a:xfrm>
            <a:off x="7623810" y="2240280"/>
            <a:ext cx="0" cy="700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638282" y="2240280"/>
            <a:ext cx="0" cy="700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23810" y="2940796"/>
            <a:ext cx="29138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970264" y="2940796"/>
            <a:ext cx="0" cy="40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892796" y="3349633"/>
            <a:ext cx="2235708" cy="74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Expereince</a:t>
            </a:r>
            <a:endParaRPr lang="en-IN" dirty="0"/>
          </a:p>
        </p:txBody>
      </p:sp>
      <p:sp>
        <p:nvSpPr>
          <p:cNvPr id="23" name="TextBox 22"/>
          <p:cNvSpPr txBox="1"/>
          <p:nvPr/>
        </p:nvSpPr>
        <p:spPr>
          <a:xfrm>
            <a:off x="9264396" y="964692"/>
            <a:ext cx="2762250" cy="369332"/>
          </a:xfrm>
          <a:prstGeom prst="rect">
            <a:avLst/>
          </a:prstGeom>
          <a:noFill/>
        </p:spPr>
        <p:txBody>
          <a:bodyPr wrap="square" rtlCol="0">
            <a:spAutoFit/>
          </a:bodyPr>
          <a:lstStyle/>
          <a:p>
            <a:r>
              <a:rPr lang="en-US" dirty="0" err="1" smtClean="0"/>
              <a:t>Professional.Constructor</a:t>
            </a:r>
            <a:endParaRPr lang="en-IN" dirty="0"/>
          </a:p>
        </p:txBody>
      </p:sp>
      <p:sp>
        <p:nvSpPr>
          <p:cNvPr id="24" name="TextBox 23"/>
          <p:cNvSpPr txBox="1"/>
          <p:nvPr/>
        </p:nvSpPr>
        <p:spPr>
          <a:xfrm>
            <a:off x="6471666" y="991784"/>
            <a:ext cx="2304288" cy="369332"/>
          </a:xfrm>
          <a:prstGeom prst="rect">
            <a:avLst/>
          </a:prstGeom>
          <a:noFill/>
        </p:spPr>
        <p:txBody>
          <a:bodyPr wrap="square" rtlCol="0">
            <a:spAutoFit/>
          </a:bodyPr>
          <a:lstStyle/>
          <a:p>
            <a:r>
              <a:rPr lang="en-US" dirty="0" err="1" smtClean="0"/>
              <a:t>Person.Constructor</a:t>
            </a:r>
            <a:endParaRPr lang="en-IN" dirty="0"/>
          </a:p>
        </p:txBody>
      </p:sp>
    </p:spTree>
    <p:extLst>
      <p:ext uri="{BB962C8B-B14F-4D97-AF65-F5344CB8AC3E}">
        <p14:creationId xmlns:p14="http://schemas.microsoft.com/office/powerpoint/2010/main" val="30101016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753420"/>
            <a:ext cx="8203933" cy="1787669"/>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n-US" kern="100" dirty="0">
                <a:latin typeface="Aptos"/>
                <a:ea typeface="Aptos"/>
                <a:cs typeface="Times New Roman" panose="02020603050405020304" pitchFamily="18" charset="0"/>
              </a:rPr>
              <a:t>File handling refers to the process of performing operations on a file, such as creating, opening, reading, writing and closing it through a programming interface. </a:t>
            </a:r>
            <a:endParaRPr lang="en-US" kern="100" dirty="0" smtClean="0">
              <a:latin typeface="Aptos"/>
              <a:ea typeface="Aptos"/>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kern="100" dirty="0" smtClean="0">
                <a:latin typeface="Aptos"/>
                <a:ea typeface="Aptos"/>
                <a:cs typeface="Times New Roman" panose="02020603050405020304" pitchFamily="18" charset="0"/>
              </a:rPr>
              <a:t>It </a:t>
            </a:r>
            <a:r>
              <a:rPr lang="en-US" kern="100" dirty="0">
                <a:latin typeface="Aptos"/>
                <a:ea typeface="Aptos"/>
                <a:cs typeface="Times New Roman" panose="02020603050405020304" pitchFamily="18" charset="0"/>
              </a:rPr>
              <a:t>involves managing the data flow between the program and the file system on the storage device, ensuring that data is handled safely and efficiently.</a:t>
            </a:r>
            <a:endParaRPr lang="en-IN" kern="100" dirty="0">
              <a:latin typeface="Aptos"/>
              <a:ea typeface="Aptos"/>
              <a:cs typeface="Times New Roman" panose="02020603050405020304" pitchFamily="18" charset="0"/>
            </a:endParaRPr>
          </a:p>
        </p:txBody>
      </p:sp>
      <p:sp>
        <p:nvSpPr>
          <p:cNvPr id="3" name="Title 1"/>
          <p:cNvSpPr>
            <a:spLocks noGrp="1"/>
          </p:cNvSpPr>
          <p:nvPr>
            <p:ph type="ctrTitle"/>
          </p:nvPr>
        </p:nvSpPr>
        <p:spPr>
          <a:xfrm>
            <a:off x="1524000" y="300327"/>
            <a:ext cx="9144000" cy="928110"/>
          </a:xfrm>
        </p:spPr>
        <p:txBody>
          <a:bodyPr>
            <a:normAutofit/>
          </a:bodyPr>
          <a:lstStyle/>
          <a:p>
            <a:r>
              <a:rPr lang="en-US" b="1" dirty="0" smtClean="0"/>
              <a:t>File Handling</a:t>
            </a:r>
            <a:endParaRPr lang="en-US" dirty="0">
              <a:solidFill>
                <a:srgbClr val="5C4E3D"/>
              </a:solidFill>
            </a:endParaRPr>
          </a:p>
        </p:txBody>
      </p:sp>
    </p:spTree>
    <p:extLst>
      <p:ext uri="{BB962C8B-B14F-4D97-AF65-F5344CB8AC3E}">
        <p14:creationId xmlns:p14="http://schemas.microsoft.com/office/powerpoint/2010/main" val="18792378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1" y="1753419"/>
            <a:ext cx="7716252" cy="2776401"/>
          </a:xfrm>
          <a:prstGeom prst="rect">
            <a:avLst/>
          </a:prstGeom>
        </p:spPr>
        <p:txBody>
          <a:bodyPr wrap="square">
            <a:spAutoFit/>
          </a:bodyPr>
          <a:lstStyle/>
          <a:p>
            <a:pPr marL="285750" lvl="0" indent="-285750">
              <a:lnSpc>
                <a:spcPct val="200000"/>
              </a:lnSpc>
              <a:buFont typeface="Arial" panose="020B0604020202020204" pitchFamily="34" charset="0"/>
              <a:buChar char="•"/>
            </a:pPr>
            <a:r>
              <a:rPr lang="en-US" dirty="0"/>
              <a:t>To store data permanently, even after the program ends.</a:t>
            </a:r>
            <a:endParaRPr lang="en-IN" dirty="0"/>
          </a:p>
          <a:p>
            <a:pPr marL="285750" lvl="0" indent="-285750">
              <a:lnSpc>
                <a:spcPct val="200000"/>
              </a:lnSpc>
              <a:buFont typeface="Arial" panose="020B0604020202020204" pitchFamily="34" charset="0"/>
              <a:buChar char="•"/>
            </a:pPr>
            <a:r>
              <a:rPr lang="en-US" dirty="0"/>
              <a:t>To access external files like .txt, .csv, .</a:t>
            </a:r>
            <a:r>
              <a:rPr lang="en-US" dirty="0" err="1"/>
              <a:t>json</a:t>
            </a:r>
            <a:r>
              <a:rPr lang="en-US" dirty="0"/>
              <a:t>, etc.</a:t>
            </a:r>
            <a:endParaRPr lang="en-IN" dirty="0"/>
          </a:p>
          <a:p>
            <a:pPr marL="285750" lvl="0" indent="-285750">
              <a:lnSpc>
                <a:spcPct val="200000"/>
              </a:lnSpc>
              <a:buFont typeface="Arial" panose="020B0604020202020204" pitchFamily="34" charset="0"/>
              <a:buChar char="•"/>
            </a:pPr>
            <a:r>
              <a:rPr lang="en-US" dirty="0"/>
              <a:t>To process large files efficiently without using much memory.</a:t>
            </a:r>
            <a:endParaRPr lang="en-IN" dirty="0"/>
          </a:p>
          <a:p>
            <a:pPr marL="285750" lvl="0" indent="-285750">
              <a:lnSpc>
                <a:spcPct val="200000"/>
              </a:lnSpc>
              <a:buFont typeface="Arial" panose="020B0604020202020204" pitchFamily="34" charset="0"/>
              <a:buChar char="•"/>
            </a:pPr>
            <a:r>
              <a:rPr lang="en-US" dirty="0"/>
              <a:t>To automate tasks like reading </a:t>
            </a:r>
            <a:r>
              <a:rPr lang="en-US" dirty="0" err="1"/>
              <a:t>configs</a:t>
            </a:r>
            <a:r>
              <a:rPr lang="en-US" dirty="0"/>
              <a:t> or saving outputs.</a:t>
            </a:r>
            <a:endParaRPr lang="en-IN" dirty="0"/>
          </a:p>
          <a:p>
            <a:pPr marL="285750" lvl="0" indent="-285750">
              <a:lnSpc>
                <a:spcPct val="200000"/>
              </a:lnSpc>
              <a:buFont typeface="Arial" panose="020B0604020202020204" pitchFamily="34" charset="0"/>
              <a:buChar char="•"/>
            </a:pPr>
            <a:r>
              <a:rPr lang="en-US" dirty="0"/>
              <a:t>To handle input/output in real-world applications and tools</a:t>
            </a:r>
            <a:endParaRPr lang="en-IN" dirty="0"/>
          </a:p>
        </p:txBody>
      </p:sp>
      <p:sp>
        <p:nvSpPr>
          <p:cNvPr id="3" name="Title 1"/>
          <p:cNvSpPr>
            <a:spLocks noGrp="1"/>
          </p:cNvSpPr>
          <p:nvPr>
            <p:ph type="ctrTitle"/>
          </p:nvPr>
        </p:nvSpPr>
        <p:spPr>
          <a:xfrm>
            <a:off x="1524000" y="300327"/>
            <a:ext cx="9144000" cy="928110"/>
          </a:xfrm>
        </p:spPr>
        <p:txBody>
          <a:bodyPr>
            <a:normAutofit/>
          </a:bodyPr>
          <a:lstStyle/>
          <a:p>
            <a:r>
              <a:rPr lang="en-US" b="1" dirty="0" smtClean="0"/>
              <a:t>Why File Handling</a:t>
            </a:r>
            <a:endParaRPr lang="en-US" dirty="0">
              <a:solidFill>
                <a:srgbClr val="5C4E3D"/>
              </a:solidFill>
            </a:endParaRPr>
          </a:p>
        </p:txBody>
      </p:sp>
    </p:spTree>
    <p:extLst>
      <p:ext uri="{BB962C8B-B14F-4D97-AF65-F5344CB8AC3E}">
        <p14:creationId xmlns:p14="http://schemas.microsoft.com/office/powerpoint/2010/main" val="20660530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6968" y="1655065"/>
            <a:ext cx="9793224" cy="2835135"/>
          </a:xfrm>
          <a:prstGeom prst="rect">
            <a:avLst/>
          </a:prstGeom>
        </p:spPr>
        <p:txBody>
          <a:bodyPr wrap="square">
            <a:spAutoFit/>
          </a:bodyPr>
          <a:lstStyle/>
          <a:p>
            <a:pPr>
              <a:lnSpc>
                <a:spcPct val="115000"/>
              </a:lnSpc>
              <a:spcAft>
                <a:spcPts val="800"/>
              </a:spcAft>
            </a:pPr>
            <a:r>
              <a:rPr lang="en-US" kern="100" dirty="0" smtClean="0">
                <a:latin typeface="Aptos"/>
                <a:ea typeface="Aptos"/>
                <a:cs typeface="Times New Roman" panose="02020603050405020304" pitchFamily="18" charset="0"/>
              </a:rPr>
              <a:t>file </a:t>
            </a:r>
            <a:r>
              <a:rPr lang="en-US" kern="100" dirty="0">
                <a:latin typeface="Aptos"/>
                <a:ea typeface="Aptos"/>
                <a:cs typeface="Times New Roman" panose="02020603050405020304" pitchFamily="18" charset="0"/>
              </a:rPr>
              <a:t>= open</a:t>
            </a:r>
            <a:r>
              <a:rPr lang="en-US" kern="100" dirty="0" smtClean="0">
                <a:latin typeface="Aptos"/>
                <a:ea typeface="Aptos"/>
                <a:cs typeface="Times New Roman" panose="02020603050405020304" pitchFamily="18" charset="0"/>
              </a:rPr>
              <a:t>(“Sample.txt</a:t>
            </a:r>
            <a:r>
              <a:rPr lang="en-US" kern="100" dirty="0">
                <a:latin typeface="Aptos"/>
                <a:ea typeface="Aptos"/>
                <a:cs typeface="Times New Roman" panose="02020603050405020304" pitchFamily="18" charset="0"/>
              </a:rPr>
              <a:t>", "r")</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 Perform file operations</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err="1">
                <a:latin typeface="Aptos"/>
                <a:ea typeface="Aptos"/>
                <a:cs typeface="Times New Roman" panose="02020603050405020304" pitchFamily="18" charset="0"/>
              </a:rPr>
              <a:t>file.close</a:t>
            </a:r>
            <a:r>
              <a:rPr lang="en-US" kern="100" dirty="0" smtClean="0">
                <a:latin typeface="Aptos"/>
                <a:ea typeface="Aptos"/>
                <a:cs typeface="Times New Roman" panose="02020603050405020304" pitchFamily="18" charset="0"/>
              </a:rPr>
              <a:t>()</a:t>
            </a:r>
          </a:p>
          <a:p>
            <a:pPr>
              <a:lnSpc>
                <a:spcPct val="115000"/>
              </a:lnSpc>
              <a:spcAft>
                <a:spcPts val="800"/>
              </a:spcAft>
            </a:pPr>
            <a:endParaRPr lang="en-US" kern="100" dirty="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The </a:t>
            </a:r>
            <a:r>
              <a:rPr lang="en-US" kern="100" dirty="0" err="1">
                <a:latin typeface="Aptos"/>
                <a:ea typeface="Aptos"/>
                <a:cs typeface="Times New Roman" panose="02020603050405020304" pitchFamily="18" charset="0"/>
              </a:rPr>
              <a:t>file.close</a:t>
            </a:r>
            <a:r>
              <a:rPr lang="en-US" kern="100" dirty="0">
                <a:latin typeface="Aptos"/>
                <a:ea typeface="Aptos"/>
                <a:cs typeface="Times New Roman" panose="02020603050405020304" pitchFamily="18" charset="0"/>
              </a:rPr>
              <a:t>() method closes the file and releases the system resources. If the file was opened in write or append mode, closing ensures that all changes are properly saved.</a:t>
            </a:r>
            <a:endParaRPr lang="en-IN" kern="100" dirty="0">
              <a:latin typeface="Aptos"/>
              <a:ea typeface="Aptos"/>
              <a:cs typeface="Times New Roman" panose="02020603050405020304" pitchFamily="18" charset="0"/>
            </a:endParaRPr>
          </a:p>
          <a:p>
            <a:pPr>
              <a:lnSpc>
                <a:spcPct val="115000"/>
              </a:lnSpc>
              <a:spcAft>
                <a:spcPts val="800"/>
              </a:spcAft>
            </a:pPr>
            <a:endParaRPr lang="en-IN" kern="100" dirty="0">
              <a:latin typeface="Aptos"/>
              <a:ea typeface="Aptos"/>
              <a:cs typeface="Times New Roman" panose="02020603050405020304" pitchFamily="18" charset="0"/>
            </a:endParaRPr>
          </a:p>
        </p:txBody>
      </p:sp>
      <p:sp>
        <p:nvSpPr>
          <p:cNvPr id="3" name="Title 1"/>
          <p:cNvSpPr>
            <a:spLocks noGrp="1"/>
          </p:cNvSpPr>
          <p:nvPr>
            <p:ph type="ctrTitle"/>
          </p:nvPr>
        </p:nvSpPr>
        <p:spPr>
          <a:xfrm>
            <a:off x="1524000" y="300327"/>
            <a:ext cx="9144000" cy="928110"/>
          </a:xfrm>
        </p:spPr>
        <p:txBody>
          <a:bodyPr>
            <a:normAutofit/>
          </a:bodyPr>
          <a:lstStyle/>
          <a:p>
            <a:r>
              <a:rPr lang="en-US" b="1" dirty="0" smtClean="0"/>
              <a:t>File Handling – Open()</a:t>
            </a:r>
            <a:endParaRPr lang="en-US" dirty="0">
              <a:solidFill>
                <a:srgbClr val="5C4E3D"/>
              </a:solidFill>
            </a:endParaRPr>
          </a:p>
        </p:txBody>
      </p:sp>
    </p:spTree>
    <p:extLst>
      <p:ext uri="{BB962C8B-B14F-4D97-AF65-F5344CB8AC3E}">
        <p14:creationId xmlns:p14="http://schemas.microsoft.com/office/powerpoint/2010/main" val="20175764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6968" y="1655065"/>
            <a:ext cx="9793224" cy="1992853"/>
          </a:xfrm>
          <a:prstGeom prst="rect">
            <a:avLst/>
          </a:prstGeom>
        </p:spPr>
        <p:txBody>
          <a:bodyPr wrap="square">
            <a:spAutoFit/>
          </a:bodyPr>
          <a:lstStyle/>
          <a:p>
            <a:pPr>
              <a:lnSpc>
                <a:spcPct val="115000"/>
              </a:lnSpc>
              <a:spcAft>
                <a:spcPts val="800"/>
              </a:spcAft>
            </a:pPr>
            <a:r>
              <a:rPr lang="en-US" kern="100" dirty="0">
                <a:latin typeface="Aptos"/>
                <a:ea typeface="Aptos"/>
                <a:cs typeface="Times New Roman" panose="02020603050405020304" pitchFamily="18" charset="0"/>
              </a:rPr>
              <a:t>The </a:t>
            </a:r>
            <a:r>
              <a:rPr lang="en-US" kern="100" dirty="0" err="1">
                <a:latin typeface="Aptos"/>
                <a:ea typeface="Aptos"/>
                <a:cs typeface="Times New Roman" panose="02020603050405020304" pitchFamily="18" charset="0"/>
              </a:rPr>
              <a:t>file.close</a:t>
            </a:r>
            <a:r>
              <a:rPr lang="en-US" kern="100" dirty="0">
                <a:latin typeface="Aptos"/>
                <a:ea typeface="Aptos"/>
                <a:cs typeface="Times New Roman" panose="02020603050405020304" pitchFamily="18" charset="0"/>
              </a:rPr>
              <a:t>() method closes the file and releases the system resources. If the file was opened in write or append mode, closing ensures that all changes are properly saved.</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file = open</a:t>
            </a:r>
            <a:r>
              <a:rPr lang="en-US" kern="100" dirty="0" smtClean="0">
                <a:latin typeface="Aptos"/>
                <a:ea typeface="Aptos"/>
                <a:cs typeface="Times New Roman" panose="02020603050405020304" pitchFamily="18" charset="0"/>
              </a:rPr>
              <a:t>(“Sample.txt</a:t>
            </a:r>
            <a:r>
              <a:rPr lang="en-US" kern="100" dirty="0">
                <a:latin typeface="Aptos"/>
                <a:ea typeface="Aptos"/>
                <a:cs typeface="Times New Roman" panose="02020603050405020304" pitchFamily="18" charset="0"/>
              </a:rPr>
              <a:t>", "r")</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 Perform file operations</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err="1">
                <a:latin typeface="Aptos"/>
                <a:ea typeface="Aptos"/>
                <a:cs typeface="Times New Roman" panose="02020603050405020304" pitchFamily="18" charset="0"/>
              </a:rPr>
              <a:t>file.close</a:t>
            </a:r>
            <a:r>
              <a:rPr lang="en-US" kern="100" dirty="0">
                <a:latin typeface="Aptos"/>
                <a:ea typeface="Aptos"/>
                <a:cs typeface="Times New Roman" panose="02020603050405020304" pitchFamily="18" charset="0"/>
              </a:rPr>
              <a:t>()</a:t>
            </a:r>
            <a:endParaRPr lang="en-IN" kern="100" dirty="0">
              <a:latin typeface="Aptos"/>
              <a:ea typeface="Aptos"/>
              <a:cs typeface="Times New Roman" panose="02020603050405020304" pitchFamily="18" charset="0"/>
            </a:endParaRPr>
          </a:p>
        </p:txBody>
      </p:sp>
      <p:sp>
        <p:nvSpPr>
          <p:cNvPr id="3" name="Title 1"/>
          <p:cNvSpPr>
            <a:spLocks noGrp="1"/>
          </p:cNvSpPr>
          <p:nvPr>
            <p:ph type="ctrTitle"/>
          </p:nvPr>
        </p:nvSpPr>
        <p:spPr>
          <a:xfrm>
            <a:off x="1524000" y="300327"/>
            <a:ext cx="9144000" cy="928110"/>
          </a:xfrm>
        </p:spPr>
        <p:txBody>
          <a:bodyPr>
            <a:normAutofit/>
          </a:bodyPr>
          <a:lstStyle/>
          <a:p>
            <a:r>
              <a:rPr lang="en-US" b="1" dirty="0" smtClean="0"/>
              <a:t>File Handling – Close()</a:t>
            </a:r>
            <a:endParaRPr lang="en-US" dirty="0">
              <a:solidFill>
                <a:srgbClr val="5C4E3D"/>
              </a:solidFill>
            </a:endParaRPr>
          </a:p>
        </p:txBody>
      </p:sp>
      <p:sp>
        <p:nvSpPr>
          <p:cNvPr id="4" name="Rectangle 3"/>
          <p:cNvSpPr/>
          <p:nvPr/>
        </p:nvSpPr>
        <p:spPr>
          <a:xfrm>
            <a:off x="972312" y="4245094"/>
            <a:ext cx="10174224" cy="1150571"/>
          </a:xfrm>
          <a:prstGeom prst="rect">
            <a:avLst/>
          </a:prstGeom>
        </p:spPr>
        <p:txBody>
          <a:bodyPr wrap="square">
            <a:spAutoFit/>
          </a:bodyPr>
          <a:lstStyle/>
          <a:p>
            <a:pPr>
              <a:lnSpc>
                <a:spcPct val="115000"/>
              </a:lnSpc>
              <a:spcAft>
                <a:spcPts val="800"/>
              </a:spcAft>
            </a:pPr>
            <a:r>
              <a:rPr lang="en-US" b="1" kern="100" dirty="0">
                <a:latin typeface="Aptos"/>
                <a:ea typeface="Aptos"/>
                <a:cs typeface="Times New Roman" panose="02020603050405020304" pitchFamily="18" charset="0"/>
              </a:rPr>
              <a:t>Using with Statement</a:t>
            </a:r>
            <a:endParaRPr lang="en-IN" kern="100" dirty="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Instead of manually opening and closing the file, you can use the </a:t>
            </a:r>
            <a:r>
              <a:rPr lang="en-US" u="sng" kern="100" dirty="0">
                <a:solidFill>
                  <a:srgbClr val="467886"/>
                </a:solidFill>
                <a:latin typeface="Aptos"/>
                <a:ea typeface="Aptos"/>
                <a:cs typeface="Times New Roman" panose="02020603050405020304" pitchFamily="18" charset="0"/>
                <a:hlinkClick r:id="rId2"/>
              </a:rPr>
              <a:t>with statement</a:t>
            </a:r>
            <a:r>
              <a:rPr lang="en-US" kern="100" dirty="0">
                <a:latin typeface="Aptos"/>
                <a:ea typeface="Aptos"/>
                <a:cs typeface="Times New Roman" panose="02020603050405020304" pitchFamily="18" charset="0"/>
              </a:rPr>
              <a:t>, which automatically handles closing. This reduces the risk of file corruption and resource leakage.</a:t>
            </a:r>
            <a:endParaRPr lang="en-IN"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4731628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355" y="1838232"/>
            <a:ext cx="8124825" cy="3943350"/>
          </a:xfrm>
          <a:prstGeom prst="rect">
            <a:avLst/>
          </a:prstGeom>
        </p:spPr>
      </p:pic>
      <p:sp>
        <p:nvSpPr>
          <p:cNvPr id="3" name="Title 1"/>
          <p:cNvSpPr>
            <a:spLocks noGrp="1"/>
          </p:cNvSpPr>
          <p:nvPr>
            <p:ph type="ctrTitle"/>
          </p:nvPr>
        </p:nvSpPr>
        <p:spPr>
          <a:xfrm>
            <a:off x="1524000" y="300327"/>
            <a:ext cx="9144000" cy="928110"/>
          </a:xfrm>
        </p:spPr>
        <p:txBody>
          <a:bodyPr>
            <a:normAutofit/>
          </a:bodyPr>
          <a:lstStyle/>
          <a:p>
            <a:r>
              <a:rPr lang="en-US" b="1" dirty="0" smtClean="0"/>
              <a:t>File Properties</a:t>
            </a:r>
            <a:endParaRPr lang="en-US" dirty="0">
              <a:solidFill>
                <a:srgbClr val="5C4E3D"/>
              </a:solidFill>
            </a:endParaRPr>
          </a:p>
        </p:txBody>
      </p:sp>
      <p:pic>
        <p:nvPicPr>
          <p:cNvPr id="4" name="Picture 3"/>
          <p:cNvPicPr>
            <a:picLocks noChangeAspect="1"/>
          </p:cNvPicPr>
          <p:nvPr/>
        </p:nvPicPr>
        <p:blipFill>
          <a:blip r:embed="rId3"/>
          <a:stretch>
            <a:fillRect/>
          </a:stretch>
        </p:blipFill>
        <p:spPr>
          <a:xfrm>
            <a:off x="8938641" y="3380139"/>
            <a:ext cx="2800350" cy="1285875"/>
          </a:xfrm>
          <a:prstGeom prst="rect">
            <a:avLst/>
          </a:prstGeom>
        </p:spPr>
      </p:pic>
    </p:spTree>
    <p:extLst>
      <p:ext uri="{BB962C8B-B14F-4D97-AF65-F5344CB8AC3E}">
        <p14:creationId xmlns:p14="http://schemas.microsoft.com/office/powerpoint/2010/main" val="37031889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8821" y="5761291"/>
            <a:ext cx="2428875" cy="200025"/>
          </a:xfrm>
          <a:prstGeom prst="rect">
            <a:avLst/>
          </a:prstGeom>
        </p:spPr>
      </p:pic>
      <p:sp>
        <p:nvSpPr>
          <p:cNvPr id="4" name="Title 1"/>
          <p:cNvSpPr>
            <a:spLocks noGrp="1"/>
          </p:cNvSpPr>
          <p:nvPr>
            <p:ph type="ctrTitle"/>
          </p:nvPr>
        </p:nvSpPr>
        <p:spPr>
          <a:xfrm>
            <a:off x="1524000" y="300327"/>
            <a:ext cx="9144000" cy="928110"/>
          </a:xfrm>
        </p:spPr>
        <p:txBody>
          <a:bodyPr>
            <a:normAutofit/>
          </a:bodyPr>
          <a:lstStyle/>
          <a:p>
            <a:r>
              <a:rPr lang="en-US" b="1" dirty="0" err="1" smtClean="0"/>
              <a:t>file.read</a:t>
            </a:r>
            <a:r>
              <a:rPr lang="en-US" b="1" dirty="0" smtClean="0"/>
              <a:t>()</a:t>
            </a:r>
            <a:endParaRPr lang="en-US" dirty="0">
              <a:solidFill>
                <a:srgbClr val="5C4E3D"/>
              </a:solidFill>
            </a:endParaRPr>
          </a:p>
        </p:txBody>
      </p:sp>
      <p:pic>
        <p:nvPicPr>
          <p:cNvPr id="5" name="Picture 4"/>
          <p:cNvPicPr>
            <a:picLocks noChangeAspect="1"/>
          </p:cNvPicPr>
          <p:nvPr/>
        </p:nvPicPr>
        <p:blipFill>
          <a:blip r:embed="rId3"/>
          <a:stretch>
            <a:fillRect/>
          </a:stretch>
        </p:blipFill>
        <p:spPr>
          <a:xfrm>
            <a:off x="1238821" y="2818616"/>
            <a:ext cx="8543925" cy="2276475"/>
          </a:xfrm>
          <a:prstGeom prst="rect">
            <a:avLst/>
          </a:prstGeom>
        </p:spPr>
      </p:pic>
      <p:sp>
        <p:nvSpPr>
          <p:cNvPr id="6" name="Rectangle 5"/>
          <p:cNvSpPr/>
          <p:nvPr/>
        </p:nvSpPr>
        <p:spPr>
          <a:xfrm>
            <a:off x="1147762" y="1228437"/>
            <a:ext cx="10300526" cy="1253164"/>
          </a:xfrm>
          <a:prstGeom prst="rect">
            <a:avLst/>
          </a:prstGeom>
        </p:spPr>
        <p:txBody>
          <a:bodyPr wrap="square">
            <a:spAutoFit/>
          </a:bodyPr>
          <a:lstStyle/>
          <a:p>
            <a:pPr>
              <a:lnSpc>
                <a:spcPct val="115000"/>
              </a:lnSpc>
              <a:spcAft>
                <a:spcPts val="800"/>
              </a:spcAft>
            </a:pPr>
            <a:r>
              <a:rPr lang="en-US" kern="100" dirty="0" smtClean="0">
                <a:latin typeface="Aptos"/>
                <a:ea typeface="Aptos"/>
                <a:cs typeface="Times New Roman" panose="02020603050405020304" pitchFamily="18" charset="0"/>
              </a:rPr>
              <a:t>Reading a file can be achieved by</a:t>
            </a:r>
            <a:r>
              <a:rPr lang="en-US" kern="100" dirty="0">
                <a:latin typeface="Aptos"/>
                <a:ea typeface="Aptos"/>
                <a:cs typeface="Times New Roman" panose="02020603050405020304" pitchFamily="18" charset="0"/>
              </a:rPr>
              <a:t> </a:t>
            </a:r>
            <a:r>
              <a:rPr lang="en-US" b="1" kern="100" dirty="0" err="1">
                <a:latin typeface="Aptos"/>
                <a:ea typeface="Aptos"/>
                <a:cs typeface="Times New Roman" panose="02020603050405020304" pitchFamily="18" charset="0"/>
              </a:rPr>
              <a:t>file.read</a:t>
            </a:r>
            <a:r>
              <a:rPr lang="en-US" b="1" kern="100" dirty="0">
                <a:latin typeface="Aptos"/>
                <a:ea typeface="Aptos"/>
                <a:cs typeface="Times New Roman" panose="02020603050405020304" pitchFamily="18" charset="0"/>
              </a:rPr>
              <a:t>()</a:t>
            </a:r>
            <a:r>
              <a:rPr lang="en-US" kern="100" dirty="0">
                <a:latin typeface="Aptos"/>
                <a:ea typeface="Aptos"/>
                <a:cs typeface="Times New Roman" panose="02020603050405020304" pitchFamily="18" charset="0"/>
              </a:rPr>
              <a:t> </a:t>
            </a:r>
            <a:endParaRPr lang="en-US" kern="100" dirty="0" smtClean="0">
              <a:latin typeface="Aptos"/>
              <a:ea typeface="Aptos"/>
              <a:cs typeface="Times New Roman" panose="02020603050405020304" pitchFamily="18" charset="0"/>
            </a:endParaRPr>
          </a:p>
          <a:p>
            <a:pPr>
              <a:lnSpc>
                <a:spcPct val="115000"/>
              </a:lnSpc>
              <a:spcAft>
                <a:spcPts val="800"/>
              </a:spcAft>
            </a:pPr>
            <a:r>
              <a:rPr lang="en-US" kern="100" dirty="0">
                <a:latin typeface="Aptos"/>
                <a:ea typeface="Aptos"/>
                <a:cs typeface="Times New Roman" panose="02020603050405020304" pitchFamily="18" charset="0"/>
              </a:rPr>
              <a:t>R</a:t>
            </a:r>
            <a:r>
              <a:rPr lang="en-US" kern="100" dirty="0" smtClean="0">
                <a:latin typeface="Aptos"/>
                <a:ea typeface="Aptos"/>
                <a:cs typeface="Times New Roman" panose="02020603050405020304" pitchFamily="18" charset="0"/>
              </a:rPr>
              <a:t>eads </a:t>
            </a:r>
            <a:r>
              <a:rPr lang="en-US" kern="100" dirty="0">
                <a:latin typeface="Aptos"/>
                <a:ea typeface="Aptos"/>
                <a:cs typeface="Times New Roman" panose="02020603050405020304" pitchFamily="18" charset="0"/>
              </a:rPr>
              <a:t>the entire content of the file. </a:t>
            </a:r>
            <a:endParaRPr lang="en-US" kern="100" dirty="0" smtClean="0">
              <a:latin typeface="Aptos"/>
              <a:ea typeface="Aptos"/>
              <a:cs typeface="Times New Roman" panose="02020603050405020304" pitchFamily="18" charset="0"/>
            </a:endParaRPr>
          </a:p>
          <a:p>
            <a:pPr>
              <a:lnSpc>
                <a:spcPct val="115000"/>
              </a:lnSpc>
              <a:spcAft>
                <a:spcPts val="800"/>
              </a:spcAft>
            </a:pPr>
            <a:r>
              <a:rPr lang="en-US" kern="100" dirty="0" smtClean="0">
                <a:latin typeface="Aptos"/>
                <a:ea typeface="Aptos"/>
                <a:cs typeface="Times New Roman" panose="02020603050405020304" pitchFamily="18" charset="0"/>
              </a:rPr>
              <a:t>After </a:t>
            </a:r>
            <a:r>
              <a:rPr lang="en-US" kern="100" dirty="0">
                <a:latin typeface="Aptos"/>
                <a:ea typeface="Aptos"/>
                <a:cs typeface="Times New Roman" panose="02020603050405020304" pitchFamily="18" charset="0"/>
              </a:rPr>
              <a:t>reading, it’s </a:t>
            </a:r>
            <a:r>
              <a:rPr lang="en-US" kern="100" dirty="0" smtClean="0">
                <a:latin typeface="Aptos"/>
                <a:ea typeface="Aptos"/>
                <a:cs typeface="Times New Roman" panose="02020603050405020304" pitchFamily="18" charset="0"/>
              </a:rPr>
              <a:t>good </a:t>
            </a:r>
            <a:r>
              <a:rPr lang="en-US" kern="100" dirty="0">
                <a:latin typeface="Aptos"/>
                <a:ea typeface="Aptos"/>
                <a:cs typeface="Times New Roman" panose="02020603050405020304" pitchFamily="18" charset="0"/>
              </a:rPr>
              <a:t>practice to close the file to free up system resources.</a:t>
            </a:r>
            <a:endParaRPr lang="en-IN"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1783195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0509" y="341746"/>
            <a:ext cx="10141527" cy="1440872"/>
          </a:xfrm>
        </p:spPr>
        <p:txBody>
          <a:bodyPr>
            <a:noAutofit/>
          </a:bodyPr>
          <a:lstStyle/>
          <a:p>
            <a:r>
              <a:rPr lang="en-US" b="1" dirty="0" smtClean="0">
                <a:solidFill>
                  <a:srgbClr val="5C4E3D"/>
                </a:solidFill>
              </a:rPr>
              <a:t>What Are Variables in Python?</a:t>
            </a:r>
            <a:endParaRPr lang="en-US" dirty="0">
              <a:solidFill>
                <a:srgbClr val="5C4E3D"/>
              </a:solidFill>
            </a:endParaRPr>
          </a:p>
        </p:txBody>
      </p:sp>
      <p:sp>
        <p:nvSpPr>
          <p:cNvPr id="4" name="Rectangle 1"/>
          <p:cNvSpPr>
            <a:spLocks noChangeArrowheads="1"/>
          </p:cNvSpPr>
          <p:nvPr/>
        </p:nvSpPr>
        <p:spPr bwMode="auto">
          <a:xfrm>
            <a:off x="7175724" y="3015964"/>
            <a:ext cx="501627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smtClean="0">
                <a:ln>
                  <a:noFill/>
                </a:ln>
                <a:solidFill>
                  <a:schemeClr val="accent5"/>
                </a:solidFill>
                <a:effectLst/>
              </a:rPr>
              <a:t>Example Variable Assignments: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accent5"/>
                </a:solidFill>
                <a:effectLst/>
              </a:rPr>
              <a:t>name = "Alice" </a:t>
            </a:r>
            <a:r>
              <a:rPr kumimoji="0" lang="en-US" altLang="en-US" sz="1600" b="0" i="0" u="none" strike="noStrike" cap="none" normalizeH="0" baseline="0" dirty="0" smtClean="0">
                <a:ln>
                  <a:noFill/>
                </a:ln>
                <a:solidFill>
                  <a:schemeClr val="accent5"/>
                </a:solidFill>
                <a:effectLst/>
              </a:rPr>
              <a:t>(assigns a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accent5"/>
                </a:solidFill>
                <a:effectLst/>
              </a:rPr>
              <a:t>age = 30</a:t>
            </a:r>
            <a:r>
              <a:rPr kumimoji="0" lang="en-US" altLang="en-US" sz="1050" b="0" i="0" u="none" strike="noStrike" cap="none" normalizeH="0" baseline="0" dirty="0" smtClean="0">
                <a:ln>
                  <a:noFill/>
                </a:ln>
                <a:solidFill>
                  <a:schemeClr val="accent5"/>
                </a:solidFill>
                <a:effectLst/>
              </a:rPr>
              <a:t> </a:t>
            </a:r>
            <a:r>
              <a:rPr kumimoji="0" lang="en-US" altLang="en-US" sz="1600" b="0" i="0" u="none" strike="noStrike" cap="none" normalizeH="0" baseline="0" dirty="0" smtClean="0">
                <a:ln>
                  <a:noFill/>
                </a:ln>
                <a:solidFill>
                  <a:schemeClr val="accent5"/>
                </a:solidFill>
                <a:effectLst/>
              </a:rPr>
              <a:t>(assigns an integer)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accent5"/>
                </a:solidFill>
                <a:effectLst/>
              </a:rPr>
              <a:t>height = 5.9</a:t>
            </a:r>
            <a:r>
              <a:rPr kumimoji="0" lang="en-US" altLang="en-US" sz="1600" b="0" i="0" u="none" strike="noStrike" cap="none" normalizeH="0" baseline="0" dirty="0" smtClean="0">
                <a:ln>
                  <a:noFill/>
                </a:ln>
                <a:solidFill>
                  <a:schemeClr val="accent5"/>
                </a:solidFill>
                <a:effectLst/>
              </a:rPr>
              <a:t> (assigns a float)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smtClean="0">
                <a:ln>
                  <a:noFill/>
                </a:ln>
                <a:solidFill>
                  <a:schemeClr val="accent5"/>
                </a:solidFill>
                <a:effectLst/>
              </a:rPr>
              <a:t>is_student</a:t>
            </a:r>
            <a:r>
              <a:rPr kumimoji="0" lang="en-US" altLang="en-US" sz="2000" b="0" i="0" u="none" strike="noStrike" cap="none" normalizeH="0" baseline="0" dirty="0" smtClean="0">
                <a:ln>
                  <a:noFill/>
                </a:ln>
                <a:solidFill>
                  <a:schemeClr val="accent5"/>
                </a:solidFill>
                <a:effectLst/>
              </a:rPr>
              <a:t> = True</a:t>
            </a:r>
            <a:r>
              <a:rPr kumimoji="0" lang="en-US" altLang="en-US" sz="1600" b="0" i="0" u="none" strike="noStrike" cap="none" normalizeH="0" baseline="0" dirty="0" smtClean="0">
                <a:ln>
                  <a:noFill/>
                </a:ln>
                <a:solidFill>
                  <a:schemeClr val="accent5"/>
                </a:solidFill>
                <a:effectLst/>
              </a:rPr>
              <a:t> (assigns a </a:t>
            </a:r>
            <a:r>
              <a:rPr kumimoji="0" lang="en-US" altLang="en-US" sz="1600" b="0" i="0" u="none" strike="noStrike" cap="none" normalizeH="0" baseline="0" dirty="0" err="1" smtClean="0">
                <a:ln>
                  <a:noFill/>
                </a:ln>
                <a:solidFill>
                  <a:schemeClr val="accent5"/>
                </a:solidFill>
                <a:effectLst/>
              </a:rPr>
              <a:t>boolean</a:t>
            </a:r>
            <a:r>
              <a:rPr kumimoji="0" lang="en-US" altLang="en-US" sz="1600" b="0" i="0" u="none" strike="noStrike" cap="none" normalizeH="0" baseline="0" dirty="0" smtClean="0">
                <a:ln>
                  <a:noFill/>
                </a:ln>
                <a:solidFill>
                  <a:schemeClr val="accent5"/>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accent5"/>
              </a:solidFill>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1" y="2059709"/>
            <a:ext cx="5430983" cy="4719783"/>
          </a:xfrm>
          <a:prstGeom prst="rect">
            <a:avLst/>
          </a:prstGeom>
        </p:spPr>
      </p:pic>
    </p:spTree>
    <p:extLst>
      <p:ext uri="{BB962C8B-B14F-4D97-AF65-F5344CB8AC3E}">
        <p14:creationId xmlns:p14="http://schemas.microsoft.com/office/powerpoint/2010/main" val="40269439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00327"/>
            <a:ext cx="9144000" cy="928110"/>
          </a:xfrm>
        </p:spPr>
        <p:txBody>
          <a:bodyPr>
            <a:normAutofit/>
          </a:bodyPr>
          <a:lstStyle/>
          <a:p>
            <a:r>
              <a:rPr lang="en-US" b="1" dirty="0" err="1" smtClean="0"/>
              <a:t>file.write</a:t>
            </a:r>
            <a:r>
              <a:rPr lang="en-US" b="1" dirty="0" smtClean="0"/>
              <a:t>()</a:t>
            </a:r>
            <a:endParaRPr lang="en-US" dirty="0">
              <a:solidFill>
                <a:srgbClr val="5C4E3D"/>
              </a:solidFill>
            </a:endParaRPr>
          </a:p>
        </p:txBody>
      </p:sp>
      <p:sp>
        <p:nvSpPr>
          <p:cNvPr id="6" name="Rectangle 5"/>
          <p:cNvSpPr/>
          <p:nvPr/>
        </p:nvSpPr>
        <p:spPr>
          <a:xfrm>
            <a:off x="1147762" y="1228437"/>
            <a:ext cx="10300526" cy="1241878"/>
          </a:xfrm>
          <a:prstGeom prst="rect">
            <a:avLst/>
          </a:prstGeom>
        </p:spPr>
        <p:txBody>
          <a:bodyPr wrap="square">
            <a:spAutoFit/>
          </a:bodyPr>
          <a:lstStyle/>
          <a:p>
            <a:r>
              <a:rPr lang="en-US" dirty="0" smtClean="0"/>
              <a:t>Writing </a:t>
            </a:r>
            <a:r>
              <a:rPr lang="en-US" dirty="0"/>
              <a:t> is done using the mode "w". </a:t>
            </a:r>
            <a:endParaRPr lang="en-US" dirty="0" smtClean="0"/>
          </a:p>
          <a:p>
            <a:r>
              <a:rPr lang="en-US" dirty="0" smtClean="0"/>
              <a:t>This </a:t>
            </a:r>
            <a:r>
              <a:rPr lang="en-US" dirty="0"/>
              <a:t>creates a new file if it doesn’t exist, or overwrites the existing file if it does. </a:t>
            </a:r>
            <a:endParaRPr lang="en-US" dirty="0" smtClean="0"/>
          </a:p>
          <a:p>
            <a:r>
              <a:rPr lang="en-US" dirty="0" smtClean="0"/>
              <a:t>The </a:t>
            </a:r>
            <a:r>
              <a:rPr lang="en-US" dirty="0"/>
              <a:t>write() method is used to add content. After writing, make sure to close the file.</a:t>
            </a:r>
            <a:endParaRPr lang="en-IN" dirty="0"/>
          </a:p>
          <a:p>
            <a:pPr>
              <a:lnSpc>
                <a:spcPct val="115000"/>
              </a:lnSpc>
              <a:spcAft>
                <a:spcPts val="800"/>
              </a:spcAft>
            </a:pPr>
            <a:endParaRPr lang="en-IN" kern="100" dirty="0">
              <a:latin typeface="Aptos"/>
              <a:ea typeface="Aptos"/>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933003" y="2470315"/>
            <a:ext cx="7667625" cy="2838450"/>
          </a:xfrm>
          <a:prstGeom prst="rect">
            <a:avLst/>
          </a:prstGeom>
        </p:spPr>
      </p:pic>
    </p:spTree>
    <p:extLst>
      <p:ext uri="{BB962C8B-B14F-4D97-AF65-F5344CB8AC3E}">
        <p14:creationId xmlns:p14="http://schemas.microsoft.com/office/powerpoint/2010/main" val="7839235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82782" y="328180"/>
            <a:ext cx="10515600" cy="835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Introduction to </a:t>
            </a:r>
            <a:r>
              <a:rPr lang="en-US" sz="4450" dirty="0" err="1" smtClean="0">
                <a:solidFill>
                  <a:srgbClr val="5C4E3D"/>
                </a:solidFill>
              </a:rPr>
              <a:t>NumPy</a:t>
            </a:r>
            <a:endParaRPr lang="en-US" sz="4450" dirty="0">
              <a:solidFill>
                <a:srgbClr val="5C4E3D"/>
              </a:solidFill>
            </a:endParaRPr>
          </a:p>
        </p:txBody>
      </p:sp>
      <p:sp>
        <p:nvSpPr>
          <p:cNvPr id="5" name="Rectangle 4"/>
          <p:cNvSpPr/>
          <p:nvPr/>
        </p:nvSpPr>
        <p:spPr>
          <a:xfrm>
            <a:off x="253999" y="1848658"/>
            <a:ext cx="5934365" cy="2369880"/>
          </a:xfrm>
          <a:prstGeom prst="rect">
            <a:avLst/>
          </a:prstGeom>
        </p:spPr>
        <p:txBody>
          <a:bodyPr wrap="square">
            <a:spAutoFit/>
          </a:bodyPr>
          <a:lstStyle/>
          <a:p>
            <a:pPr lvl="0" eaLnBrk="0" fontAlgn="base" hangingPunct="0">
              <a:spcBef>
                <a:spcPct val="0"/>
              </a:spcBef>
              <a:spcAft>
                <a:spcPct val="0"/>
              </a:spcAft>
            </a:pPr>
            <a:r>
              <a:rPr lang="en-US" altLang="en-US" sz="2000" b="1" dirty="0">
                <a:solidFill>
                  <a:srgbClr val="5C4E3D"/>
                </a:solidFill>
              </a:rPr>
              <a:t>What is </a:t>
            </a:r>
            <a:r>
              <a:rPr lang="en-US" altLang="en-US" sz="2000" b="1" dirty="0" err="1">
                <a:solidFill>
                  <a:srgbClr val="5C4E3D"/>
                </a:solidFill>
              </a:rPr>
              <a:t>NumPy</a:t>
            </a:r>
            <a:r>
              <a:rPr lang="en-US" altLang="en-US" sz="2000" b="1" dirty="0" smtClean="0">
                <a:solidFill>
                  <a:srgbClr val="5C4E3D"/>
                </a:solidFill>
              </a:rPr>
              <a:t>?</a:t>
            </a:r>
          </a:p>
          <a:p>
            <a:pPr lvl="0" eaLnBrk="0" fontAlgn="base" hangingPunct="0">
              <a:spcBef>
                <a:spcPct val="0"/>
              </a:spcBef>
              <a:spcAft>
                <a:spcPct val="0"/>
              </a:spcAft>
            </a:pPr>
            <a:endParaRPr lang="en-US" altLang="en-US" sz="2000" dirty="0">
              <a:solidFill>
                <a:srgbClr val="5C4E3D"/>
              </a:solidFill>
            </a:endParaRPr>
          </a:p>
          <a:p>
            <a:pPr marL="742950" lvl="1" indent="-285750">
              <a:lnSpc>
                <a:spcPct val="200000"/>
              </a:lnSpc>
              <a:buFont typeface="Arial" panose="020B0604020202020204" pitchFamily="34" charset="0"/>
              <a:buChar char="•"/>
            </a:pPr>
            <a:r>
              <a:rPr lang="en-US" dirty="0" err="1"/>
              <a:t>NumPy</a:t>
            </a:r>
            <a:r>
              <a:rPr lang="en-US" dirty="0"/>
              <a:t> is a Python library.</a:t>
            </a:r>
          </a:p>
          <a:p>
            <a:pPr marL="742950" lvl="1" indent="-285750">
              <a:lnSpc>
                <a:spcPct val="200000"/>
              </a:lnSpc>
              <a:buFont typeface="Arial" panose="020B0604020202020204" pitchFamily="34" charset="0"/>
              <a:buChar char="•"/>
            </a:pPr>
            <a:r>
              <a:rPr lang="en-US" dirty="0" err="1"/>
              <a:t>NumPy</a:t>
            </a:r>
            <a:r>
              <a:rPr lang="en-US" dirty="0"/>
              <a:t> is used for working with arrays.</a:t>
            </a:r>
          </a:p>
          <a:p>
            <a:pPr marL="742950" lvl="1" indent="-285750">
              <a:lnSpc>
                <a:spcPct val="200000"/>
              </a:lnSpc>
              <a:buFont typeface="Arial" panose="020B0604020202020204" pitchFamily="34" charset="0"/>
              <a:buChar char="•"/>
            </a:pPr>
            <a:r>
              <a:rPr lang="en-US" dirty="0" err="1"/>
              <a:t>NumPy</a:t>
            </a:r>
            <a:r>
              <a:rPr lang="en-US" dirty="0"/>
              <a:t> is short for "Numerical Python".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371" y="1443085"/>
            <a:ext cx="5505773" cy="5031606"/>
          </a:xfrm>
          <a:prstGeom prst="rect">
            <a:avLst/>
          </a:prstGeom>
        </p:spPr>
      </p:pic>
    </p:spTree>
    <p:extLst>
      <p:ext uri="{BB962C8B-B14F-4D97-AF65-F5344CB8AC3E}">
        <p14:creationId xmlns:p14="http://schemas.microsoft.com/office/powerpoint/2010/main" val="2386470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82782" y="328180"/>
            <a:ext cx="10515600" cy="835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Introduction to </a:t>
            </a:r>
            <a:r>
              <a:rPr lang="en-US" sz="4450" dirty="0" err="1" smtClean="0">
                <a:solidFill>
                  <a:srgbClr val="5C4E3D"/>
                </a:solidFill>
              </a:rPr>
              <a:t>NumPy</a:t>
            </a:r>
            <a:endParaRPr lang="en-US" sz="4450" dirty="0">
              <a:solidFill>
                <a:srgbClr val="5C4E3D"/>
              </a:solidFill>
            </a:endParaRPr>
          </a:p>
        </p:txBody>
      </p:sp>
      <p:sp>
        <p:nvSpPr>
          <p:cNvPr id="5" name="Rectangle 4"/>
          <p:cNvSpPr/>
          <p:nvPr/>
        </p:nvSpPr>
        <p:spPr>
          <a:xfrm>
            <a:off x="253999" y="1848658"/>
            <a:ext cx="5934365" cy="4093428"/>
          </a:xfrm>
          <a:prstGeom prst="rect">
            <a:avLst/>
          </a:prstGeom>
        </p:spPr>
        <p:txBody>
          <a:bodyPr wrap="square">
            <a:spAutoFit/>
          </a:bodyPr>
          <a:lstStyle/>
          <a:p>
            <a:pPr lvl="0" eaLnBrk="0" fontAlgn="base" hangingPunct="0">
              <a:spcBef>
                <a:spcPct val="0"/>
              </a:spcBef>
              <a:spcAft>
                <a:spcPct val="0"/>
              </a:spcAft>
            </a:pPr>
            <a:r>
              <a:rPr lang="en-US" altLang="en-US" sz="2000" b="1" dirty="0">
                <a:solidFill>
                  <a:srgbClr val="5C4E3D"/>
                </a:solidFill>
              </a:rPr>
              <a:t>What is </a:t>
            </a:r>
            <a:r>
              <a:rPr lang="en-US" altLang="en-US" sz="2000" b="1" dirty="0" err="1">
                <a:solidFill>
                  <a:srgbClr val="5C4E3D"/>
                </a:solidFill>
              </a:rPr>
              <a:t>NumPy</a:t>
            </a:r>
            <a:r>
              <a:rPr lang="en-US" altLang="en-US" sz="2000" b="1" dirty="0" smtClean="0">
                <a:solidFill>
                  <a:srgbClr val="5C4E3D"/>
                </a:solidFill>
              </a:rPr>
              <a:t>?</a:t>
            </a:r>
          </a:p>
          <a:p>
            <a:pPr lvl="0" eaLnBrk="0" fontAlgn="base" hangingPunct="0">
              <a:spcBef>
                <a:spcPct val="0"/>
              </a:spcBef>
              <a:spcAft>
                <a:spcPct val="0"/>
              </a:spcAft>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err="1">
                <a:solidFill>
                  <a:srgbClr val="5C4E3D"/>
                </a:solidFill>
              </a:rPr>
              <a:t>NumPy</a:t>
            </a:r>
            <a:r>
              <a:rPr lang="en-US" altLang="en-US" sz="2000" dirty="0">
                <a:solidFill>
                  <a:srgbClr val="5C4E3D"/>
                </a:solidFill>
              </a:rPr>
              <a:t> (Numerical Python) is a powerful library for numerical computing in Python.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Provides </a:t>
            </a:r>
            <a:r>
              <a:rPr lang="en-US" altLang="en-US" sz="2000" dirty="0">
                <a:solidFill>
                  <a:srgbClr val="5C4E3D"/>
                </a:solidFill>
              </a:rPr>
              <a:t>support for large, multi-dimensional arrays and matrices.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Includes </a:t>
            </a:r>
            <a:r>
              <a:rPr lang="en-US" altLang="en-US" sz="2000" dirty="0">
                <a:solidFill>
                  <a:srgbClr val="5C4E3D"/>
                </a:solidFill>
              </a:rPr>
              <a:t>a collection of mathematical functions to operate on these arrays. </a:t>
            </a:r>
          </a:p>
          <a:p>
            <a:pPr lvl="1" eaLnBrk="0" fontAlgn="base" hangingPunct="0">
              <a:spcBef>
                <a:spcPct val="0"/>
              </a:spcBef>
              <a:spcAft>
                <a:spcPct val="0"/>
              </a:spcAft>
            </a:pPr>
            <a:endParaRPr lang="en-US" altLang="en-US" sz="2000" dirty="0">
              <a:solidFill>
                <a:srgbClr val="5C4E3D"/>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371" y="1443085"/>
            <a:ext cx="5505773" cy="5031606"/>
          </a:xfrm>
          <a:prstGeom prst="rect">
            <a:avLst/>
          </a:prstGeom>
        </p:spPr>
      </p:pic>
    </p:spTree>
    <p:extLst>
      <p:ext uri="{BB962C8B-B14F-4D97-AF65-F5344CB8AC3E}">
        <p14:creationId xmlns:p14="http://schemas.microsoft.com/office/powerpoint/2010/main" val="377482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82782" y="328180"/>
            <a:ext cx="10515600" cy="835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Introduction to </a:t>
            </a:r>
            <a:r>
              <a:rPr lang="en-US" sz="4450" dirty="0" err="1" smtClean="0">
                <a:solidFill>
                  <a:srgbClr val="5C4E3D"/>
                </a:solidFill>
              </a:rPr>
              <a:t>NumPy</a:t>
            </a:r>
            <a:endParaRPr lang="en-US" sz="4450" dirty="0">
              <a:solidFill>
                <a:srgbClr val="5C4E3D"/>
              </a:solidFill>
            </a:endParaRPr>
          </a:p>
        </p:txBody>
      </p:sp>
      <p:sp>
        <p:nvSpPr>
          <p:cNvPr id="2" name="Rectangle 1"/>
          <p:cNvSpPr/>
          <p:nvPr/>
        </p:nvSpPr>
        <p:spPr>
          <a:xfrm>
            <a:off x="2532888" y="1472184"/>
            <a:ext cx="1965960" cy="9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a:t>
            </a:r>
            <a:endParaRPr lang="en-IN" dirty="0"/>
          </a:p>
        </p:txBody>
      </p:sp>
      <p:sp>
        <p:nvSpPr>
          <p:cNvPr id="3" name="Rounded Rectangle 2"/>
          <p:cNvSpPr/>
          <p:nvPr/>
        </p:nvSpPr>
        <p:spPr>
          <a:xfrm>
            <a:off x="5925312" y="1618488"/>
            <a:ext cx="2761488" cy="905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0 - dimensional</a:t>
            </a:r>
            <a:endParaRPr lang="en-IN" dirty="0"/>
          </a:p>
        </p:txBody>
      </p:sp>
      <p:sp>
        <p:nvSpPr>
          <p:cNvPr id="7" name="Rectangle 6"/>
          <p:cNvSpPr/>
          <p:nvPr/>
        </p:nvSpPr>
        <p:spPr>
          <a:xfrm>
            <a:off x="2621280" y="2822448"/>
            <a:ext cx="1965960" cy="92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Collection of 0-dimensional</a:t>
            </a:r>
          </a:p>
          <a:p>
            <a:pPr algn="ctr"/>
            <a:r>
              <a:rPr lang="en-US" dirty="0" smtClean="0"/>
              <a:t>20,30,40,50</a:t>
            </a:r>
            <a:endParaRPr lang="en-IN" dirty="0"/>
          </a:p>
        </p:txBody>
      </p:sp>
      <p:sp>
        <p:nvSpPr>
          <p:cNvPr id="9" name="Rounded Rectangle 8"/>
          <p:cNvSpPr/>
          <p:nvPr/>
        </p:nvSpPr>
        <p:spPr>
          <a:xfrm>
            <a:off x="5925312" y="2822448"/>
            <a:ext cx="2761488" cy="905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 dimensional</a:t>
            </a:r>
            <a:endParaRPr lang="en-IN" dirty="0"/>
          </a:p>
        </p:txBody>
      </p:sp>
      <p:sp>
        <p:nvSpPr>
          <p:cNvPr id="10" name="Rounded Rectangle 9"/>
          <p:cNvSpPr/>
          <p:nvPr/>
        </p:nvSpPr>
        <p:spPr>
          <a:xfrm>
            <a:off x="5925312" y="4172712"/>
            <a:ext cx="2761488" cy="905256"/>
          </a:xfrm>
          <a:prstGeom prst="roundRect">
            <a:avLst>
              <a:gd name="adj" fmla="val 22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 dimensional</a:t>
            </a:r>
            <a:endParaRPr lang="en-IN" dirty="0"/>
          </a:p>
        </p:txBody>
      </p:sp>
      <p:sp>
        <p:nvSpPr>
          <p:cNvPr id="11" name="Rectangle 10"/>
          <p:cNvSpPr/>
          <p:nvPr/>
        </p:nvSpPr>
        <p:spPr>
          <a:xfrm>
            <a:off x="2651760" y="4172712"/>
            <a:ext cx="1935480" cy="110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Collection of two 1-dimensional</a:t>
            </a:r>
          </a:p>
          <a:p>
            <a:pPr algn="ctr"/>
            <a:r>
              <a:rPr lang="en-US" dirty="0" smtClean="0"/>
              <a:t>[20,30,40]</a:t>
            </a:r>
          </a:p>
          <a:p>
            <a:pPr algn="ctr"/>
            <a:r>
              <a:rPr lang="en-US" dirty="0" smtClean="0"/>
              <a:t>[11,12,33]</a:t>
            </a:r>
            <a:endParaRPr lang="en-IN" dirty="0"/>
          </a:p>
        </p:txBody>
      </p:sp>
      <p:sp>
        <p:nvSpPr>
          <p:cNvPr id="13" name="Rounded Rectangle 12"/>
          <p:cNvSpPr/>
          <p:nvPr/>
        </p:nvSpPr>
        <p:spPr>
          <a:xfrm>
            <a:off x="5925312" y="5599176"/>
            <a:ext cx="2761488" cy="905256"/>
          </a:xfrm>
          <a:prstGeom prst="roundRect">
            <a:avLst>
              <a:gd name="adj" fmla="val 22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 dimensional</a:t>
            </a:r>
            <a:endParaRPr lang="en-IN" dirty="0"/>
          </a:p>
        </p:txBody>
      </p:sp>
      <p:sp>
        <p:nvSpPr>
          <p:cNvPr id="14" name="Rectangle 13"/>
          <p:cNvSpPr/>
          <p:nvPr/>
        </p:nvSpPr>
        <p:spPr>
          <a:xfrm>
            <a:off x="2621280" y="5401056"/>
            <a:ext cx="2042160" cy="1356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Collection of two or more 2-dimensional</a:t>
            </a:r>
          </a:p>
        </p:txBody>
      </p:sp>
    </p:spTree>
    <p:extLst>
      <p:ext uri="{BB962C8B-B14F-4D97-AF65-F5344CB8AC3E}">
        <p14:creationId xmlns:p14="http://schemas.microsoft.com/office/powerpoint/2010/main" val="3950257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82782" y="328180"/>
            <a:ext cx="10515600" cy="835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Introduction to </a:t>
            </a:r>
            <a:r>
              <a:rPr lang="en-US" sz="4450" dirty="0" err="1" smtClean="0">
                <a:solidFill>
                  <a:srgbClr val="5C4E3D"/>
                </a:solidFill>
              </a:rPr>
              <a:t>NumPy</a:t>
            </a:r>
            <a:endParaRPr lang="en-US" sz="4450" dirty="0">
              <a:solidFill>
                <a:srgbClr val="5C4E3D"/>
              </a:solidFill>
            </a:endParaRPr>
          </a:p>
        </p:txBody>
      </p:sp>
      <p:sp>
        <p:nvSpPr>
          <p:cNvPr id="5" name="Rectangle 4"/>
          <p:cNvSpPr/>
          <p:nvPr/>
        </p:nvSpPr>
        <p:spPr>
          <a:xfrm>
            <a:off x="263143" y="1546906"/>
            <a:ext cx="5934365" cy="4154984"/>
          </a:xfrm>
          <a:prstGeom prst="rect">
            <a:avLst/>
          </a:prstGeom>
        </p:spPr>
        <p:txBody>
          <a:bodyPr wrap="square">
            <a:spAutoFit/>
          </a:bodyPr>
          <a:lstStyle/>
          <a:p>
            <a:pPr lvl="0" eaLnBrk="0" fontAlgn="base" hangingPunct="0">
              <a:spcBef>
                <a:spcPct val="0"/>
              </a:spcBef>
              <a:spcAft>
                <a:spcPct val="0"/>
              </a:spcAft>
            </a:pPr>
            <a:r>
              <a:rPr lang="en-US" altLang="en-US" sz="2000" b="1" dirty="0">
                <a:solidFill>
                  <a:srgbClr val="5C4E3D"/>
                </a:solidFill>
              </a:rPr>
              <a:t>What is </a:t>
            </a:r>
            <a:r>
              <a:rPr lang="en-US" altLang="en-US" sz="2000" b="1" dirty="0" err="1">
                <a:solidFill>
                  <a:srgbClr val="5C4E3D"/>
                </a:solidFill>
              </a:rPr>
              <a:t>NumPy</a:t>
            </a:r>
            <a:r>
              <a:rPr lang="en-US" altLang="en-US" sz="2000" b="1" dirty="0" smtClean="0">
                <a:solidFill>
                  <a:srgbClr val="5C4E3D"/>
                </a:solidFill>
              </a:rPr>
              <a:t>?</a:t>
            </a:r>
          </a:p>
          <a:p>
            <a:pPr lvl="0" eaLnBrk="0" fontAlgn="base" hangingPunct="0">
              <a:spcBef>
                <a:spcPct val="0"/>
              </a:spcBef>
              <a:spcAft>
                <a:spcPct val="0"/>
              </a:spcAft>
            </a:pPr>
            <a:endParaRPr lang="en-US" altLang="en-US" sz="2000" dirty="0">
              <a:solidFill>
                <a:srgbClr val="5C4E3D"/>
              </a:solidFill>
            </a:endParaRPr>
          </a:p>
          <a:p>
            <a:pPr marL="171450" lvl="0" indent="-171450" eaLnBrk="0" fontAlgn="base" hangingPunct="0">
              <a:lnSpc>
                <a:spcPct val="200000"/>
              </a:lnSpc>
              <a:spcBef>
                <a:spcPct val="0"/>
              </a:spcBef>
              <a:spcAft>
                <a:spcPct val="0"/>
              </a:spcAft>
              <a:buFont typeface="Arial" panose="020B0604020202020204" pitchFamily="34" charset="0"/>
              <a:buChar char="•"/>
            </a:pPr>
            <a:r>
              <a:rPr lang="en-US" altLang="en-US" sz="1400" dirty="0">
                <a:solidFill>
                  <a:srgbClr val="000000"/>
                </a:solidFill>
                <a:latin typeface="Segoe UI" panose="020B0502040204020203" pitchFamily="34" charset="0"/>
                <a:cs typeface="Segoe UI" panose="020B0502040204020203" pitchFamily="34" charset="0"/>
              </a:rPr>
              <a:t>Python we have lists that serve the purpose of arrays, but they are slow to process.</a:t>
            </a:r>
            <a:endParaRPr lang="en-US" altLang="en-US" sz="900" dirty="0"/>
          </a:p>
          <a:p>
            <a:pPr marL="171450" lvl="0" indent="-171450" eaLnBrk="0" fontAlgn="base" hangingPunct="0">
              <a:lnSpc>
                <a:spcPct val="200000"/>
              </a:lnSpc>
              <a:spcBef>
                <a:spcPct val="0"/>
              </a:spcBef>
              <a:spcAft>
                <a:spcPct val="0"/>
              </a:spcAft>
              <a:buFont typeface="Arial" panose="020B0604020202020204" pitchFamily="34" charset="0"/>
              <a:buChar char="•"/>
            </a:pPr>
            <a:r>
              <a:rPr lang="en-US" altLang="en-US" sz="1400" dirty="0" err="1">
                <a:solidFill>
                  <a:srgbClr val="000000"/>
                </a:solidFill>
                <a:latin typeface="Segoe UI" panose="020B0502040204020203" pitchFamily="34" charset="0"/>
                <a:cs typeface="Segoe UI" panose="020B0502040204020203" pitchFamily="34" charset="0"/>
              </a:rPr>
              <a:t>NumPy</a:t>
            </a:r>
            <a:r>
              <a:rPr lang="en-US" altLang="en-US" sz="1400" dirty="0">
                <a:solidFill>
                  <a:srgbClr val="000000"/>
                </a:solidFill>
                <a:latin typeface="Segoe UI" panose="020B0502040204020203" pitchFamily="34" charset="0"/>
                <a:cs typeface="Segoe UI" panose="020B0502040204020203" pitchFamily="34" charset="0"/>
              </a:rPr>
              <a:t> aims to provide an array object that is up to 50x faster than traditional Python lists.</a:t>
            </a:r>
            <a:endParaRPr lang="en-US" altLang="en-US" sz="900" dirty="0"/>
          </a:p>
          <a:p>
            <a:pPr marL="171450" lvl="0" indent="-171450" eaLnBrk="0" fontAlgn="base" hangingPunct="0">
              <a:lnSpc>
                <a:spcPct val="200000"/>
              </a:lnSpc>
              <a:spcBef>
                <a:spcPct val="0"/>
              </a:spcBef>
              <a:spcAft>
                <a:spcPct val="0"/>
              </a:spcAft>
              <a:buFont typeface="Arial" panose="020B0604020202020204" pitchFamily="34" charset="0"/>
              <a:buChar char="•"/>
            </a:pPr>
            <a:r>
              <a:rPr lang="en-US" altLang="en-US" sz="1400" dirty="0">
                <a:solidFill>
                  <a:srgbClr val="000000"/>
                </a:solidFill>
                <a:latin typeface="Segoe UI" panose="020B0502040204020203" pitchFamily="34" charset="0"/>
                <a:cs typeface="Segoe UI" panose="020B0502040204020203" pitchFamily="34" charset="0"/>
              </a:rPr>
              <a:t>The array object in </a:t>
            </a:r>
            <a:r>
              <a:rPr lang="en-US" altLang="en-US" sz="1400" dirty="0" err="1">
                <a:solidFill>
                  <a:srgbClr val="000000"/>
                </a:solidFill>
                <a:latin typeface="Segoe UI" panose="020B0502040204020203" pitchFamily="34" charset="0"/>
                <a:cs typeface="Segoe UI" panose="020B0502040204020203" pitchFamily="34" charset="0"/>
              </a:rPr>
              <a:t>NumPy</a:t>
            </a:r>
            <a:r>
              <a:rPr lang="en-US" altLang="en-US" sz="1400" dirty="0">
                <a:solidFill>
                  <a:srgbClr val="000000"/>
                </a:solidFill>
                <a:latin typeface="Segoe UI" panose="020B0502040204020203" pitchFamily="34" charset="0"/>
                <a:cs typeface="Segoe UI" panose="020B0502040204020203" pitchFamily="34" charset="0"/>
              </a:rPr>
              <a:t> is called </a:t>
            </a:r>
            <a:r>
              <a:rPr lang="en-US" altLang="en-US" sz="1400" dirty="0" err="1">
                <a:solidFill>
                  <a:srgbClr val="DC143C"/>
                </a:solidFill>
                <a:latin typeface="Consolas" panose="020B0609020204030204" pitchFamily="49" charset="0"/>
                <a:cs typeface="Segoe UI" panose="020B0502040204020203" pitchFamily="34" charset="0"/>
              </a:rPr>
              <a:t>ndarray</a:t>
            </a:r>
            <a:r>
              <a:rPr lang="en-US" altLang="en-US" sz="1400" dirty="0">
                <a:solidFill>
                  <a:srgbClr val="000000"/>
                </a:solidFill>
                <a:latin typeface="Segoe UI" panose="020B0502040204020203" pitchFamily="34" charset="0"/>
                <a:cs typeface="Segoe UI" panose="020B0502040204020203" pitchFamily="34" charset="0"/>
              </a:rPr>
              <a:t>, it provides a lot of supporting functions that make working with </a:t>
            </a:r>
            <a:r>
              <a:rPr lang="en-US" altLang="en-US" sz="1400" dirty="0" err="1">
                <a:solidFill>
                  <a:srgbClr val="DC143C"/>
                </a:solidFill>
                <a:latin typeface="Consolas" panose="020B0609020204030204" pitchFamily="49" charset="0"/>
                <a:cs typeface="Segoe UI" panose="020B0502040204020203" pitchFamily="34" charset="0"/>
              </a:rPr>
              <a:t>ndarray</a:t>
            </a:r>
            <a:r>
              <a:rPr lang="en-US" altLang="en-US" sz="1400" dirty="0">
                <a:solidFill>
                  <a:srgbClr val="000000"/>
                </a:solidFill>
                <a:latin typeface="Segoe UI" panose="020B0502040204020203" pitchFamily="34" charset="0"/>
                <a:cs typeface="Segoe UI" panose="020B0502040204020203" pitchFamily="34" charset="0"/>
              </a:rPr>
              <a:t> very easy.</a:t>
            </a:r>
            <a:endParaRPr lang="en-US" altLang="en-US" sz="900" dirty="0"/>
          </a:p>
          <a:p>
            <a:pPr marL="171450" lvl="0" indent="-171450" eaLnBrk="0" fontAlgn="base" hangingPunct="0">
              <a:lnSpc>
                <a:spcPct val="200000"/>
              </a:lnSpc>
              <a:spcBef>
                <a:spcPct val="0"/>
              </a:spcBef>
              <a:spcAft>
                <a:spcPct val="0"/>
              </a:spcAft>
              <a:buFont typeface="Arial" panose="020B0604020202020204" pitchFamily="34" charset="0"/>
              <a:buChar char="•"/>
            </a:pPr>
            <a:r>
              <a:rPr lang="en-US" altLang="en-US" sz="1400" dirty="0">
                <a:solidFill>
                  <a:srgbClr val="000000"/>
                </a:solidFill>
                <a:latin typeface="Segoe UI" panose="020B0502040204020203" pitchFamily="34" charset="0"/>
                <a:cs typeface="Segoe UI" panose="020B0502040204020203" pitchFamily="34" charset="0"/>
              </a:rPr>
              <a:t>Arrays are very frequently used in data science, where speed and resources are very important.</a:t>
            </a:r>
            <a:endParaRPr lang="en-US" altLang="en-US" sz="2000" dirty="0">
              <a:latin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371" y="1443085"/>
            <a:ext cx="5505773" cy="5031606"/>
          </a:xfrm>
          <a:prstGeom prst="rect">
            <a:avLst/>
          </a:prstGeom>
        </p:spPr>
      </p:pic>
    </p:spTree>
    <p:extLst>
      <p:ext uri="{BB962C8B-B14F-4D97-AF65-F5344CB8AC3E}">
        <p14:creationId xmlns:p14="http://schemas.microsoft.com/office/powerpoint/2010/main" val="282677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46" y="1193533"/>
            <a:ext cx="10549288" cy="4803006"/>
          </a:xfrm>
          <a:prstGeom prst="rect">
            <a:avLst/>
          </a:prstGeom>
          <a:solidFill>
            <a:srgbClr val="6DDFB3"/>
          </a:solidFill>
          <a:ln>
            <a:noFill/>
          </a:ln>
          <a:effectLst>
            <a:glow rad="1397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032005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639" y="501251"/>
            <a:ext cx="5274887" cy="5348138"/>
          </a:xfrm>
          <a:prstGeom prst="rect">
            <a:avLst/>
          </a:prstGeom>
        </p:spPr>
        <p:txBody>
          <a:bodyPr wrap="square">
            <a:noAutofit/>
          </a:bodyPr>
          <a:lstStyle/>
          <a:p>
            <a:pPr lvl="0" eaLnBrk="0" fontAlgn="base" hangingPunct="0">
              <a:spcBef>
                <a:spcPct val="0"/>
              </a:spcBef>
              <a:spcAft>
                <a:spcPct val="0"/>
              </a:spcAft>
            </a:pPr>
            <a:r>
              <a:rPr lang="en-US" altLang="en-US" sz="2000" b="1" dirty="0">
                <a:solidFill>
                  <a:srgbClr val="5C4E3D"/>
                </a:solidFill>
              </a:rPr>
              <a:t>Why Use </a:t>
            </a:r>
            <a:r>
              <a:rPr lang="en-US" altLang="en-US" sz="2000" b="1" dirty="0" err="1">
                <a:solidFill>
                  <a:srgbClr val="5C4E3D"/>
                </a:solidFill>
              </a:rPr>
              <a:t>NumPy</a:t>
            </a:r>
            <a:r>
              <a:rPr lang="en-US" altLang="en-US" sz="2000" b="1" dirty="0">
                <a:solidFill>
                  <a:srgbClr val="5C4E3D"/>
                </a:solidFill>
              </a:rPr>
              <a:t>?</a:t>
            </a:r>
            <a:endParaRPr lang="en-US" altLang="en-US" sz="2000" dirty="0">
              <a:solidFill>
                <a:srgbClr val="5C4E3D"/>
              </a:solidFill>
            </a:endParaRPr>
          </a:p>
          <a:p>
            <a:pPr lvl="1" eaLnBrk="0" fontAlgn="base" hangingPunct="0">
              <a:spcBef>
                <a:spcPct val="0"/>
              </a:spcBef>
              <a:spcAft>
                <a:spcPct val="0"/>
              </a:spcAft>
            </a:pP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Faster </a:t>
            </a:r>
            <a:r>
              <a:rPr lang="en-US" altLang="en-US" sz="2000" dirty="0">
                <a:solidFill>
                  <a:srgbClr val="5C4E3D"/>
                </a:solidFill>
              </a:rPr>
              <a:t>computations compared to Python lists.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Memory-efficient </a:t>
            </a:r>
            <a:r>
              <a:rPr lang="en-US" altLang="en-US" sz="2000" dirty="0">
                <a:solidFill>
                  <a:srgbClr val="5C4E3D"/>
                </a:solidFill>
              </a:rPr>
              <a:t>due to typed arrays.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Simplifies </a:t>
            </a:r>
            <a:r>
              <a:rPr lang="en-US" altLang="en-US" sz="2000" dirty="0">
                <a:solidFill>
                  <a:srgbClr val="5C4E3D"/>
                </a:solidFill>
              </a:rPr>
              <a:t>complex mathematical operations. </a:t>
            </a:r>
          </a:p>
          <a:p>
            <a:pPr lvl="1" eaLnBrk="0" fontAlgn="base" hangingPunct="0">
              <a:spcBef>
                <a:spcPct val="0"/>
              </a:spcBef>
              <a:spcAft>
                <a:spcPct val="0"/>
              </a:spcAft>
              <a:buFontTx/>
              <a:buChar char="•"/>
            </a:pPr>
            <a:endParaRPr lang="en-US" altLang="en-US" sz="2000" dirty="0">
              <a:solidFill>
                <a:srgbClr val="5C4E3D"/>
              </a:solidFill>
            </a:endParaRPr>
          </a:p>
          <a:p>
            <a:pPr eaLnBrk="0" fontAlgn="base" hangingPunct="0">
              <a:spcBef>
                <a:spcPct val="0"/>
              </a:spcBef>
              <a:spcAft>
                <a:spcPct val="0"/>
              </a:spcAft>
            </a:pPr>
            <a:r>
              <a:rPr lang="en-US" altLang="en-US" sz="2000" b="1" dirty="0">
                <a:solidFill>
                  <a:srgbClr val="5C4E3D"/>
                </a:solidFill>
              </a:rPr>
              <a:t>Basic Operations</a:t>
            </a:r>
          </a:p>
          <a:p>
            <a:pPr lvl="1" eaLnBrk="0" fontAlgn="base" hangingPunct="0">
              <a:spcBef>
                <a:spcPct val="0"/>
              </a:spcBef>
              <a:spcAft>
                <a:spcPct val="0"/>
              </a:spcAft>
            </a:pP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Array </a:t>
            </a:r>
            <a:r>
              <a:rPr lang="en-US" altLang="en-US" sz="2000" dirty="0">
                <a:solidFill>
                  <a:srgbClr val="5C4E3D"/>
                </a:solidFill>
              </a:rPr>
              <a:t>creation: </a:t>
            </a:r>
            <a:r>
              <a:rPr lang="en-US" altLang="en-US" sz="2000" dirty="0" err="1">
                <a:solidFill>
                  <a:srgbClr val="5C4E3D"/>
                </a:solidFill>
              </a:rPr>
              <a:t>np.array</a:t>
            </a:r>
            <a:r>
              <a:rPr lang="en-US" altLang="en-US" sz="2000" dirty="0">
                <a:solidFill>
                  <a:srgbClr val="5C4E3D"/>
                </a:solidFill>
              </a:rPr>
              <a:t>([1, 2, 3])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Mathematical </a:t>
            </a:r>
            <a:r>
              <a:rPr lang="en-US" altLang="en-US" sz="2000" dirty="0">
                <a:solidFill>
                  <a:srgbClr val="5C4E3D"/>
                </a:solidFill>
              </a:rPr>
              <a:t>operations: </a:t>
            </a:r>
            <a:r>
              <a:rPr lang="en-US" altLang="en-US" sz="2000" dirty="0" err="1">
                <a:solidFill>
                  <a:srgbClr val="5C4E3D"/>
                </a:solidFill>
              </a:rPr>
              <a:t>np.add</a:t>
            </a:r>
            <a:r>
              <a:rPr lang="en-US" altLang="en-US" sz="2000" dirty="0">
                <a:solidFill>
                  <a:srgbClr val="5C4E3D"/>
                </a:solidFill>
              </a:rPr>
              <a:t>, np.dot, etc.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Indexing </a:t>
            </a:r>
            <a:r>
              <a:rPr lang="en-US" altLang="en-US" sz="2000" dirty="0">
                <a:solidFill>
                  <a:srgbClr val="5C4E3D"/>
                </a:solidFill>
              </a:rPr>
              <a:t>and slicing: Access specific elements or subarrays.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526" y="0"/>
            <a:ext cx="6114473" cy="6858000"/>
          </a:xfrm>
          <a:prstGeom prst="rect">
            <a:avLst/>
          </a:prstGeom>
        </p:spPr>
      </p:pic>
    </p:spTree>
    <p:extLst>
      <p:ext uri="{BB962C8B-B14F-4D97-AF65-F5344CB8AC3E}">
        <p14:creationId xmlns:p14="http://schemas.microsoft.com/office/powerpoint/2010/main" val="681018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21509" y="28199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Applications</a:t>
            </a:r>
            <a:endParaRPr lang="en-US" sz="4450" dirty="0">
              <a:solidFill>
                <a:srgbClr val="5C4E3D"/>
              </a:solidFill>
            </a:endParaRPr>
          </a:p>
        </p:txBody>
      </p:sp>
      <p:sp>
        <p:nvSpPr>
          <p:cNvPr id="5" name="Rectangle 4"/>
          <p:cNvSpPr/>
          <p:nvPr/>
        </p:nvSpPr>
        <p:spPr>
          <a:xfrm>
            <a:off x="628072" y="2102858"/>
            <a:ext cx="6096000" cy="1938992"/>
          </a:xfrm>
          <a:prstGeom prst="rect">
            <a:avLst/>
          </a:prstGeom>
        </p:spPr>
        <p:txBody>
          <a:bodyPr>
            <a:spAutoFit/>
          </a:bodyPr>
          <a:lstStyle/>
          <a:p>
            <a:pPr lvl="1" eaLnBrk="0" fontAlgn="base" hangingPunct="0">
              <a:spcBef>
                <a:spcPct val="0"/>
              </a:spcBef>
              <a:spcAft>
                <a:spcPct val="0"/>
              </a:spcAft>
            </a:pP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Data </a:t>
            </a:r>
            <a:r>
              <a:rPr lang="en-US" altLang="en-US" sz="2000" dirty="0">
                <a:solidFill>
                  <a:srgbClr val="5C4E3D"/>
                </a:solidFill>
              </a:rPr>
              <a:t>analysis and manipulation.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Machine </a:t>
            </a:r>
            <a:r>
              <a:rPr lang="en-US" altLang="en-US" sz="2000" dirty="0">
                <a:solidFill>
                  <a:srgbClr val="5C4E3D"/>
                </a:solidFill>
              </a:rPr>
              <a:t>learning and AI. </a:t>
            </a:r>
            <a:endParaRPr lang="en-US" altLang="en-US" sz="2000" dirty="0" smtClean="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endParaRPr lang="en-US" altLang="en-US" sz="2000" dirty="0">
              <a:solidFill>
                <a:srgbClr val="5C4E3D"/>
              </a:solidFill>
            </a:endParaRPr>
          </a:p>
          <a:p>
            <a:pPr marL="742950" lvl="1" indent="-285750" eaLnBrk="0" fontAlgn="base" hangingPunct="0">
              <a:spcBef>
                <a:spcPct val="0"/>
              </a:spcBef>
              <a:spcAft>
                <a:spcPct val="0"/>
              </a:spcAft>
              <a:buFont typeface="Arial" panose="020B0604020202020204" pitchFamily="34" charset="0"/>
              <a:buChar char="•"/>
            </a:pPr>
            <a:r>
              <a:rPr lang="en-US" altLang="en-US" sz="2000" dirty="0" smtClean="0">
                <a:solidFill>
                  <a:srgbClr val="5C4E3D"/>
                </a:solidFill>
              </a:rPr>
              <a:t>Scientific </a:t>
            </a:r>
            <a:r>
              <a:rPr lang="en-US" altLang="en-US" sz="2000" dirty="0">
                <a:solidFill>
                  <a:srgbClr val="5C4E3D"/>
                </a:solidFill>
              </a:rPr>
              <a:t>simulations and research.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382" y="0"/>
            <a:ext cx="5430981" cy="6858000"/>
          </a:xfrm>
          <a:prstGeom prst="rect">
            <a:avLst/>
          </a:prstGeom>
        </p:spPr>
      </p:pic>
    </p:spTree>
    <p:extLst>
      <p:ext uri="{BB962C8B-B14F-4D97-AF65-F5344CB8AC3E}">
        <p14:creationId xmlns:p14="http://schemas.microsoft.com/office/powerpoint/2010/main" val="4152461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6440" y="888968"/>
            <a:ext cx="6982968" cy="2123658"/>
          </a:xfrm>
          <a:prstGeom prst="rect">
            <a:avLst/>
          </a:prstGeom>
        </p:spPr>
        <p:txBody>
          <a:bodyPr wrap="square">
            <a:spAutoFit/>
          </a:bodyPr>
          <a:lstStyle/>
          <a:p>
            <a:r>
              <a:rPr lang="en-IN" sz="4400" b="1" dirty="0" smtClean="0"/>
              <a:t>[[ </a:t>
            </a:r>
            <a:r>
              <a:rPr lang="en-IN" sz="4400" b="1" dirty="0"/>
              <a:t>1  2  3]</a:t>
            </a:r>
          </a:p>
          <a:p>
            <a:r>
              <a:rPr lang="en-IN" sz="4400" b="1" dirty="0"/>
              <a:t>  [ 4  5  6]]</a:t>
            </a:r>
          </a:p>
          <a:p>
            <a:endParaRPr lang="en-IN" sz="4400" b="1" dirty="0"/>
          </a:p>
        </p:txBody>
      </p:sp>
      <p:sp>
        <p:nvSpPr>
          <p:cNvPr id="3" name="TextBox 2"/>
          <p:cNvSpPr txBox="1"/>
          <p:nvPr/>
        </p:nvSpPr>
        <p:spPr>
          <a:xfrm>
            <a:off x="914400" y="256032"/>
            <a:ext cx="2496312" cy="369332"/>
          </a:xfrm>
          <a:prstGeom prst="rect">
            <a:avLst/>
          </a:prstGeom>
          <a:noFill/>
        </p:spPr>
        <p:txBody>
          <a:bodyPr wrap="square" rtlCol="0">
            <a:spAutoFit/>
          </a:bodyPr>
          <a:lstStyle/>
          <a:p>
            <a:r>
              <a:rPr lang="en-US" dirty="0" err="1" smtClean="0"/>
              <a:t>twodarr</a:t>
            </a:r>
            <a:endParaRPr lang="en-IN" dirty="0"/>
          </a:p>
        </p:txBody>
      </p:sp>
      <p:cxnSp>
        <p:nvCxnSpPr>
          <p:cNvPr id="8" name="Straight Arrow Connector 7"/>
          <p:cNvCxnSpPr/>
          <p:nvPr/>
        </p:nvCxnSpPr>
        <p:spPr>
          <a:xfrm>
            <a:off x="1655064" y="625364"/>
            <a:ext cx="630936" cy="263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56832" y="393192"/>
            <a:ext cx="4873752" cy="769441"/>
          </a:xfrm>
          <a:prstGeom prst="rect">
            <a:avLst/>
          </a:prstGeom>
          <a:noFill/>
        </p:spPr>
        <p:txBody>
          <a:bodyPr wrap="square" rtlCol="0">
            <a:spAutoFit/>
          </a:bodyPr>
          <a:lstStyle/>
          <a:p>
            <a:r>
              <a:rPr lang="en-US" sz="4400" b="1" dirty="0" err="1" smtClean="0"/>
              <a:t>twodarr</a:t>
            </a:r>
            <a:r>
              <a:rPr lang="en-US" sz="4400" b="1" dirty="0" smtClean="0"/>
              <a:t>[</a:t>
            </a:r>
            <a:r>
              <a:rPr lang="en-US" sz="4400" b="1" dirty="0" err="1" smtClean="0"/>
              <a:t>i</a:t>
            </a:r>
            <a:r>
              <a:rPr lang="en-US" sz="4400" b="1" dirty="0" smtClean="0"/>
              <a:t>][j]</a:t>
            </a:r>
            <a:endParaRPr lang="en-IN" sz="4400" b="1" dirty="0"/>
          </a:p>
        </p:txBody>
      </p:sp>
      <p:cxnSp>
        <p:nvCxnSpPr>
          <p:cNvPr id="11" name="Straight Arrow Connector 10"/>
          <p:cNvCxnSpPr/>
          <p:nvPr/>
        </p:nvCxnSpPr>
        <p:spPr>
          <a:xfrm>
            <a:off x="192024" y="1472184"/>
            <a:ext cx="1804416"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705612" y="1176314"/>
            <a:ext cx="722376" cy="369332"/>
          </a:xfrm>
          <a:prstGeom prst="rect">
            <a:avLst/>
          </a:prstGeom>
          <a:noFill/>
        </p:spPr>
        <p:txBody>
          <a:bodyPr wrap="square" rtlCol="0">
            <a:spAutoFit/>
          </a:bodyPr>
          <a:lstStyle/>
          <a:p>
            <a:r>
              <a:rPr lang="en-US" b="1" dirty="0" err="1" smtClean="0"/>
              <a:t>i</a:t>
            </a:r>
            <a:r>
              <a:rPr lang="en-US" b="1" dirty="0" smtClean="0"/>
              <a:t> = 0</a:t>
            </a:r>
            <a:endParaRPr lang="en-IN" b="1" dirty="0"/>
          </a:p>
        </p:txBody>
      </p:sp>
      <p:sp>
        <p:nvSpPr>
          <p:cNvPr id="35" name="TextBox 34"/>
          <p:cNvSpPr txBox="1"/>
          <p:nvPr/>
        </p:nvSpPr>
        <p:spPr>
          <a:xfrm>
            <a:off x="2421636" y="239316"/>
            <a:ext cx="722376" cy="369332"/>
          </a:xfrm>
          <a:prstGeom prst="rect">
            <a:avLst/>
          </a:prstGeom>
          <a:noFill/>
        </p:spPr>
        <p:txBody>
          <a:bodyPr wrap="square" rtlCol="0">
            <a:spAutoFit/>
          </a:bodyPr>
          <a:lstStyle/>
          <a:p>
            <a:r>
              <a:rPr lang="en-US" b="1" dirty="0" smtClean="0"/>
              <a:t>j = 0</a:t>
            </a:r>
            <a:endParaRPr lang="en-IN" b="1" dirty="0"/>
          </a:p>
        </p:txBody>
      </p:sp>
      <p:sp>
        <p:nvSpPr>
          <p:cNvPr id="36" name="TextBox 35"/>
          <p:cNvSpPr txBox="1"/>
          <p:nvPr/>
        </p:nvSpPr>
        <p:spPr>
          <a:xfrm>
            <a:off x="3250692" y="225504"/>
            <a:ext cx="722376" cy="369332"/>
          </a:xfrm>
          <a:prstGeom prst="rect">
            <a:avLst/>
          </a:prstGeom>
          <a:noFill/>
        </p:spPr>
        <p:txBody>
          <a:bodyPr wrap="square" rtlCol="0">
            <a:spAutoFit/>
          </a:bodyPr>
          <a:lstStyle/>
          <a:p>
            <a:r>
              <a:rPr lang="en-US" b="1" dirty="0"/>
              <a:t>j</a:t>
            </a:r>
            <a:r>
              <a:rPr lang="en-US" b="1" dirty="0" smtClean="0"/>
              <a:t> = 1</a:t>
            </a:r>
            <a:endParaRPr lang="en-IN" b="1" dirty="0"/>
          </a:p>
        </p:txBody>
      </p:sp>
      <p:sp>
        <p:nvSpPr>
          <p:cNvPr id="37" name="TextBox 36"/>
          <p:cNvSpPr txBox="1"/>
          <p:nvPr/>
        </p:nvSpPr>
        <p:spPr>
          <a:xfrm>
            <a:off x="3973068" y="236648"/>
            <a:ext cx="722376" cy="369332"/>
          </a:xfrm>
          <a:prstGeom prst="rect">
            <a:avLst/>
          </a:prstGeom>
          <a:noFill/>
        </p:spPr>
        <p:txBody>
          <a:bodyPr wrap="square" rtlCol="0">
            <a:spAutoFit/>
          </a:bodyPr>
          <a:lstStyle/>
          <a:p>
            <a:r>
              <a:rPr lang="en-US" b="1" dirty="0"/>
              <a:t>j</a:t>
            </a:r>
            <a:r>
              <a:rPr lang="en-US" b="1" dirty="0" smtClean="0"/>
              <a:t> = 2</a:t>
            </a:r>
            <a:endParaRPr lang="en-IN" b="1" dirty="0"/>
          </a:p>
        </p:txBody>
      </p:sp>
      <p:cxnSp>
        <p:nvCxnSpPr>
          <p:cNvPr id="39" name="Straight Arrow Connector 38"/>
          <p:cNvCxnSpPr/>
          <p:nvPr/>
        </p:nvCxnSpPr>
        <p:spPr>
          <a:xfrm flipV="1">
            <a:off x="2871216" y="625364"/>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601212" y="670036"/>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287012" y="655940"/>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1723160843"/>
              </p:ext>
            </p:extLst>
          </p:nvPr>
        </p:nvGraphicFramePr>
        <p:xfrm>
          <a:off x="7189089" y="2147603"/>
          <a:ext cx="2940654" cy="2219240"/>
        </p:xfrm>
        <a:graphic>
          <a:graphicData uri="http://schemas.openxmlformats.org/drawingml/2006/table">
            <a:tbl>
              <a:tblPr firstRow="1" bandRow="1">
                <a:tableStyleId>{5C22544A-7EE6-4342-B048-85BDC9FD1C3A}</a:tableStyleId>
              </a:tblPr>
              <a:tblGrid>
                <a:gridCol w="980218">
                  <a:extLst>
                    <a:ext uri="{9D8B030D-6E8A-4147-A177-3AD203B41FA5}">
                      <a16:colId xmlns:a16="http://schemas.microsoft.com/office/drawing/2014/main" val="3411751172"/>
                    </a:ext>
                  </a:extLst>
                </a:gridCol>
                <a:gridCol w="980218">
                  <a:extLst>
                    <a:ext uri="{9D8B030D-6E8A-4147-A177-3AD203B41FA5}">
                      <a16:colId xmlns:a16="http://schemas.microsoft.com/office/drawing/2014/main" val="3242791069"/>
                    </a:ext>
                  </a:extLst>
                </a:gridCol>
                <a:gridCol w="980218">
                  <a:extLst>
                    <a:ext uri="{9D8B030D-6E8A-4147-A177-3AD203B41FA5}">
                      <a16:colId xmlns:a16="http://schemas.microsoft.com/office/drawing/2014/main" val="47580363"/>
                    </a:ext>
                  </a:extLst>
                </a:gridCol>
              </a:tblGrid>
              <a:tr h="443848">
                <a:tc>
                  <a:txBody>
                    <a:bodyPr/>
                    <a:lstStyle/>
                    <a:p>
                      <a:r>
                        <a:rPr lang="en-US" dirty="0" smtClean="0"/>
                        <a:t>I</a:t>
                      </a:r>
                      <a:endParaRPr lang="en-IN" dirty="0"/>
                    </a:p>
                  </a:txBody>
                  <a:tcPr/>
                </a:tc>
                <a:tc>
                  <a:txBody>
                    <a:bodyPr/>
                    <a:lstStyle/>
                    <a:p>
                      <a:r>
                        <a:rPr lang="en-US" dirty="0" smtClean="0"/>
                        <a:t>J</a:t>
                      </a:r>
                      <a:endParaRPr lang="en-IN" dirty="0"/>
                    </a:p>
                  </a:txBody>
                  <a:tcPr/>
                </a:tc>
                <a:tc>
                  <a:txBody>
                    <a:bodyPr/>
                    <a:lstStyle/>
                    <a:p>
                      <a:r>
                        <a:rPr lang="en-US" dirty="0" smtClean="0"/>
                        <a:t>Value</a:t>
                      </a:r>
                      <a:endParaRPr lang="en-IN" dirty="0"/>
                    </a:p>
                  </a:txBody>
                  <a:tcPr/>
                </a:tc>
                <a:extLst>
                  <a:ext uri="{0D108BD9-81ED-4DB2-BD59-A6C34878D82A}">
                    <a16:rowId xmlns:a16="http://schemas.microsoft.com/office/drawing/2014/main" val="4103854867"/>
                  </a:ext>
                </a:extLst>
              </a:tr>
              <a:tr h="443848">
                <a:tc>
                  <a:txBody>
                    <a:bodyPr/>
                    <a:lstStyle/>
                    <a:p>
                      <a:r>
                        <a:rPr lang="en-US" dirty="0" smtClean="0"/>
                        <a:t>0</a:t>
                      </a:r>
                      <a:endParaRPr lang="en-IN" dirty="0"/>
                    </a:p>
                  </a:txBody>
                  <a:tcPr/>
                </a:tc>
                <a:tc>
                  <a:txBody>
                    <a:bodyPr/>
                    <a:lstStyle/>
                    <a:p>
                      <a:r>
                        <a:rPr lang="en-US" dirty="0" smtClean="0"/>
                        <a:t>0</a:t>
                      </a:r>
                      <a:endParaRPr lang="en-IN" dirty="0"/>
                    </a:p>
                  </a:txBody>
                  <a:tcPr/>
                </a:tc>
                <a:tc>
                  <a:txBody>
                    <a:bodyPr/>
                    <a:lstStyle/>
                    <a:p>
                      <a:r>
                        <a:rPr lang="en-US" dirty="0" smtClean="0"/>
                        <a:t>1</a:t>
                      </a:r>
                      <a:endParaRPr lang="en-IN" dirty="0"/>
                    </a:p>
                  </a:txBody>
                  <a:tcPr/>
                </a:tc>
                <a:extLst>
                  <a:ext uri="{0D108BD9-81ED-4DB2-BD59-A6C34878D82A}">
                    <a16:rowId xmlns:a16="http://schemas.microsoft.com/office/drawing/2014/main" val="1764800110"/>
                  </a:ext>
                </a:extLst>
              </a:tr>
              <a:tr h="443848">
                <a:tc>
                  <a:txBody>
                    <a:bodyPr/>
                    <a:lstStyle/>
                    <a:p>
                      <a:r>
                        <a:rPr lang="en-US" dirty="0" smtClean="0"/>
                        <a:t>0</a:t>
                      </a:r>
                      <a:endParaRPr lang="en-IN" dirty="0"/>
                    </a:p>
                  </a:txBody>
                  <a:tcPr/>
                </a:tc>
                <a:tc>
                  <a:txBody>
                    <a:bodyPr/>
                    <a:lstStyle/>
                    <a:p>
                      <a:r>
                        <a:rPr lang="en-US" dirty="0" smtClean="0"/>
                        <a:t>1</a:t>
                      </a:r>
                      <a:endParaRPr lang="en-IN" dirty="0"/>
                    </a:p>
                  </a:txBody>
                  <a:tcPr/>
                </a:tc>
                <a:tc>
                  <a:txBody>
                    <a:bodyPr/>
                    <a:lstStyle/>
                    <a:p>
                      <a:r>
                        <a:rPr lang="en-US" dirty="0" smtClean="0"/>
                        <a:t>2</a:t>
                      </a:r>
                      <a:endParaRPr lang="en-IN" dirty="0"/>
                    </a:p>
                  </a:txBody>
                  <a:tcPr/>
                </a:tc>
                <a:extLst>
                  <a:ext uri="{0D108BD9-81ED-4DB2-BD59-A6C34878D82A}">
                    <a16:rowId xmlns:a16="http://schemas.microsoft.com/office/drawing/2014/main" val="3553770059"/>
                  </a:ext>
                </a:extLst>
              </a:tr>
              <a:tr h="443848">
                <a:tc>
                  <a:txBody>
                    <a:bodyPr/>
                    <a:lstStyle/>
                    <a:p>
                      <a:r>
                        <a:rPr lang="en-US" dirty="0" smtClean="0"/>
                        <a:t>1</a:t>
                      </a:r>
                      <a:endParaRPr lang="en-IN" dirty="0"/>
                    </a:p>
                  </a:txBody>
                  <a:tcPr/>
                </a:tc>
                <a:tc>
                  <a:txBody>
                    <a:bodyPr/>
                    <a:lstStyle/>
                    <a:p>
                      <a:r>
                        <a:rPr lang="en-US" dirty="0" smtClean="0"/>
                        <a:t>1</a:t>
                      </a:r>
                      <a:endParaRPr lang="en-IN" dirty="0"/>
                    </a:p>
                  </a:txBody>
                  <a:tcPr/>
                </a:tc>
                <a:tc>
                  <a:txBody>
                    <a:bodyPr/>
                    <a:lstStyle/>
                    <a:p>
                      <a:r>
                        <a:rPr lang="en-US" dirty="0" smtClean="0"/>
                        <a:t>5</a:t>
                      </a:r>
                      <a:endParaRPr lang="en-IN" dirty="0"/>
                    </a:p>
                  </a:txBody>
                  <a:tcPr/>
                </a:tc>
                <a:extLst>
                  <a:ext uri="{0D108BD9-81ED-4DB2-BD59-A6C34878D82A}">
                    <a16:rowId xmlns:a16="http://schemas.microsoft.com/office/drawing/2014/main" val="3340142234"/>
                  </a:ext>
                </a:extLst>
              </a:tr>
              <a:tr h="443848">
                <a:tc>
                  <a:txBody>
                    <a:bodyPr/>
                    <a:lstStyle/>
                    <a:p>
                      <a:r>
                        <a:rPr lang="en-US" dirty="0" smtClean="0"/>
                        <a:t>1</a:t>
                      </a:r>
                      <a:endParaRPr lang="en-IN" dirty="0"/>
                    </a:p>
                  </a:txBody>
                  <a:tcPr/>
                </a:tc>
                <a:tc>
                  <a:txBody>
                    <a:bodyPr/>
                    <a:lstStyle/>
                    <a:p>
                      <a:r>
                        <a:rPr lang="en-US" dirty="0" smtClean="0"/>
                        <a:t>0</a:t>
                      </a:r>
                      <a:endParaRPr lang="en-IN" dirty="0"/>
                    </a:p>
                  </a:txBody>
                  <a:tcPr/>
                </a:tc>
                <a:tc>
                  <a:txBody>
                    <a:bodyPr/>
                    <a:lstStyle/>
                    <a:p>
                      <a:r>
                        <a:rPr lang="en-US" dirty="0" smtClean="0"/>
                        <a:t>4</a:t>
                      </a:r>
                      <a:endParaRPr lang="en-IN" dirty="0"/>
                    </a:p>
                  </a:txBody>
                  <a:tcPr/>
                </a:tc>
                <a:extLst>
                  <a:ext uri="{0D108BD9-81ED-4DB2-BD59-A6C34878D82A}">
                    <a16:rowId xmlns:a16="http://schemas.microsoft.com/office/drawing/2014/main" val="3577506068"/>
                  </a:ext>
                </a:extLst>
              </a:tr>
            </a:tbl>
          </a:graphicData>
        </a:graphic>
      </p:graphicFrame>
      <p:cxnSp>
        <p:nvCxnSpPr>
          <p:cNvPr id="38" name="Straight Arrow Connector 37"/>
          <p:cNvCxnSpPr/>
          <p:nvPr/>
        </p:nvCxnSpPr>
        <p:spPr>
          <a:xfrm>
            <a:off x="207264" y="1926336"/>
            <a:ext cx="1804416"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720852" y="1630466"/>
            <a:ext cx="722376" cy="369332"/>
          </a:xfrm>
          <a:prstGeom prst="rect">
            <a:avLst/>
          </a:prstGeom>
          <a:noFill/>
        </p:spPr>
        <p:txBody>
          <a:bodyPr wrap="square" rtlCol="0">
            <a:spAutoFit/>
          </a:bodyPr>
          <a:lstStyle/>
          <a:p>
            <a:r>
              <a:rPr lang="en-US" b="1" dirty="0" err="1" smtClean="0"/>
              <a:t>i</a:t>
            </a:r>
            <a:r>
              <a:rPr lang="en-US" b="1" dirty="0" smtClean="0"/>
              <a:t> = 1</a:t>
            </a:r>
            <a:endParaRPr lang="en-IN" b="1" dirty="0"/>
          </a:p>
        </p:txBody>
      </p:sp>
    </p:spTree>
    <p:extLst>
      <p:ext uri="{BB962C8B-B14F-4D97-AF65-F5344CB8AC3E}">
        <p14:creationId xmlns:p14="http://schemas.microsoft.com/office/powerpoint/2010/main" val="4209319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6440" y="888968"/>
            <a:ext cx="6982968" cy="3477875"/>
          </a:xfrm>
          <a:prstGeom prst="rect">
            <a:avLst/>
          </a:prstGeom>
        </p:spPr>
        <p:txBody>
          <a:bodyPr wrap="square">
            <a:spAutoFit/>
          </a:bodyPr>
          <a:lstStyle/>
          <a:p>
            <a:r>
              <a:rPr lang="en-IN" sz="4400" b="1" dirty="0"/>
              <a:t>[[[ 1  2  3]</a:t>
            </a:r>
          </a:p>
          <a:p>
            <a:r>
              <a:rPr lang="en-IN" sz="4400" b="1" dirty="0"/>
              <a:t>  [ 4  5  6]]</a:t>
            </a:r>
          </a:p>
          <a:p>
            <a:endParaRPr lang="en-IN" sz="4400" b="1" dirty="0"/>
          </a:p>
          <a:p>
            <a:r>
              <a:rPr lang="en-IN" sz="4400" b="1" dirty="0"/>
              <a:t> [[11 12 13]</a:t>
            </a:r>
          </a:p>
          <a:p>
            <a:r>
              <a:rPr lang="en-IN" sz="4400" b="1" dirty="0"/>
              <a:t>  [14 15 16]]]</a:t>
            </a:r>
          </a:p>
        </p:txBody>
      </p:sp>
      <p:sp>
        <p:nvSpPr>
          <p:cNvPr id="3" name="TextBox 2"/>
          <p:cNvSpPr txBox="1"/>
          <p:nvPr/>
        </p:nvSpPr>
        <p:spPr>
          <a:xfrm>
            <a:off x="914400" y="256032"/>
            <a:ext cx="2496312" cy="369332"/>
          </a:xfrm>
          <a:prstGeom prst="rect">
            <a:avLst/>
          </a:prstGeom>
          <a:noFill/>
        </p:spPr>
        <p:txBody>
          <a:bodyPr wrap="square" rtlCol="0">
            <a:spAutoFit/>
          </a:bodyPr>
          <a:lstStyle/>
          <a:p>
            <a:r>
              <a:rPr lang="en-US" dirty="0" err="1" smtClean="0"/>
              <a:t>threedarr</a:t>
            </a:r>
            <a:endParaRPr lang="en-IN" dirty="0"/>
          </a:p>
        </p:txBody>
      </p:sp>
      <p:cxnSp>
        <p:nvCxnSpPr>
          <p:cNvPr id="8" name="Straight Arrow Connector 7"/>
          <p:cNvCxnSpPr/>
          <p:nvPr/>
        </p:nvCxnSpPr>
        <p:spPr>
          <a:xfrm>
            <a:off x="1655064" y="625364"/>
            <a:ext cx="630936" cy="263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56832" y="393192"/>
            <a:ext cx="4873752" cy="769441"/>
          </a:xfrm>
          <a:prstGeom prst="rect">
            <a:avLst/>
          </a:prstGeom>
          <a:noFill/>
        </p:spPr>
        <p:txBody>
          <a:bodyPr wrap="square" rtlCol="0">
            <a:spAutoFit/>
          </a:bodyPr>
          <a:lstStyle/>
          <a:p>
            <a:r>
              <a:rPr lang="en-US" sz="4400" b="1" dirty="0" err="1" smtClean="0"/>
              <a:t>threedarr</a:t>
            </a:r>
            <a:r>
              <a:rPr lang="en-US" sz="4400" b="1" dirty="0" smtClean="0"/>
              <a:t>[</a:t>
            </a:r>
            <a:r>
              <a:rPr lang="en-US" sz="4400" b="1" dirty="0" err="1" smtClean="0"/>
              <a:t>i</a:t>
            </a:r>
            <a:r>
              <a:rPr lang="en-US" sz="4400" b="1" dirty="0" smtClean="0"/>
              <a:t>][j][k]</a:t>
            </a:r>
            <a:endParaRPr lang="en-IN" sz="4400" b="1" dirty="0"/>
          </a:p>
        </p:txBody>
      </p:sp>
      <p:cxnSp>
        <p:nvCxnSpPr>
          <p:cNvPr id="11" name="Straight Arrow Connector 10"/>
          <p:cNvCxnSpPr/>
          <p:nvPr/>
        </p:nvCxnSpPr>
        <p:spPr>
          <a:xfrm>
            <a:off x="192024" y="1472184"/>
            <a:ext cx="1804416"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192024" y="3630168"/>
            <a:ext cx="1804416" cy="335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641604" y="3233094"/>
            <a:ext cx="722376" cy="369332"/>
          </a:xfrm>
          <a:prstGeom prst="rect">
            <a:avLst/>
          </a:prstGeom>
          <a:noFill/>
        </p:spPr>
        <p:txBody>
          <a:bodyPr wrap="square" rtlCol="0">
            <a:spAutoFit/>
          </a:bodyPr>
          <a:lstStyle/>
          <a:p>
            <a:r>
              <a:rPr lang="en-US" b="1" dirty="0" err="1" smtClean="0"/>
              <a:t>i</a:t>
            </a:r>
            <a:r>
              <a:rPr lang="en-US" b="1" dirty="0" smtClean="0"/>
              <a:t> = 1</a:t>
            </a:r>
            <a:endParaRPr lang="en-IN" b="1" dirty="0"/>
          </a:p>
        </p:txBody>
      </p:sp>
      <p:sp>
        <p:nvSpPr>
          <p:cNvPr id="16" name="TextBox 15"/>
          <p:cNvSpPr txBox="1"/>
          <p:nvPr/>
        </p:nvSpPr>
        <p:spPr>
          <a:xfrm>
            <a:off x="705612" y="1176314"/>
            <a:ext cx="722376" cy="369332"/>
          </a:xfrm>
          <a:prstGeom prst="rect">
            <a:avLst/>
          </a:prstGeom>
          <a:noFill/>
        </p:spPr>
        <p:txBody>
          <a:bodyPr wrap="square" rtlCol="0">
            <a:spAutoFit/>
          </a:bodyPr>
          <a:lstStyle/>
          <a:p>
            <a:r>
              <a:rPr lang="en-US" b="1" dirty="0" err="1" smtClean="0"/>
              <a:t>i</a:t>
            </a:r>
            <a:r>
              <a:rPr lang="en-US" b="1" dirty="0" smtClean="0"/>
              <a:t> = 0</a:t>
            </a:r>
            <a:endParaRPr lang="en-IN" b="1" dirty="0"/>
          </a:p>
        </p:txBody>
      </p:sp>
      <p:cxnSp>
        <p:nvCxnSpPr>
          <p:cNvPr id="18" name="Straight Arrow Connector 17"/>
          <p:cNvCxnSpPr/>
          <p:nvPr/>
        </p:nvCxnSpPr>
        <p:spPr>
          <a:xfrm>
            <a:off x="4544568" y="1360980"/>
            <a:ext cx="150876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4733544" y="2007156"/>
            <a:ext cx="150876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5267706" y="1008460"/>
            <a:ext cx="722376" cy="369332"/>
          </a:xfrm>
          <a:prstGeom prst="rect">
            <a:avLst/>
          </a:prstGeom>
          <a:noFill/>
        </p:spPr>
        <p:txBody>
          <a:bodyPr wrap="square" rtlCol="0">
            <a:spAutoFit/>
          </a:bodyPr>
          <a:lstStyle/>
          <a:p>
            <a:r>
              <a:rPr lang="en-US" b="1" dirty="0"/>
              <a:t>j</a:t>
            </a:r>
            <a:r>
              <a:rPr lang="en-US" b="1" dirty="0" smtClean="0"/>
              <a:t> = 0</a:t>
            </a:r>
            <a:endParaRPr lang="en-IN" b="1" dirty="0"/>
          </a:p>
        </p:txBody>
      </p:sp>
      <p:sp>
        <p:nvSpPr>
          <p:cNvPr id="23" name="TextBox 22"/>
          <p:cNvSpPr txBox="1"/>
          <p:nvPr/>
        </p:nvSpPr>
        <p:spPr>
          <a:xfrm>
            <a:off x="5267706" y="1688902"/>
            <a:ext cx="722376" cy="369332"/>
          </a:xfrm>
          <a:prstGeom prst="rect">
            <a:avLst/>
          </a:prstGeom>
          <a:noFill/>
        </p:spPr>
        <p:txBody>
          <a:bodyPr wrap="square" rtlCol="0">
            <a:spAutoFit/>
          </a:bodyPr>
          <a:lstStyle/>
          <a:p>
            <a:r>
              <a:rPr lang="en-US" b="1" dirty="0" smtClean="0"/>
              <a:t>j = 1</a:t>
            </a:r>
            <a:endParaRPr lang="en-IN" b="1" dirty="0"/>
          </a:p>
        </p:txBody>
      </p:sp>
      <p:cxnSp>
        <p:nvCxnSpPr>
          <p:cNvPr id="24" name="Straight Arrow Connector 23"/>
          <p:cNvCxnSpPr/>
          <p:nvPr/>
        </p:nvCxnSpPr>
        <p:spPr>
          <a:xfrm>
            <a:off x="5291328" y="3305604"/>
            <a:ext cx="150876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p:nvPr/>
        </p:nvCxnSpPr>
        <p:spPr>
          <a:xfrm>
            <a:off x="5480304" y="3951780"/>
            <a:ext cx="150876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6014466" y="2953084"/>
            <a:ext cx="722376" cy="369332"/>
          </a:xfrm>
          <a:prstGeom prst="rect">
            <a:avLst/>
          </a:prstGeom>
          <a:noFill/>
        </p:spPr>
        <p:txBody>
          <a:bodyPr wrap="square" rtlCol="0">
            <a:spAutoFit/>
          </a:bodyPr>
          <a:lstStyle/>
          <a:p>
            <a:r>
              <a:rPr lang="en-US" b="1" dirty="0"/>
              <a:t>j</a:t>
            </a:r>
            <a:r>
              <a:rPr lang="en-US" b="1" dirty="0" smtClean="0"/>
              <a:t> = 0</a:t>
            </a:r>
            <a:endParaRPr lang="en-IN" b="1" dirty="0"/>
          </a:p>
        </p:txBody>
      </p:sp>
      <p:sp>
        <p:nvSpPr>
          <p:cNvPr id="27" name="TextBox 26"/>
          <p:cNvSpPr txBox="1"/>
          <p:nvPr/>
        </p:nvSpPr>
        <p:spPr>
          <a:xfrm>
            <a:off x="6014466" y="3633526"/>
            <a:ext cx="722376" cy="369332"/>
          </a:xfrm>
          <a:prstGeom prst="rect">
            <a:avLst/>
          </a:prstGeom>
          <a:noFill/>
        </p:spPr>
        <p:txBody>
          <a:bodyPr wrap="square" rtlCol="0">
            <a:spAutoFit/>
          </a:bodyPr>
          <a:lstStyle/>
          <a:p>
            <a:r>
              <a:rPr lang="en-US" b="1" dirty="0" smtClean="0"/>
              <a:t>j = 1</a:t>
            </a:r>
            <a:endParaRPr lang="en-IN" b="1" dirty="0"/>
          </a:p>
        </p:txBody>
      </p:sp>
      <p:cxnSp>
        <p:nvCxnSpPr>
          <p:cNvPr id="29" name="Straight Arrow Connector 28"/>
          <p:cNvCxnSpPr/>
          <p:nvPr/>
        </p:nvCxnSpPr>
        <p:spPr>
          <a:xfrm flipV="1">
            <a:off x="2871216" y="4263682"/>
            <a:ext cx="36576" cy="143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745992" y="4263682"/>
            <a:ext cx="36576" cy="143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526280" y="4263682"/>
            <a:ext cx="36576" cy="143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28316" y="5752251"/>
            <a:ext cx="722376" cy="369332"/>
          </a:xfrm>
          <a:prstGeom prst="rect">
            <a:avLst/>
          </a:prstGeom>
          <a:noFill/>
        </p:spPr>
        <p:txBody>
          <a:bodyPr wrap="square" rtlCol="0">
            <a:spAutoFit/>
          </a:bodyPr>
          <a:lstStyle/>
          <a:p>
            <a:r>
              <a:rPr lang="en-US" b="1" dirty="0" smtClean="0"/>
              <a:t>k = 0</a:t>
            </a:r>
            <a:endParaRPr lang="en-IN" b="1" dirty="0"/>
          </a:p>
        </p:txBody>
      </p:sp>
      <p:sp>
        <p:nvSpPr>
          <p:cNvPr id="33" name="TextBox 32"/>
          <p:cNvSpPr txBox="1"/>
          <p:nvPr/>
        </p:nvSpPr>
        <p:spPr>
          <a:xfrm>
            <a:off x="3461004" y="5752251"/>
            <a:ext cx="722376" cy="369332"/>
          </a:xfrm>
          <a:prstGeom prst="rect">
            <a:avLst/>
          </a:prstGeom>
          <a:noFill/>
        </p:spPr>
        <p:txBody>
          <a:bodyPr wrap="square" rtlCol="0">
            <a:spAutoFit/>
          </a:bodyPr>
          <a:lstStyle/>
          <a:p>
            <a:r>
              <a:rPr lang="en-US" b="1" dirty="0" smtClean="0"/>
              <a:t>k = 1</a:t>
            </a:r>
            <a:endParaRPr lang="en-IN" b="1" dirty="0"/>
          </a:p>
        </p:txBody>
      </p:sp>
      <p:sp>
        <p:nvSpPr>
          <p:cNvPr id="34" name="TextBox 33"/>
          <p:cNvSpPr txBox="1"/>
          <p:nvPr/>
        </p:nvSpPr>
        <p:spPr>
          <a:xfrm>
            <a:off x="4372356" y="5754712"/>
            <a:ext cx="722376" cy="369332"/>
          </a:xfrm>
          <a:prstGeom prst="rect">
            <a:avLst/>
          </a:prstGeom>
          <a:noFill/>
        </p:spPr>
        <p:txBody>
          <a:bodyPr wrap="square" rtlCol="0">
            <a:spAutoFit/>
          </a:bodyPr>
          <a:lstStyle/>
          <a:p>
            <a:r>
              <a:rPr lang="en-US" b="1" dirty="0" smtClean="0"/>
              <a:t>k = 2</a:t>
            </a:r>
            <a:endParaRPr lang="en-IN" b="1" dirty="0"/>
          </a:p>
        </p:txBody>
      </p:sp>
      <p:sp>
        <p:nvSpPr>
          <p:cNvPr id="35" name="TextBox 34"/>
          <p:cNvSpPr txBox="1"/>
          <p:nvPr/>
        </p:nvSpPr>
        <p:spPr>
          <a:xfrm>
            <a:off x="2421636" y="239316"/>
            <a:ext cx="722376" cy="369332"/>
          </a:xfrm>
          <a:prstGeom prst="rect">
            <a:avLst/>
          </a:prstGeom>
          <a:noFill/>
        </p:spPr>
        <p:txBody>
          <a:bodyPr wrap="square" rtlCol="0">
            <a:spAutoFit/>
          </a:bodyPr>
          <a:lstStyle/>
          <a:p>
            <a:r>
              <a:rPr lang="en-US" b="1" dirty="0" smtClean="0"/>
              <a:t>k = 0</a:t>
            </a:r>
            <a:endParaRPr lang="en-IN" b="1" dirty="0"/>
          </a:p>
        </p:txBody>
      </p:sp>
      <p:sp>
        <p:nvSpPr>
          <p:cNvPr id="36" name="TextBox 35"/>
          <p:cNvSpPr txBox="1"/>
          <p:nvPr/>
        </p:nvSpPr>
        <p:spPr>
          <a:xfrm>
            <a:off x="3250692" y="225504"/>
            <a:ext cx="722376" cy="369332"/>
          </a:xfrm>
          <a:prstGeom prst="rect">
            <a:avLst/>
          </a:prstGeom>
          <a:noFill/>
        </p:spPr>
        <p:txBody>
          <a:bodyPr wrap="square" rtlCol="0">
            <a:spAutoFit/>
          </a:bodyPr>
          <a:lstStyle/>
          <a:p>
            <a:r>
              <a:rPr lang="en-US" b="1" dirty="0" smtClean="0"/>
              <a:t>k = 1</a:t>
            </a:r>
            <a:endParaRPr lang="en-IN" b="1" dirty="0"/>
          </a:p>
        </p:txBody>
      </p:sp>
      <p:sp>
        <p:nvSpPr>
          <p:cNvPr id="37" name="TextBox 36"/>
          <p:cNvSpPr txBox="1"/>
          <p:nvPr/>
        </p:nvSpPr>
        <p:spPr>
          <a:xfrm>
            <a:off x="3973068" y="236648"/>
            <a:ext cx="722376" cy="369332"/>
          </a:xfrm>
          <a:prstGeom prst="rect">
            <a:avLst/>
          </a:prstGeom>
          <a:noFill/>
        </p:spPr>
        <p:txBody>
          <a:bodyPr wrap="square" rtlCol="0">
            <a:spAutoFit/>
          </a:bodyPr>
          <a:lstStyle/>
          <a:p>
            <a:r>
              <a:rPr lang="en-US" b="1" dirty="0" smtClean="0"/>
              <a:t>k = 2</a:t>
            </a:r>
            <a:endParaRPr lang="en-IN" b="1" dirty="0"/>
          </a:p>
        </p:txBody>
      </p:sp>
      <p:cxnSp>
        <p:nvCxnSpPr>
          <p:cNvPr id="39" name="Straight Arrow Connector 38"/>
          <p:cNvCxnSpPr/>
          <p:nvPr/>
        </p:nvCxnSpPr>
        <p:spPr>
          <a:xfrm flipV="1">
            <a:off x="2871216" y="625364"/>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601212" y="670036"/>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287012" y="655940"/>
            <a:ext cx="0" cy="35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3932853615"/>
              </p:ext>
            </p:extLst>
          </p:nvPr>
        </p:nvGraphicFramePr>
        <p:xfrm>
          <a:off x="7189089" y="2147603"/>
          <a:ext cx="3920872" cy="2219240"/>
        </p:xfrm>
        <a:graphic>
          <a:graphicData uri="http://schemas.openxmlformats.org/drawingml/2006/table">
            <a:tbl>
              <a:tblPr firstRow="1" bandRow="1">
                <a:tableStyleId>{5C22544A-7EE6-4342-B048-85BDC9FD1C3A}</a:tableStyleId>
              </a:tblPr>
              <a:tblGrid>
                <a:gridCol w="980218">
                  <a:extLst>
                    <a:ext uri="{9D8B030D-6E8A-4147-A177-3AD203B41FA5}">
                      <a16:colId xmlns:a16="http://schemas.microsoft.com/office/drawing/2014/main" val="3411751172"/>
                    </a:ext>
                  </a:extLst>
                </a:gridCol>
                <a:gridCol w="980218">
                  <a:extLst>
                    <a:ext uri="{9D8B030D-6E8A-4147-A177-3AD203B41FA5}">
                      <a16:colId xmlns:a16="http://schemas.microsoft.com/office/drawing/2014/main" val="3242791069"/>
                    </a:ext>
                  </a:extLst>
                </a:gridCol>
                <a:gridCol w="980218">
                  <a:extLst>
                    <a:ext uri="{9D8B030D-6E8A-4147-A177-3AD203B41FA5}">
                      <a16:colId xmlns:a16="http://schemas.microsoft.com/office/drawing/2014/main" val="414584463"/>
                    </a:ext>
                  </a:extLst>
                </a:gridCol>
                <a:gridCol w="980218">
                  <a:extLst>
                    <a:ext uri="{9D8B030D-6E8A-4147-A177-3AD203B41FA5}">
                      <a16:colId xmlns:a16="http://schemas.microsoft.com/office/drawing/2014/main" val="47580363"/>
                    </a:ext>
                  </a:extLst>
                </a:gridCol>
              </a:tblGrid>
              <a:tr h="443848">
                <a:tc>
                  <a:txBody>
                    <a:bodyPr/>
                    <a:lstStyle/>
                    <a:p>
                      <a:r>
                        <a:rPr lang="en-US" dirty="0" smtClean="0"/>
                        <a:t>I</a:t>
                      </a:r>
                      <a:endParaRPr lang="en-IN" dirty="0"/>
                    </a:p>
                  </a:txBody>
                  <a:tcPr/>
                </a:tc>
                <a:tc>
                  <a:txBody>
                    <a:bodyPr/>
                    <a:lstStyle/>
                    <a:p>
                      <a:r>
                        <a:rPr lang="en-US" dirty="0" smtClean="0"/>
                        <a:t>J</a:t>
                      </a:r>
                      <a:endParaRPr lang="en-IN" dirty="0"/>
                    </a:p>
                  </a:txBody>
                  <a:tcPr/>
                </a:tc>
                <a:tc>
                  <a:txBody>
                    <a:bodyPr/>
                    <a:lstStyle/>
                    <a:p>
                      <a:r>
                        <a:rPr lang="en-US" dirty="0" smtClean="0"/>
                        <a:t>k</a:t>
                      </a:r>
                      <a:endParaRPr lang="en-IN" dirty="0"/>
                    </a:p>
                  </a:txBody>
                  <a:tcPr/>
                </a:tc>
                <a:tc>
                  <a:txBody>
                    <a:bodyPr/>
                    <a:lstStyle/>
                    <a:p>
                      <a:r>
                        <a:rPr lang="en-US" dirty="0" smtClean="0"/>
                        <a:t>Value</a:t>
                      </a:r>
                      <a:endParaRPr lang="en-IN" dirty="0"/>
                    </a:p>
                  </a:txBody>
                  <a:tcPr/>
                </a:tc>
                <a:extLst>
                  <a:ext uri="{0D108BD9-81ED-4DB2-BD59-A6C34878D82A}">
                    <a16:rowId xmlns:a16="http://schemas.microsoft.com/office/drawing/2014/main" val="4103854867"/>
                  </a:ext>
                </a:extLst>
              </a:tr>
              <a:tr h="443848">
                <a:tc>
                  <a:txBody>
                    <a:bodyPr/>
                    <a:lstStyle/>
                    <a:p>
                      <a:r>
                        <a:rPr lang="en-US" dirty="0" smtClean="0"/>
                        <a:t>0</a:t>
                      </a:r>
                      <a:endParaRPr lang="en-IN" dirty="0"/>
                    </a:p>
                  </a:txBody>
                  <a:tcPr/>
                </a:tc>
                <a:tc>
                  <a:txBody>
                    <a:bodyPr/>
                    <a:lstStyle/>
                    <a:p>
                      <a:r>
                        <a:rPr lang="en-US" dirty="0" smtClean="0"/>
                        <a:t>0</a:t>
                      </a:r>
                      <a:endParaRPr lang="en-IN" dirty="0"/>
                    </a:p>
                  </a:txBody>
                  <a:tcPr/>
                </a:tc>
                <a:tc>
                  <a:txBody>
                    <a:bodyPr/>
                    <a:lstStyle/>
                    <a:p>
                      <a:r>
                        <a:rPr lang="en-US" dirty="0" smtClean="0"/>
                        <a:t>0</a:t>
                      </a:r>
                      <a:endParaRPr lang="en-IN" dirty="0"/>
                    </a:p>
                  </a:txBody>
                  <a:tcPr/>
                </a:tc>
                <a:tc>
                  <a:txBody>
                    <a:bodyPr/>
                    <a:lstStyle/>
                    <a:p>
                      <a:r>
                        <a:rPr lang="en-US" dirty="0" smtClean="0"/>
                        <a:t>1</a:t>
                      </a:r>
                      <a:endParaRPr lang="en-IN" dirty="0"/>
                    </a:p>
                  </a:txBody>
                  <a:tcPr/>
                </a:tc>
                <a:extLst>
                  <a:ext uri="{0D108BD9-81ED-4DB2-BD59-A6C34878D82A}">
                    <a16:rowId xmlns:a16="http://schemas.microsoft.com/office/drawing/2014/main" val="1764800110"/>
                  </a:ext>
                </a:extLst>
              </a:tr>
              <a:tr h="443848">
                <a:tc>
                  <a:txBody>
                    <a:bodyPr/>
                    <a:lstStyle/>
                    <a:p>
                      <a:r>
                        <a:rPr lang="en-US" dirty="0" smtClean="0"/>
                        <a:t>0</a:t>
                      </a:r>
                      <a:endParaRPr lang="en-IN" dirty="0"/>
                    </a:p>
                  </a:txBody>
                  <a:tcPr/>
                </a:tc>
                <a:tc>
                  <a:txBody>
                    <a:bodyPr/>
                    <a:lstStyle/>
                    <a:p>
                      <a:r>
                        <a:rPr lang="en-US" dirty="0" smtClean="0"/>
                        <a:t>1</a:t>
                      </a:r>
                      <a:endParaRPr lang="en-IN" dirty="0"/>
                    </a:p>
                  </a:txBody>
                  <a:tcPr/>
                </a:tc>
                <a:tc>
                  <a:txBody>
                    <a:bodyPr/>
                    <a:lstStyle/>
                    <a:p>
                      <a:r>
                        <a:rPr lang="en-US" dirty="0" smtClean="0"/>
                        <a:t>2</a:t>
                      </a:r>
                      <a:endParaRPr lang="en-IN" dirty="0"/>
                    </a:p>
                  </a:txBody>
                  <a:tcPr/>
                </a:tc>
                <a:tc>
                  <a:txBody>
                    <a:bodyPr/>
                    <a:lstStyle/>
                    <a:p>
                      <a:r>
                        <a:rPr lang="en-US" dirty="0" smtClean="0"/>
                        <a:t>6</a:t>
                      </a:r>
                      <a:endParaRPr lang="en-IN" dirty="0"/>
                    </a:p>
                  </a:txBody>
                  <a:tcPr/>
                </a:tc>
                <a:extLst>
                  <a:ext uri="{0D108BD9-81ED-4DB2-BD59-A6C34878D82A}">
                    <a16:rowId xmlns:a16="http://schemas.microsoft.com/office/drawing/2014/main" val="3553770059"/>
                  </a:ext>
                </a:extLst>
              </a:tr>
              <a:tr h="443848">
                <a:tc>
                  <a:txBody>
                    <a:bodyPr/>
                    <a:lstStyle/>
                    <a:p>
                      <a:r>
                        <a:rPr lang="en-US" dirty="0" smtClean="0"/>
                        <a:t>1</a:t>
                      </a:r>
                      <a:endParaRPr lang="en-IN" dirty="0"/>
                    </a:p>
                  </a:txBody>
                  <a:tcPr/>
                </a:tc>
                <a:tc>
                  <a:txBody>
                    <a:bodyPr/>
                    <a:lstStyle/>
                    <a:p>
                      <a:r>
                        <a:rPr lang="en-US" dirty="0" smtClean="0"/>
                        <a:t>1</a:t>
                      </a:r>
                      <a:endParaRPr lang="en-IN" dirty="0"/>
                    </a:p>
                  </a:txBody>
                  <a:tcPr/>
                </a:tc>
                <a:tc>
                  <a:txBody>
                    <a:bodyPr/>
                    <a:lstStyle/>
                    <a:p>
                      <a:r>
                        <a:rPr lang="en-US" dirty="0" smtClean="0"/>
                        <a:t>1</a:t>
                      </a:r>
                      <a:endParaRPr lang="en-IN" dirty="0"/>
                    </a:p>
                  </a:txBody>
                  <a:tcPr/>
                </a:tc>
                <a:tc>
                  <a:txBody>
                    <a:bodyPr/>
                    <a:lstStyle/>
                    <a:p>
                      <a:r>
                        <a:rPr lang="en-US" dirty="0" smtClean="0"/>
                        <a:t>15</a:t>
                      </a:r>
                      <a:endParaRPr lang="en-IN" dirty="0"/>
                    </a:p>
                  </a:txBody>
                  <a:tcPr/>
                </a:tc>
                <a:extLst>
                  <a:ext uri="{0D108BD9-81ED-4DB2-BD59-A6C34878D82A}">
                    <a16:rowId xmlns:a16="http://schemas.microsoft.com/office/drawing/2014/main" val="3340142234"/>
                  </a:ext>
                </a:extLst>
              </a:tr>
              <a:tr h="443848">
                <a:tc>
                  <a:txBody>
                    <a:bodyPr/>
                    <a:lstStyle/>
                    <a:p>
                      <a:r>
                        <a:rPr lang="en-US" dirty="0" smtClean="0"/>
                        <a:t>1</a:t>
                      </a:r>
                      <a:endParaRPr lang="en-IN" dirty="0"/>
                    </a:p>
                  </a:txBody>
                  <a:tcPr/>
                </a:tc>
                <a:tc>
                  <a:txBody>
                    <a:bodyPr/>
                    <a:lstStyle/>
                    <a:p>
                      <a:r>
                        <a:rPr lang="en-US" dirty="0" smtClean="0"/>
                        <a:t>0</a:t>
                      </a:r>
                      <a:endParaRPr lang="en-IN" dirty="0"/>
                    </a:p>
                  </a:txBody>
                  <a:tcPr/>
                </a:tc>
                <a:tc>
                  <a:txBody>
                    <a:bodyPr/>
                    <a:lstStyle/>
                    <a:p>
                      <a:r>
                        <a:rPr lang="en-US" dirty="0" smtClean="0"/>
                        <a:t>2</a:t>
                      </a:r>
                      <a:endParaRPr lang="en-IN" dirty="0"/>
                    </a:p>
                  </a:txBody>
                  <a:tcPr/>
                </a:tc>
                <a:tc>
                  <a:txBody>
                    <a:bodyPr/>
                    <a:lstStyle/>
                    <a:p>
                      <a:r>
                        <a:rPr lang="en-US" dirty="0" smtClean="0"/>
                        <a:t>13</a:t>
                      </a:r>
                      <a:endParaRPr lang="en-IN" dirty="0"/>
                    </a:p>
                  </a:txBody>
                  <a:tcPr/>
                </a:tc>
                <a:extLst>
                  <a:ext uri="{0D108BD9-81ED-4DB2-BD59-A6C34878D82A}">
                    <a16:rowId xmlns:a16="http://schemas.microsoft.com/office/drawing/2014/main" val="3577506068"/>
                  </a:ext>
                </a:extLst>
              </a:tr>
            </a:tbl>
          </a:graphicData>
        </a:graphic>
      </p:graphicFrame>
    </p:spTree>
    <p:extLst>
      <p:ext uri="{BB962C8B-B14F-4D97-AF65-F5344CB8AC3E}">
        <p14:creationId xmlns:p14="http://schemas.microsoft.com/office/powerpoint/2010/main" val="296754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5280" y="168247"/>
            <a:ext cx="9144000" cy="928110"/>
          </a:xfrm>
        </p:spPr>
        <p:txBody>
          <a:bodyPr/>
          <a:lstStyle/>
          <a:p>
            <a:r>
              <a:rPr lang="en-US" b="1" dirty="0" smtClean="0"/>
              <a:t>Data Types</a:t>
            </a:r>
            <a:endParaRPr lang="en-US" dirty="0">
              <a:solidFill>
                <a:srgbClr val="5C4E3D"/>
              </a:solidFill>
            </a:endParaRPr>
          </a:p>
        </p:txBody>
      </p:sp>
      <p:sp>
        <p:nvSpPr>
          <p:cNvPr id="58" name="TextBox 57"/>
          <p:cNvSpPr txBox="1"/>
          <p:nvPr/>
        </p:nvSpPr>
        <p:spPr>
          <a:xfrm>
            <a:off x="4754880" y="1475468"/>
            <a:ext cx="332232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    Data Types in Python</a:t>
            </a:r>
            <a:endParaRPr lang="en-IN" sz="2200" dirty="0"/>
          </a:p>
        </p:txBody>
      </p:sp>
      <p:cxnSp>
        <p:nvCxnSpPr>
          <p:cNvPr id="60" name="Straight Connector 59"/>
          <p:cNvCxnSpPr>
            <a:stCxn id="58" idx="2"/>
          </p:cNvCxnSpPr>
          <p:nvPr/>
        </p:nvCxnSpPr>
        <p:spPr>
          <a:xfrm>
            <a:off x="6416040" y="1906355"/>
            <a:ext cx="0" cy="390458"/>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26160" y="2802990"/>
            <a:ext cx="183481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Numbers</a:t>
            </a:r>
            <a:endParaRPr lang="en-IN" sz="2200" dirty="0"/>
          </a:p>
        </p:txBody>
      </p:sp>
      <p:sp>
        <p:nvSpPr>
          <p:cNvPr id="62" name="TextBox 61"/>
          <p:cNvSpPr txBox="1"/>
          <p:nvPr/>
        </p:nvSpPr>
        <p:spPr>
          <a:xfrm>
            <a:off x="3223503" y="2802990"/>
            <a:ext cx="198921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Sequences</a:t>
            </a:r>
            <a:endParaRPr lang="en-IN" sz="2200" dirty="0"/>
          </a:p>
        </p:txBody>
      </p:sp>
      <p:sp>
        <p:nvSpPr>
          <p:cNvPr id="63" name="TextBox 62"/>
          <p:cNvSpPr txBox="1"/>
          <p:nvPr/>
        </p:nvSpPr>
        <p:spPr>
          <a:xfrm>
            <a:off x="5603788" y="2778355"/>
            <a:ext cx="1169387"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Sets</a:t>
            </a:r>
          </a:p>
        </p:txBody>
      </p:sp>
      <p:sp>
        <p:nvSpPr>
          <p:cNvPr id="64" name="TextBox 63"/>
          <p:cNvSpPr txBox="1"/>
          <p:nvPr/>
        </p:nvSpPr>
        <p:spPr>
          <a:xfrm>
            <a:off x="7183120" y="2802990"/>
            <a:ext cx="1747278"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None</a:t>
            </a:r>
            <a:endParaRPr lang="en-IN" sz="2200" dirty="0"/>
          </a:p>
        </p:txBody>
      </p:sp>
      <p:sp>
        <p:nvSpPr>
          <p:cNvPr id="65" name="TextBox 64"/>
          <p:cNvSpPr txBox="1"/>
          <p:nvPr/>
        </p:nvSpPr>
        <p:spPr>
          <a:xfrm>
            <a:off x="9204960" y="2804159"/>
            <a:ext cx="1810118"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Mappings</a:t>
            </a:r>
            <a:endParaRPr lang="en-IN" sz="2200" dirty="0"/>
          </a:p>
        </p:txBody>
      </p:sp>
      <p:cxnSp>
        <p:nvCxnSpPr>
          <p:cNvPr id="69" name="Straight Connector 68"/>
          <p:cNvCxnSpPr/>
          <p:nvPr/>
        </p:nvCxnSpPr>
        <p:spPr>
          <a:xfrm flipV="1">
            <a:off x="1943565" y="2275688"/>
            <a:ext cx="8166454" cy="5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1" idx="0"/>
            <a:endCxn id="61" idx="0"/>
          </p:cNvCxnSpPr>
          <p:nvPr/>
        </p:nvCxnSpPr>
        <p:spPr>
          <a:xfrm>
            <a:off x="1943565" y="280299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61" idx="0"/>
          </p:cNvCxnSpPr>
          <p:nvPr/>
        </p:nvCxnSpPr>
        <p:spPr>
          <a:xfrm>
            <a:off x="1943565" y="2357120"/>
            <a:ext cx="0" cy="4458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2" idx="0"/>
          </p:cNvCxnSpPr>
          <p:nvPr/>
        </p:nvCxnSpPr>
        <p:spPr>
          <a:xfrm>
            <a:off x="4218108" y="2304964"/>
            <a:ext cx="0" cy="498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63" idx="0"/>
          </p:cNvCxnSpPr>
          <p:nvPr/>
        </p:nvCxnSpPr>
        <p:spPr>
          <a:xfrm>
            <a:off x="6188481" y="2304964"/>
            <a:ext cx="1" cy="473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64" idx="0"/>
          </p:cNvCxnSpPr>
          <p:nvPr/>
        </p:nvCxnSpPr>
        <p:spPr>
          <a:xfrm>
            <a:off x="8056759" y="2275688"/>
            <a:ext cx="0" cy="52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65" idx="0"/>
          </p:cNvCxnSpPr>
          <p:nvPr/>
        </p:nvCxnSpPr>
        <p:spPr>
          <a:xfrm>
            <a:off x="10110019" y="2275688"/>
            <a:ext cx="0" cy="528471"/>
          </a:xfrm>
          <a:prstGeom prst="line">
            <a:avLst/>
          </a:prstGeom>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42240" y="5564446"/>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Boolean</a:t>
            </a:r>
            <a:endParaRPr lang="en-IN" sz="2200" dirty="0"/>
          </a:p>
        </p:txBody>
      </p:sp>
      <p:sp>
        <p:nvSpPr>
          <p:cNvPr id="129" name="TextBox 128"/>
          <p:cNvSpPr txBox="1"/>
          <p:nvPr/>
        </p:nvSpPr>
        <p:spPr>
          <a:xfrm>
            <a:off x="1176485" y="4335066"/>
            <a:ext cx="1534160" cy="769441"/>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Floating Point</a:t>
            </a:r>
            <a:endParaRPr lang="en-IN" sz="2200" dirty="0"/>
          </a:p>
        </p:txBody>
      </p:sp>
      <p:sp>
        <p:nvSpPr>
          <p:cNvPr id="130" name="TextBox 129"/>
          <p:cNvSpPr txBox="1"/>
          <p:nvPr/>
        </p:nvSpPr>
        <p:spPr>
          <a:xfrm>
            <a:off x="2184400" y="3702627"/>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Complex</a:t>
            </a:r>
            <a:endParaRPr lang="en-IN" sz="2200" dirty="0"/>
          </a:p>
        </p:txBody>
      </p:sp>
      <p:cxnSp>
        <p:nvCxnSpPr>
          <p:cNvPr id="132" name="Straight Connector 131"/>
          <p:cNvCxnSpPr>
            <a:stCxn id="61" idx="2"/>
          </p:cNvCxnSpPr>
          <p:nvPr/>
        </p:nvCxnSpPr>
        <p:spPr>
          <a:xfrm>
            <a:off x="1943565" y="3233877"/>
            <a:ext cx="0" cy="2103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909320" y="3429913"/>
            <a:ext cx="2057400" cy="143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0" idx="0"/>
          </p:cNvCxnSpPr>
          <p:nvPr/>
        </p:nvCxnSpPr>
        <p:spPr>
          <a:xfrm>
            <a:off x="2951480" y="3454400"/>
            <a:ext cx="0" cy="2482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7" idx="0"/>
            <a:endCxn id="150" idx="2"/>
          </p:cNvCxnSpPr>
          <p:nvPr/>
        </p:nvCxnSpPr>
        <p:spPr>
          <a:xfrm flipV="1">
            <a:off x="909320" y="4260037"/>
            <a:ext cx="0" cy="13044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29" idx="0"/>
          </p:cNvCxnSpPr>
          <p:nvPr/>
        </p:nvCxnSpPr>
        <p:spPr>
          <a:xfrm flipV="1">
            <a:off x="1943565" y="3429913"/>
            <a:ext cx="0" cy="9051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42240" y="3829150"/>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Integers</a:t>
            </a:r>
            <a:endParaRPr lang="en-IN" sz="2200" dirty="0"/>
          </a:p>
        </p:txBody>
      </p:sp>
      <p:sp>
        <p:nvSpPr>
          <p:cNvPr id="153" name="TextBox 152"/>
          <p:cNvSpPr txBox="1"/>
          <p:nvPr/>
        </p:nvSpPr>
        <p:spPr>
          <a:xfrm>
            <a:off x="4421308" y="3882489"/>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Strings</a:t>
            </a:r>
            <a:endParaRPr lang="en-IN" sz="2200" dirty="0"/>
          </a:p>
        </p:txBody>
      </p:sp>
      <p:sp>
        <p:nvSpPr>
          <p:cNvPr id="154" name="TextBox 153"/>
          <p:cNvSpPr txBox="1"/>
          <p:nvPr/>
        </p:nvSpPr>
        <p:spPr>
          <a:xfrm>
            <a:off x="4421308" y="4504342"/>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Lists</a:t>
            </a:r>
            <a:endParaRPr lang="en-IN" sz="2200" dirty="0"/>
          </a:p>
        </p:txBody>
      </p:sp>
      <p:sp>
        <p:nvSpPr>
          <p:cNvPr id="155" name="TextBox 154"/>
          <p:cNvSpPr txBox="1"/>
          <p:nvPr/>
        </p:nvSpPr>
        <p:spPr>
          <a:xfrm>
            <a:off x="4401621" y="5133558"/>
            <a:ext cx="1534160"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Tuples</a:t>
            </a:r>
            <a:endParaRPr lang="en-IN" sz="2200" dirty="0"/>
          </a:p>
        </p:txBody>
      </p:sp>
      <p:cxnSp>
        <p:nvCxnSpPr>
          <p:cNvPr id="157" name="Straight Connector 156"/>
          <p:cNvCxnSpPr>
            <a:stCxn id="62" idx="2"/>
          </p:cNvCxnSpPr>
          <p:nvPr/>
        </p:nvCxnSpPr>
        <p:spPr>
          <a:xfrm>
            <a:off x="4218108" y="3233877"/>
            <a:ext cx="0" cy="21151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3" idx="1"/>
          </p:cNvCxnSpPr>
          <p:nvPr/>
        </p:nvCxnSpPr>
        <p:spPr>
          <a:xfrm flipH="1" flipV="1">
            <a:off x="4218108" y="4097932"/>
            <a:ext cx="2032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4" idx="1"/>
          </p:cNvCxnSpPr>
          <p:nvPr/>
        </p:nvCxnSpPr>
        <p:spPr>
          <a:xfrm flipH="1" flipV="1">
            <a:off x="4218108" y="4702671"/>
            <a:ext cx="203200" cy="171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5" idx="1"/>
          </p:cNvCxnSpPr>
          <p:nvPr/>
        </p:nvCxnSpPr>
        <p:spPr>
          <a:xfrm flipH="1" flipV="1">
            <a:off x="4208265" y="5349001"/>
            <a:ext cx="193356"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9281978" y="4252873"/>
            <a:ext cx="1672139" cy="430887"/>
          </a:xfrm>
          <a:prstGeom prst="rect">
            <a:avLst/>
          </a:prstGeom>
          <a:gradFill>
            <a:gsLst>
              <a:gs pos="0">
                <a:schemeClr val="accent1">
                  <a:lumMod val="5000"/>
                  <a:lumOff val="95000"/>
                </a:schemeClr>
              </a:gs>
              <a:gs pos="91000">
                <a:srgbClr val="00D986">
                  <a:alpha val="15868"/>
                  <a:lumMod val="92933"/>
                </a:srgbClr>
              </a:gs>
              <a:gs pos="96000">
                <a:srgbClr val="00D986">
                  <a:alpha val="44973"/>
                </a:srgbClr>
              </a:gs>
              <a:gs pos="100000">
                <a:srgbClr val="00D986"/>
              </a:gs>
            </a:gsLst>
            <a:lin ang="2700000" scaled="1"/>
          </a:gradFill>
          <a:ln>
            <a:solidFill>
              <a:srgbClr val="5C4E3D"/>
            </a:solidFill>
          </a:ln>
        </p:spPr>
        <p:txBody>
          <a:bodyPr wrap="square" rtlCol="0">
            <a:spAutoFit/>
          </a:bodyPr>
          <a:lstStyle/>
          <a:p>
            <a:pPr algn="ctr"/>
            <a:r>
              <a:rPr lang="en-US" sz="2200" dirty="0" smtClean="0"/>
              <a:t>Dictionaries</a:t>
            </a:r>
            <a:endParaRPr lang="en-IN" sz="2200" dirty="0"/>
          </a:p>
        </p:txBody>
      </p:sp>
      <p:cxnSp>
        <p:nvCxnSpPr>
          <p:cNvPr id="167" name="Straight Connector 166"/>
          <p:cNvCxnSpPr>
            <a:stCxn id="65" idx="2"/>
            <a:endCxn id="165" idx="0"/>
          </p:cNvCxnSpPr>
          <p:nvPr/>
        </p:nvCxnSpPr>
        <p:spPr>
          <a:xfrm>
            <a:off x="10110019" y="3235046"/>
            <a:ext cx="8029" cy="10178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416040" y="1906354"/>
            <a:ext cx="0" cy="3904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1943565" y="2275687"/>
            <a:ext cx="8166454" cy="58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4218108" y="2304963"/>
            <a:ext cx="0" cy="498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188481" y="2304963"/>
            <a:ext cx="1" cy="4733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8056759" y="2275687"/>
            <a:ext cx="0" cy="5273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0110019" y="2275687"/>
            <a:ext cx="0" cy="5284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50" idx="0"/>
          </p:cNvCxnSpPr>
          <p:nvPr/>
        </p:nvCxnSpPr>
        <p:spPr>
          <a:xfrm flipV="1">
            <a:off x="909320" y="3429913"/>
            <a:ext cx="0" cy="39923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307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5696" y="1308252"/>
            <a:ext cx="8446008" cy="2776081"/>
          </a:xfrm>
          <a:prstGeom prst="rect">
            <a:avLst/>
          </a:prstGeom>
        </p:spPr>
        <p:txBody>
          <a:bodyPr wrap="square">
            <a:spAutoFit/>
          </a:bodyPr>
          <a:lstStyle/>
          <a:p>
            <a:pPr>
              <a:lnSpc>
                <a:spcPct val="200000"/>
              </a:lnSpc>
            </a:pPr>
            <a:r>
              <a:rPr lang="en-US" dirty="0">
                <a:solidFill>
                  <a:srgbClr val="000000"/>
                </a:solidFill>
                <a:latin typeface="Segoe UI" panose="020B0502040204020203" pitchFamily="34" charset="0"/>
              </a:rPr>
              <a:t>The copy </a:t>
            </a:r>
            <a:r>
              <a:rPr lang="en-US" i="1" dirty="0">
                <a:solidFill>
                  <a:srgbClr val="000000"/>
                </a:solidFill>
                <a:latin typeface="Segoe UI" panose="020B0502040204020203" pitchFamily="34" charset="0"/>
              </a:rPr>
              <a:t>owns</a:t>
            </a:r>
            <a:r>
              <a:rPr lang="en-US" dirty="0">
                <a:solidFill>
                  <a:srgbClr val="000000"/>
                </a:solidFill>
                <a:latin typeface="Segoe UI" panose="020B0502040204020203" pitchFamily="34" charset="0"/>
              </a:rPr>
              <a:t> the data and any changes made to the copy will not affect original array, and any changes made to the original array will not affect the copy</a:t>
            </a:r>
            <a:r>
              <a:rPr lang="en-US" dirty="0" smtClean="0">
                <a:solidFill>
                  <a:srgbClr val="000000"/>
                </a:solidFill>
                <a:latin typeface="Segoe UI" panose="020B0502040204020203" pitchFamily="34" charset="0"/>
              </a:rPr>
              <a:t>.</a:t>
            </a:r>
          </a:p>
          <a:p>
            <a:pPr>
              <a:lnSpc>
                <a:spcPct val="200000"/>
              </a:lnSpc>
            </a:pPr>
            <a:endParaRPr lang="en-US" dirty="0">
              <a:solidFill>
                <a:srgbClr val="000000"/>
              </a:solidFill>
              <a:latin typeface="Segoe UI" panose="020B0502040204020203" pitchFamily="34" charset="0"/>
            </a:endParaRPr>
          </a:p>
          <a:p>
            <a:pPr>
              <a:lnSpc>
                <a:spcPct val="200000"/>
              </a:lnSpc>
            </a:pPr>
            <a:r>
              <a:rPr lang="en-US" dirty="0">
                <a:solidFill>
                  <a:srgbClr val="000000"/>
                </a:solidFill>
                <a:latin typeface="Segoe UI" panose="020B0502040204020203" pitchFamily="34" charset="0"/>
              </a:rPr>
              <a:t>The view </a:t>
            </a:r>
            <a:r>
              <a:rPr lang="en-US" i="1" dirty="0">
                <a:solidFill>
                  <a:srgbClr val="000000"/>
                </a:solidFill>
                <a:latin typeface="Segoe UI" panose="020B0502040204020203" pitchFamily="34" charset="0"/>
              </a:rPr>
              <a:t>does not own</a:t>
            </a:r>
            <a:r>
              <a:rPr lang="en-US" dirty="0">
                <a:solidFill>
                  <a:srgbClr val="000000"/>
                </a:solidFill>
                <a:latin typeface="Segoe UI" panose="020B0502040204020203" pitchFamily="34" charset="0"/>
              </a:rPr>
              <a:t> the data and any changes made to the view will affect the original array, and any changes made to the original array will affect the view.</a:t>
            </a:r>
            <a:endParaRPr lang="en-US" b="0" i="0" dirty="0">
              <a:solidFill>
                <a:srgbClr val="000000"/>
              </a:solidFill>
              <a:effectLst/>
              <a:latin typeface="Segoe UI" panose="020B0502040204020203" pitchFamily="34" charset="0"/>
            </a:endParaRPr>
          </a:p>
        </p:txBody>
      </p:sp>
      <p:sp>
        <p:nvSpPr>
          <p:cNvPr id="7" name="Title 1"/>
          <p:cNvSpPr txBox="1">
            <a:spLocks/>
          </p:cNvSpPr>
          <p:nvPr/>
        </p:nvSpPr>
        <p:spPr>
          <a:xfrm>
            <a:off x="320040" y="428303"/>
            <a:ext cx="3657600" cy="4678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Copy And View</a:t>
            </a:r>
            <a:endParaRPr lang="en-US" sz="4450" dirty="0">
              <a:solidFill>
                <a:srgbClr val="5C4E3D"/>
              </a:solidFill>
            </a:endParaRPr>
          </a:p>
        </p:txBody>
      </p:sp>
    </p:spTree>
    <p:extLst>
      <p:ext uri="{BB962C8B-B14F-4D97-AF65-F5344CB8AC3E}">
        <p14:creationId xmlns:p14="http://schemas.microsoft.com/office/powerpoint/2010/main" val="11419683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20040" y="1228538"/>
            <a:ext cx="114940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Segoe UI" panose="020B0502040204020203" pitchFamily="34" charset="0"/>
                <a:cs typeface="Segoe UI" panose="020B0502040204020203" pitchFamily="34" charset="0"/>
              </a:rPr>
              <a:t>NumPy</a:t>
            </a:r>
            <a:r>
              <a:rPr kumimoji="0" lang="en-US" altLang="en-US" sz="24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arrays have an attribute called </a:t>
            </a:r>
            <a:r>
              <a:rPr kumimoji="0" lang="en-US" altLang="en-US" sz="2400" b="0" i="0" u="none" strike="noStrike" cap="none" normalizeH="0" baseline="0" dirty="0" smtClean="0">
                <a:ln>
                  <a:noFill/>
                </a:ln>
                <a:solidFill>
                  <a:srgbClr val="DC143C"/>
                </a:solidFill>
                <a:effectLst/>
                <a:latin typeface="Consolas" panose="020B0609020204030204" pitchFamily="49" charset="0"/>
              </a:rPr>
              <a:t>shape</a:t>
            </a:r>
            <a:r>
              <a:rPr kumimoji="0" lang="en-US" altLang="en-US" sz="24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that returns a tuple with each index having the number of corresponding elements.</a:t>
            </a:r>
            <a:r>
              <a:rPr kumimoji="0" lang="en-US" altLang="en-US" sz="1200" b="0" i="0" u="none" strike="noStrike" cap="none" normalizeH="0" baseline="0" dirty="0" smtClean="0">
                <a:ln>
                  <a:noFill/>
                </a:ln>
                <a:solidFill>
                  <a:schemeClr val="tx1"/>
                </a:solidFill>
                <a:effectLs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4" name="Title 1"/>
          <p:cNvSpPr txBox="1">
            <a:spLocks/>
          </p:cNvSpPr>
          <p:nvPr/>
        </p:nvSpPr>
        <p:spPr>
          <a:xfrm>
            <a:off x="320040" y="428303"/>
            <a:ext cx="3657600" cy="46781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50" dirty="0" smtClean="0">
                <a:solidFill>
                  <a:srgbClr val="5C4E3D"/>
                </a:solidFill>
              </a:rPr>
              <a:t>Shape  And Reshape</a:t>
            </a:r>
            <a:endParaRPr lang="en-US" sz="4450" dirty="0">
              <a:solidFill>
                <a:srgbClr val="5C4E3D"/>
              </a:solidFill>
            </a:endParaRPr>
          </a:p>
        </p:txBody>
      </p:sp>
      <p:sp>
        <p:nvSpPr>
          <p:cNvPr id="5" name="Rectangle 4"/>
          <p:cNvSpPr/>
          <p:nvPr/>
        </p:nvSpPr>
        <p:spPr>
          <a:xfrm>
            <a:off x="1502664" y="2391960"/>
            <a:ext cx="6096000" cy="2031325"/>
          </a:xfrm>
          <a:prstGeom prst="rect">
            <a:avLst/>
          </a:prstGeom>
        </p:spPr>
        <p:txBody>
          <a:bodyPr>
            <a:spAutoFit/>
          </a:bodyPr>
          <a:lstStyle/>
          <a:p>
            <a:r>
              <a:rPr lang="en-US" dirty="0">
                <a:solidFill>
                  <a:schemeClr val="tx1">
                    <a:lumMod val="50000"/>
                  </a:schemeClr>
                </a:solidFill>
                <a:latin typeface="Consolas" panose="020B0609020204030204" pitchFamily="49" charset="0"/>
              </a:rPr>
              <a:t>import </a:t>
            </a:r>
            <a:r>
              <a:rPr lang="en-US" dirty="0" err="1">
                <a:solidFill>
                  <a:schemeClr val="tx1">
                    <a:lumMod val="50000"/>
                  </a:schemeClr>
                </a:solidFill>
                <a:latin typeface="Consolas" panose="020B0609020204030204" pitchFamily="49" charset="0"/>
              </a:rPr>
              <a:t>numpy</a:t>
            </a:r>
            <a:r>
              <a:rPr lang="en-US" dirty="0">
                <a:solidFill>
                  <a:schemeClr val="tx1">
                    <a:lumMod val="50000"/>
                  </a:schemeClr>
                </a:solidFill>
                <a:latin typeface="Consolas" panose="020B0609020204030204" pitchFamily="49" charset="0"/>
              </a:rPr>
              <a:t> as np</a:t>
            </a:r>
            <a:r>
              <a:rPr lang="en-US" dirty="0">
                <a:solidFill>
                  <a:schemeClr val="tx1">
                    <a:lumMod val="50000"/>
                  </a:schemeClr>
                </a:solidFill>
              </a:rPr>
              <a:t/>
            </a:r>
            <a:br>
              <a:rPr lang="en-US" dirty="0">
                <a:solidFill>
                  <a:schemeClr val="tx1">
                    <a:lumMod val="50000"/>
                  </a:schemeClr>
                </a:solidFill>
              </a:rPr>
            </a:br>
            <a:r>
              <a:rPr lang="en-US" dirty="0">
                <a:solidFill>
                  <a:schemeClr val="tx1">
                    <a:lumMod val="50000"/>
                  </a:schemeClr>
                </a:solidFill>
              </a:rPr>
              <a:t/>
            </a:r>
            <a:br>
              <a:rPr lang="en-US" dirty="0">
                <a:solidFill>
                  <a:schemeClr val="tx1">
                    <a:lumMod val="50000"/>
                  </a:schemeClr>
                </a:solidFill>
              </a:rPr>
            </a:br>
            <a:r>
              <a:rPr lang="en-US" dirty="0" smtClean="0">
                <a:solidFill>
                  <a:schemeClr val="tx1">
                    <a:lumMod val="50000"/>
                  </a:schemeClr>
                </a:solidFill>
                <a:latin typeface="Consolas" panose="020B0609020204030204" pitchFamily="49" charset="0"/>
              </a:rPr>
              <a:t>arr1 </a:t>
            </a:r>
            <a:r>
              <a:rPr lang="en-US" dirty="0">
                <a:solidFill>
                  <a:schemeClr val="tx1">
                    <a:lumMod val="50000"/>
                  </a:schemeClr>
                </a:solidFill>
                <a:latin typeface="Consolas" panose="020B0609020204030204" pitchFamily="49" charset="0"/>
              </a:rPr>
              <a:t>= </a:t>
            </a:r>
            <a:r>
              <a:rPr lang="en-US" dirty="0" err="1">
                <a:solidFill>
                  <a:schemeClr val="tx1">
                    <a:lumMod val="50000"/>
                  </a:schemeClr>
                </a:solidFill>
                <a:latin typeface="Consolas" panose="020B0609020204030204" pitchFamily="49" charset="0"/>
              </a:rPr>
              <a:t>np.array</a:t>
            </a:r>
            <a:r>
              <a:rPr lang="en-US" dirty="0" smtClean="0">
                <a:solidFill>
                  <a:schemeClr val="tx1">
                    <a:lumMod val="50000"/>
                  </a:schemeClr>
                </a:solidFill>
                <a:latin typeface="Consolas" panose="020B0609020204030204" pitchFamily="49" charset="0"/>
              </a:rPr>
              <a:t>([[11</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12</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13</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14</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[15</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16</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17</a:t>
            </a:r>
            <a:r>
              <a:rPr lang="en-US" dirty="0">
                <a:solidFill>
                  <a:schemeClr val="tx1">
                    <a:lumMod val="50000"/>
                  </a:schemeClr>
                </a:solidFill>
                <a:latin typeface="Consolas" panose="020B0609020204030204" pitchFamily="49" charset="0"/>
              </a:rPr>
              <a:t>, </a:t>
            </a:r>
            <a:r>
              <a:rPr lang="en-US" dirty="0" smtClean="0">
                <a:solidFill>
                  <a:schemeClr val="tx1">
                    <a:lumMod val="50000"/>
                  </a:schemeClr>
                </a:solidFill>
                <a:latin typeface="Consolas" panose="020B0609020204030204" pitchFamily="49" charset="0"/>
              </a:rPr>
              <a:t>18</a:t>
            </a:r>
            <a:r>
              <a:rPr lang="en-US" dirty="0">
                <a:solidFill>
                  <a:schemeClr val="tx1">
                    <a:lumMod val="50000"/>
                  </a:schemeClr>
                </a:solidFill>
                <a:latin typeface="Consolas" panose="020B0609020204030204" pitchFamily="49" charset="0"/>
              </a:rPr>
              <a:t>]])</a:t>
            </a:r>
            <a:r>
              <a:rPr lang="en-US" dirty="0">
                <a:solidFill>
                  <a:schemeClr val="tx1">
                    <a:lumMod val="50000"/>
                  </a:schemeClr>
                </a:solidFill>
              </a:rPr>
              <a:t/>
            </a:r>
            <a:br>
              <a:rPr lang="en-US" dirty="0">
                <a:solidFill>
                  <a:schemeClr val="tx1">
                    <a:lumMod val="50000"/>
                  </a:schemeClr>
                </a:solidFill>
              </a:rPr>
            </a:br>
            <a:r>
              <a:rPr lang="en-US" dirty="0">
                <a:solidFill>
                  <a:schemeClr val="tx1">
                    <a:lumMod val="50000"/>
                  </a:schemeClr>
                </a:solidFill>
              </a:rPr>
              <a:t/>
            </a:r>
            <a:br>
              <a:rPr lang="en-US" dirty="0">
                <a:solidFill>
                  <a:schemeClr val="tx1">
                    <a:lumMod val="50000"/>
                  </a:schemeClr>
                </a:solidFill>
              </a:rPr>
            </a:br>
            <a:r>
              <a:rPr lang="en-US" dirty="0" smtClean="0">
                <a:solidFill>
                  <a:schemeClr val="tx1">
                    <a:lumMod val="50000"/>
                  </a:schemeClr>
                </a:solidFill>
                <a:latin typeface="Consolas" panose="020B0609020204030204" pitchFamily="49" charset="0"/>
              </a:rPr>
              <a:t>print(arr1.shape)  #</a:t>
            </a:r>
            <a:r>
              <a:rPr lang="en-IN" b="1" dirty="0">
                <a:solidFill>
                  <a:schemeClr val="tx1">
                    <a:lumMod val="50000"/>
                  </a:schemeClr>
                </a:solidFill>
                <a:latin typeface="consolas" panose="020B0609020204030204" pitchFamily="49" charset="0"/>
              </a:rPr>
              <a:t>(2, 4)</a:t>
            </a:r>
            <a:endParaRPr lang="en-IN" b="1" dirty="0">
              <a:solidFill>
                <a:schemeClr val="tx1">
                  <a:lumMod val="50000"/>
                </a:schemeClr>
              </a:solidFill>
            </a:endParaRPr>
          </a:p>
          <a:p>
            <a:endParaRPr lang="en-IN" dirty="0">
              <a:solidFill>
                <a:schemeClr val="tx1">
                  <a:lumMod val="50000"/>
                </a:schemeClr>
              </a:solidFill>
            </a:endParaRPr>
          </a:p>
        </p:txBody>
      </p:sp>
      <p:pic>
        <p:nvPicPr>
          <p:cNvPr id="7" name="Picture 6"/>
          <p:cNvPicPr>
            <a:picLocks noChangeAspect="1"/>
          </p:cNvPicPr>
          <p:nvPr/>
        </p:nvPicPr>
        <p:blipFill>
          <a:blip r:embed="rId2"/>
          <a:stretch>
            <a:fillRect/>
          </a:stretch>
        </p:blipFill>
        <p:spPr>
          <a:xfrm>
            <a:off x="1587055" y="5189898"/>
            <a:ext cx="2105025" cy="266700"/>
          </a:xfrm>
          <a:prstGeom prst="rect">
            <a:avLst/>
          </a:prstGeom>
        </p:spPr>
      </p:pic>
    </p:spTree>
    <p:extLst>
      <p:ext uri="{BB962C8B-B14F-4D97-AF65-F5344CB8AC3E}">
        <p14:creationId xmlns:p14="http://schemas.microsoft.com/office/powerpoint/2010/main" val="24335082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804672" y="1120731"/>
            <a:ext cx="10578537" cy="166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lnSpc>
                <a:spcPct val="200000"/>
              </a:lnSpc>
              <a:buFont typeface="Arial" panose="020B0604020202020204" pitchFamily="34" charset="0"/>
              <a:buChar char="•"/>
            </a:pPr>
            <a:r>
              <a:rPr lang="en-US" dirty="0"/>
              <a:t>Reshaping means changing the shape of an array.</a:t>
            </a:r>
          </a:p>
          <a:p>
            <a:pPr marL="285750" indent="-285750">
              <a:lnSpc>
                <a:spcPct val="200000"/>
              </a:lnSpc>
              <a:buFont typeface="Arial" panose="020B0604020202020204" pitchFamily="34" charset="0"/>
              <a:buChar char="•"/>
            </a:pPr>
            <a:r>
              <a:rPr lang="en-US" dirty="0"/>
              <a:t>The shape of an array is the number of elements in each dimension.</a:t>
            </a:r>
          </a:p>
          <a:p>
            <a:pPr marL="285750" indent="-285750">
              <a:lnSpc>
                <a:spcPct val="200000"/>
              </a:lnSpc>
              <a:buFont typeface="Arial" panose="020B0604020202020204" pitchFamily="34" charset="0"/>
              <a:buChar char="•"/>
            </a:pPr>
            <a:r>
              <a:rPr lang="en-US" dirty="0"/>
              <a:t>By reshaping we can add or remove dimensions or change number of elements in each dimension.</a:t>
            </a:r>
          </a:p>
        </p:txBody>
      </p:sp>
      <p:sp>
        <p:nvSpPr>
          <p:cNvPr id="4" name="Title 1"/>
          <p:cNvSpPr txBox="1">
            <a:spLocks/>
          </p:cNvSpPr>
          <p:nvPr/>
        </p:nvSpPr>
        <p:spPr>
          <a:xfrm>
            <a:off x="320040" y="428303"/>
            <a:ext cx="3657600" cy="4678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50" dirty="0" smtClean="0">
                <a:solidFill>
                  <a:srgbClr val="5C4E3D"/>
                </a:solidFill>
              </a:rPr>
              <a:t>Reshape</a:t>
            </a:r>
            <a:endParaRPr lang="en-US" sz="4450" dirty="0">
              <a:solidFill>
                <a:srgbClr val="5C4E3D"/>
              </a:solidFill>
            </a:endParaRPr>
          </a:p>
        </p:txBody>
      </p:sp>
      <p:sp>
        <p:nvSpPr>
          <p:cNvPr id="5" name="Rectangle 4"/>
          <p:cNvSpPr/>
          <p:nvPr/>
        </p:nvSpPr>
        <p:spPr>
          <a:xfrm>
            <a:off x="1502664" y="3361224"/>
            <a:ext cx="6096000" cy="2031325"/>
          </a:xfrm>
          <a:prstGeom prst="rect">
            <a:avLst/>
          </a:prstGeom>
        </p:spPr>
        <p:txBody>
          <a:bodyPr>
            <a:spAutoFit/>
          </a:bodyPr>
          <a:lstStyle/>
          <a:p>
            <a:r>
              <a:rPr lang="en-IN" dirty="0"/>
              <a:t>import </a:t>
            </a:r>
            <a:r>
              <a:rPr lang="en-IN" dirty="0" err="1"/>
              <a:t>numpy</a:t>
            </a:r>
            <a:r>
              <a:rPr lang="en-IN" dirty="0"/>
              <a:t> as np</a:t>
            </a:r>
            <a:br>
              <a:rPr lang="en-IN" dirty="0"/>
            </a:br>
            <a:r>
              <a:rPr lang="en-IN" dirty="0"/>
              <a:t/>
            </a:r>
            <a:br>
              <a:rPr lang="en-IN" dirty="0"/>
            </a:br>
            <a:r>
              <a:rPr lang="en-IN" dirty="0" err="1" smtClean="0"/>
              <a:t>arr_sample</a:t>
            </a:r>
            <a:r>
              <a:rPr lang="en-IN" dirty="0" smtClean="0"/>
              <a:t> </a:t>
            </a:r>
            <a:r>
              <a:rPr lang="en-IN" dirty="0"/>
              <a:t>= </a:t>
            </a:r>
            <a:r>
              <a:rPr lang="en-IN" dirty="0" err="1"/>
              <a:t>np.array</a:t>
            </a:r>
            <a:r>
              <a:rPr lang="en-IN" dirty="0"/>
              <a:t>([1, 2, 3, 4, 5, 6, 7, 8, 9, 10, 11, 12])</a:t>
            </a:r>
            <a:br>
              <a:rPr lang="en-IN" dirty="0"/>
            </a:br>
            <a:r>
              <a:rPr lang="en-IN" dirty="0"/>
              <a:t/>
            </a:r>
            <a:br>
              <a:rPr lang="en-IN" dirty="0"/>
            </a:br>
            <a:r>
              <a:rPr lang="en-IN" dirty="0" err="1"/>
              <a:t>newarr</a:t>
            </a:r>
            <a:r>
              <a:rPr lang="en-IN" dirty="0"/>
              <a:t> = </a:t>
            </a:r>
            <a:r>
              <a:rPr lang="en-IN" dirty="0" err="1" smtClean="0"/>
              <a:t>arr_sample.reshape</a:t>
            </a:r>
            <a:r>
              <a:rPr lang="en-IN" dirty="0" smtClean="0"/>
              <a:t>(4</a:t>
            </a:r>
            <a:r>
              <a:rPr lang="en-IN" dirty="0"/>
              <a:t>, 3)</a:t>
            </a:r>
            <a:br>
              <a:rPr lang="en-IN" dirty="0"/>
            </a:br>
            <a:r>
              <a:rPr lang="en-IN" dirty="0"/>
              <a:t/>
            </a:r>
            <a:br>
              <a:rPr lang="en-IN" dirty="0"/>
            </a:br>
            <a:r>
              <a:rPr lang="en-IN" dirty="0"/>
              <a:t>print(</a:t>
            </a:r>
            <a:r>
              <a:rPr lang="en-IN" dirty="0" err="1"/>
              <a:t>newarr</a:t>
            </a:r>
            <a:r>
              <a:rPr lang="en-IN" dirty="0"/>
              <a:t>)</a:t>
            </a:r>
            <a:endParaRPr lang="en-IN" dirty="0">
              <a:solidFill>
                <a:schemeClr val="tx1">
                  <a:lumMod val="50000"/>
                </a:schemeClr>
              </a:solidFill>
            </a:endParaRPr>
          </a:p>
        </p:txBody>
      </p:sp>
      <p:pic>
        <p:nvPicPr>
          <p:cNvPr id="7" name="Picture 6"/>
          <p:cNvPicPr>
            <a:picLocks noChangeAspect="1"/>
          </p:cNvPicPr>
          <p:nvPr/>
        </p:nvPicPr>
        <p:blipFill>
          <a:blip r:embed="rId2"/>
          <a:stretch>
            <a:fillRect/>
          </a:stretch>
        </p:blipFill>
        <p:spPr>
          <a:xfrm>
            <a:off x="6018657" y="4897249"/>
            <a:ext cx="3867150" cy="990600"/>
          </a:xfrm>
          <a:prstGeom prst="rect">
            <a:avLst/>
          </a:prstGeom>
        </p:spPr>
      </p:pic>
    </p:spTree>
    <p:extLst>
      <p:ext uri="{BB962C8B-B14F-4D97-AF65-F5344CB8AC3E}">
        <p14:creationId xmlns:p14="http://schemas.microsoft.com/office/powerpoint/2010/main" val="3998710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08" y="1548676"/>
            <a:ext cx="6096000" cy="1200329"/>
          </a:xfrm>
          <a:prstGeom prst="rect">
            <a:avLst/>
          </a:prstGeom>
        </p:spPr>
        <p:txBody>
          <a:bodyPr>
            <a:spAutoFit/>
          </a:bodyPr>
          <a:lstStyle/>
          <a:p>
            <a:r>
              <a:rPr lang="en-US" dirty="0" err="1">
                <a:solidFill>
                  <a:schemeClr val="tx1">
                    <a:lumMod val="50000"/>
                  </a:schemeClr>
                </a:solidFill>
                <a:latin typeface="Consolas" panose="020B0609020204030204" pitchFamily="49" charset="0"/>
              </a:rPr>
              <a:t>arr</a:t>
            </a:r>
            <a:r>
              <a:rPr lang="en-US" dirty="0">
                <a:solidFill>
                  <a:schemeClr val="tx1">
                    <a:lumMod val="50000"/>
                  </a:schemeClr>
                </a:solidFill>
                <a:latin typeface="Consolas" panose="020B0609020204030204" pitchFamily="49" charset="0"/>
              </a:rPr>
              <a:t> = </a:t>
            </a:r>
            <a:r>
              <a:rPr lang="en-US" dirty="0" err="1">
                <a:solidFill>
                  <a:schemeClr val="tx1">
                    <a:lumMod val="50000"/>
                  </a:schemeClr>
                </a:solidFill>
                <a:latin typeface="Consolas" panose="020B0609020204030204" pitchFamily="49" charset="0"/>
              </a:rPr>
              <a:t>np.array</a:t>
            </a:r>
            <a:r>
              <a:rPr lang="en-US" dirty="0">
                <a:solidFill>
                  <a:schemeClr val="tx1">
                    <a:lumMod val="50000"/>
                  </a:schemeClr>
                </a:solidFill>
                <a:latin typeface="Consolas" panose="020B0609020204030204" pitchFamily="49" charset="0"/>
              </a:rPr>
              <a:t>([[1, 2, 3], [4, 5, 6]])</a:t>
            </a:r>
          </a:p>
          <a:p>
            <a:r>
              <a:rPr lang="en-US" dirty="0">
                <a:solidFill>
                  <a:schemeClr val="tx1">
                    <a:lumMod val="50000"/>
                  </a:schemeClr>
                </a:solidFill>
                <a:latin typeface="Consolas" panose="020B0609020204030204" pitchFamily="49" charset="0"/>
              </a:rPr>
              <a:t/>
            </a:r>
            <a:br>
              <a:rPr lang="en-US" dirty="0">
                <a:solidFill>
                  <a:schemeClr val="tx1">
                    <a:lumMod val="50000"/>
                  </a:schemeClr>
                </a:solidFill>
                <a:latin typeface="Consolas" panose="020B0609020204030204" pitchFamily="49" charset="0"/>
              </a:rPr>
            </a:br>
            <a:r>
              <a:rPr lang="en-US" dirty="0">
                <a:solidFill>
                  <a:schemeClr val="tx1">
                    <a:lumMod val="50000"/>
                  </a:schemeClr>
                </a:solidFill>
                <a:latin typeface="Consolas" panose="020B0609020204030204" pitchFamily="49" charset="0"/>
              </a:rPr>
              <a:t>for x in </a:t>
            </a:r>
            <a:r>
              <a:rPr lang="en-US" dirty="0" err="1">
                <a:solidFill>
                  <a:schemeClr val="tx1">
                    <a:lumMod val="50000"/>
                  </a:schemeClr>
                </a:solidFill>
                <a:latin typeface="Consolas" panose="020B0609020204030204" pitchFamily="49" charset="0"/>
              </a:rPr>
              <a:t>arr</a:t>
            </a:r>
            <a:r>
              <a:rPr lang="en-US" dirty="0">
                <a:solidFill>
                  <a:schemeClr val="tx1">
                    <a:lumMod val="50000"/>
                  </a:schemeClr>
                </a:solidFill>
                <a:latin typeface="Consolas" panose="020B0609020204030204" pitchFamily="49" charset="0"/>
              </a:rPr>
              <a:t>:</a:t>
            </a:r>
          </a:p>
          <a:p>
            <a:r>
              <a:rPr lang="en-US" dirty="0">
                <a:solidFill>
                  <a:schemeClr val="tx1">
                    <a:lumMod val="50000"/>
                  </a:schemeClr>
                </a:solidFill>
                <a:latin typeface="Consolas" panose="020B0609020204030204" pitchFamily="49" charset="0"/>
              </a:rPr>
              <a:t>    print(x)</a:t>
            </a:r>
            <a:endParaRPr lang="en-US" b="0" dirty="0">
              <a:solidFill>
                <a:schemeClr val="tx1">
                  <a:lumMod val="50000"/>
                </a:schemeClr>
              </a:solidFill>
              <a:effectLst/>
              <a:latin typeface="Consolas" panose="020B0609020204030204" pitchFamily="49" charset="0"/>
            </a:endParaRPr>
          </a:p>
        </p:txBody>
      </p:sp>
      <p:sp>
        <p:nvSpPr>
          <p:cNvPr id="3" name="Rectangle 2"/>
          <p:cNvSpPr/>
          <p:nvPr/>
        </p:nvSpPr>
        <p:spPr>
          <a:xfrm>
            <a:off x="1054608" y="958334"/>
            <a:ext cx="4594912" cy="369332"/>
          </a:xfrm>
          <a:prstGeom prst="rect">
            <a:avLst/>
          </a:prstGeom>
        </p:spPr>
        <p:txBody>
          <a:bodyPr wrap="none">
            <a:spAutoFit/>
          </a:bodyPr>
          <a:lstStyle/>
          <a:p>
            <a:r>
              <a:rPr lang="en-US" dirty="0">
                <a:solidFill>
                  <a:srgbClr val="000000"/>
                </a:solidFill>
                <a:latin typeface="Segoe UI" panose="020B0502040204020203" pitchFamily="34" charset="0"/>
              </a:rPr>
              <a:t>In a 2-D array it will go through all the rows</a:t>
            </a:r>
            <a:endParaRPr lang="en-IN" dirty="0"/>
          </a:p>
        </p:txBody>
      </p:sp>
      <p:sp>
        <p:nvSpPr>
          <p:cNvPr id="4" name="Rectangle 3"/>
          <p:cNvSpPr/>
          <p:nvPr/>
        </p:nvSpPr>
        <p:spPr>
          <a:xfrm>
            <a:off x="981456" y="3700195"/>
            <a:ext cx="6096000" cy="646331"/>
          </a:xfrm>
          <a:prstGeom prst="rect">
            <a:avLst/>
          </a:prstGeom>
        </p:spPr>
        <p:txBody>
          <a:bodyPr>
            <a:spAutoFit/>
          </a:bodyPr>
          <a:lstStyle/>
          <a:p>
            <a:r>
              <a:rPr lang="en-IN" dirty="0"/>
              <a:t>[1 2 3]</a:t>
            </a:r>
          </a:p>
          <a:p>
            <a:r>
              <a:rPr lang="en-IN" dirty="0"/>
              <a:t>[4 5 6]</a:t>
            </a:r>
          </a:p>
        </p:txBody>
      </p:sp>
      <p:sp>
        <p:nvSpPr>
          <p:cNvPr id="5" name="Title 1"/>
          <p:cNvSpPr txBox="1">
            <a:spLocks/>
          </p:cNvSpPr>
          <p:nvPr/>
        </p:nvSpPr>
        <p:spPr>
          <a:xfrm>
            <a:off x="320040" y="428303"/>
            <a:ext cx="3657600" cy="4678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50" dirty="0" smtClean="0">
                <a:solidFill>
                  <a:srgbClr val="5C4E3D"/>
                </a:solidFill>
              </a:rPr>
              <a:t>Iteration</a:t>
            </a:r>
            <a:endParaRPr lang="en-US" sz="4450" dirty="0">
              <a:solidFill>
                <a:srgbClr val="5C4E3D"/>
              </a:solidFill>
            </a:endParaRPr>
          </a:p>
        </p:txBody>
      </p:sp>
    </p:spTree>
    <p:extLst>
      <p:ext uri="{BB962C8B-B14F-4D97-AF65-F5344CB8AC3E}">
        <p14:creationId xmlns:p14="http://schemas.microsoft.com/office/powerpoint/2010/main" val="29806633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0040" y="428303"/>
            <a:ext cx="3657600" cy="4678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50" dirty="0" smtClean="0">
                <a:solidFill>
                  <a:srgbClr val="5C4E3D"/>
                </a:solidFill>
              </a:rPr>
              <a:t>Join</a:t>
            </a:r>
            <a:endParaRPr lang="en-US" sz="4450" dirty="0">
              <a:solidFill>
                <a:srgbClr val="5C4E3D"/>
              </a:solidFill>
            </a:endParaRPr>
          </a:p>
        </p:txBody>
      </p:sp>
      <p:sp>
        <p:nvSpPr>
          <p:cNvPr id="4" name="Rectangle 3"/>
          <p:cNvSpPr/>
          <p:nvPr/>
        </p:nvSpPr>
        <p:spPr>
          <a:xfrm>
            <a:off x="1566672" y="662208"/>
            <a:ext cx="9058656" cy="2308324"/>
          </a:xfrm>
          <a:prstGeom prst="rect">
            <a:avLst/>
          </a:prstGeom>
        </p:spPr>
        <p:txBody>
          <a:bodyPr wrap="square">
            <a:spAutoFit/>
          </a:bodyPr>
          <a:lstStyle/>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dirty="0">
                <a:solidFill>
                  <a:srgbClr val="000000"/>
                </a:solidFill>
                <a:latin typeface="Segoe UI" panose="020B0502040204020203" pitchFamily="34" charset="0"/>
                <a:cs typeface="Segoe UI" panose="020B0502040204020203" pitchFamily="34" charset="0"/>
              </a:rPr>
              <a:t>Joining means putting contents of two or more arrays in a single array.</a:t>
            </a:r>
            <a:endParaRPr lang="en-US" altLang="en-US" sz="1050" dirty="0"/>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dirty="0" smtClean="0">
                <a:solidFill>
                  <a:srgbClr val="000000"/>
                </a:solidFill>
                <a:latin typeface="Segoe UI" panose="020B0502040204020203" pitchFamily="34" charset="0"/>
                <a:cs typeface="Segoe UI" panose="020B0502040204020203" pitchFamily="34" charset="0"/>
              </a:rPr>
              <a:t>SQL, Tables joined based </a:t>
            </a:r>
            <a:r>
              <a:rPr lang="en-US" altLang="en-US" dirty="0">
                <a:solidFill>
                  <a:srgbClr val="000000"/>
                </a:solidFill>
                <a:latin typeface="Segoe UI" panose="020B0502040204020203" pitchFamily="34" charset="0"/>
                <a:cs typeface="Segoe UI" panose="020B0502040204020203" pitchFamily="34" charset="0"/>
              </a:rPr>
              <a:t>on a key, whereas in </a:t>
            </a:r>
            <a:r>
              <a:rPr lang="en-US" altLang="en-US" dirty="0" err="1">
                <a:solidFill>
                  <a:srgbClr val="000000"/>
                </a:solidFill>
                <a:latin typeface="Segoe UI" panose="020B0502040204020203" pitchFamily="34" charset="0"/>
                <a:cs typeface="Segoe UI" panose="020B0502040204020203" pitchFamily="34" charset="0"/>
              </a:rPr>
              <a:t>NumPy</a:t>
            </a:r>
            <a:r>
              <a:rPr lang="en-US" altLang="en-US" dirty="0">
                <a:solidFill>
                  <a:srgbClr val="000000"/>
                </a:solidFill>
                <a:latin typeface="Segoe UI" panose="020B0502040204020203" pitchFamily="34" charset="0"/>
                <a:cs typeface="Segoe UI" panose="020B0502040204020203" pitchFamily="34" charset="0"/>
              </a:rPr>
              <a:t> we join arrays by axes.</a:t>
            </a:r>
            <a:endParaRPr lang="en-US" altLang="en-US" sz="1050" dirty="0"/>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dirty="0">
                <a:solidFill>
                  <a:srgbClr val="000000"/>
                </a:solidFill>
                <a:latin typeface="Segoe UI" panose="020B0502040204020203" pitchFamily="34" charset="0"/>
                <a:cs typeface="Segoe UI" panose="020B0502040204020203" pitchFamily="34" charset="0"/>
              </a:rPr>
              <a:t>We pass a sequence of arrays that we want to join to the </a:t>
            </a:r>
            <a:r>
              <a:rPr lang="en-US" altLang="en-US" dirty="0">
                <a:solidFill>
                  <a:schemeClr val="accent1">
                    <a:lumMod val="75000"/>
                  </a:schemeClr>
                </a:solidFill>
                <a:latin typeface="Consolas" panose="020B0609020204030204" pitchFamily="49" charset="0"/>
                <a:cs typeface="Segoe UI" panose="020B0502040204020203" pitchFamily="34" charset="0"/>
              </a:rPr>
              <a:t>concatenate()</a:t>
            </a:r>
            <a:r>
              <a:rPr lang="en-US" altLang="en-US" dirty="0">
                <a:solidFill>
                  <a:schemeClr val="accent1">
                    <a:lumMod val="75000"/>
                  </a:schemeClr>
                </a:solidFill>
                <a:latin typeface="Segoe UI" panose="020B0502040204020203" pitchFamily="34" charset="0"/>
                <a:cs typeface="Segoe UI" panose="020B0502040204020203" pitchFamily="34" charset="0"/>
              </a:rPr>
              <a:t> </a:t>
            </a:r>
            <a:r>
              <a:rPr lang="en-US" altLang="en-US" dirty="0">
                <a:solidFill>
                  <a:srgbClr val="000000"/>
                </a:solidFill>
                <a:latin typeface="Segoe UI" panose="020B0502040204020203" pitchFamily="34" charset="0"/>
                <a:cs typeface="Segoe UI" panose="020B0502040204020203" pitchFamily="34" charset="0"/>
              </a:rPr>
              <a:t>function, along with the axis. If axis is not explicitly passed, it is taken as 0.</a:t>
            </a:r>
            <a:endParaRPr lang="en-US" altLang="en-US" sz="2800"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072515" y="2970532"/>
            <a:ext cx="4551045" cy="3550815"/>
          </a:xfrm>
          <a:prstGeom prst="rect">
            <a:avLst/>
          </a:prstGeom>
        </p:spPr>
      </p:pic>
      <p:pic>
        <p:nvPicPr>
          <p:cNvPr id="6" name="Picture 5"/>
          <p:cNvPicPr>
            <a:picLocks noChangeAspect="1"/>
          </p:cNvPicPr>
          <p:nvPr/>
        </p:nvPicPr>
        <p:blipFill>
          <a:blip r:embed="rId3"/>
          <a:stretch>
            <a:fillRect/>
          </a:stretch>
        </p:blipFill>
        <p:spPr>
          <a:xfrm>
            <a:off x="6552818" y="3843528"/>
            <a:ext cx="2115694" cy="1641266"/>
          </a:xfrm>
          <a:prstGeom prst="rect">
            <a:avLst/>
          </a:prstGeom>
        </p:spPr>
      </p:pic>
    </p:spTree>
    <p:extLst>
      <p:ext uri="{BB962C8B-B14F-4D97-AF65-F5344CB8AC3E}">
        <p14:creationId xmlns:p14="http://schemas.microsoft.com/office/powerpoint/2010/main" val="32183118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152" y="228599"/>
            <a:ext cx="3657600" cy="46781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800" dirty="0">
                <a:solidFill>
                  <a:srgbClr val="000000"/>
                </a:solidFill>
                <a:latin typeface="Segoe UI" panose="020B0502040204020203" pitchFamily="34" charset="0"/>
                <a:cs typeface="Segoe UI" panose="020B0502040204020203" pitchFamily="34" charset="0"/>
              </a:rPr>
              <a:t>Searching </a:t>
            </a:r>
            <a:r>
              <a:rPr lang="en-US" altLang="en-US" sz="4800" dirty="0" smtClean="0">
                <a:solidFill>
                  <a:srgbClr val="000000"/>
                </a:solidFill>
                <a:latin typeface="Segoe UI" panose="020B0502040204020203" pitchFamily="34" charset="0"/>
                <a:cs typeface="Segoe UI" panose="020B0502040204020203" pitchFamily="34" charset="0"/>
              </a:rPr>
              <a:t>Arrays</a:t>
            </a:r>
            <a:endParaRPr lang="en-US" sz="4450" dirty="0">
              <a:solidFill>
                <a:srgbClr val="5C4E3D"/>
              </a:solidFill>
            </a:endParaRPr>
          </a:p>
        </p:txBody>
      </p:sp>
      <p:sp>
        <p:nvSpPr>
          <p:cNvPr id="4" name="Rectangle 3"/>
          <p:cNvSpPr/>
          <p:nvPr/>
        </p:nvSpPr>
        <p:spPr>
          <a:xfrm>
            <a:off x="606552" y="973104"/>
            <a:ext cx="11585448" cy="1200329"/>
          </a:xfrm>
          <a:prstGeom prst="rect">
            <a:avLst/>
          </a:prstGeom>
        </p:spPr>
        <p:txBody>
          <a:bodyPr wrap="square">
            <a:spAutoFit/>
          </a:bodyPr>
          <a:lstStyle/>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dirty="0" smtClean="0">
                <a:solidFill>
                  <a:srgbClr val="000000"/>
                </a:solidFill>
                <a:latin typeface="Segoe UI" panose="020B0502040204020203" pitchFamily="34" charset="0"/>
                <a:cs typeface="Segoe UI" panose="020B0502040204020203" pitchFamily="34" charset="0"/>
              </a:rPr>
              <a:t>You </a:t>
            </a:r>
            <a:r>
              <a:rPr lang="en-US" altLang="en-US" dirty="0">
                <a:solidFill>
                  <a:srgbClr val="000000"/>
                </a:solidFill>
                <a:latin typeface="Segoe UI" panose="020B0502040204020203" pitchFamily="34" charset="0"/>
                <a:cs typeface="Segoe UI" panose="020B0502040204020203" pitchFamily="34" charset="0"/>
              </a:rPr>
              <a:t>can search an array for a certain value, and return the indexes that get a match.</a:t>
            </a:r>
            <a:endParaRPr lang="en-US" altLang="en-US" sz="1050" dirty="0"/>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dirty="0">
                <a:solidFill>
                  <a:srgbClr val="000000"/>
                </a:solidFill>
                <a:latin typeface="Segoe UI" panose="020B0502040204020203" pitchFamily="34" charset="0"/>
                <a:cs typeface="Segoe UI" panose="020B0502040204020203" pitchFamily="34" charset="0"/>
              </a:rPr>
              <a:t>To search an array, use the </a:t>
            </a:r>
            <a:r>
              <a:rPr lang="en-US" altLang="en-US" dirty="0">
                <a:solidFill>
                  <a:srgbClr val="DC143C"/>
                </a:solidFill>
                <a:latin typeface="Consolas" panose="020B0609020204030204" pitchFamily="49" charset="0"/>
                <a:cs typeface="Segoe UI" panose="020B0502040204020203" pitchFamily="34" charset="0"/>
              </a:rPr>
              <a:t>where()</a:t>
            </a:r>
            <a:r>
              <a:rPr lang="en-US" altLang="en-US" dirty="0">
                <a:solidFill>
                  <a:srgbClr val="000000"/>
                </a:solidFill>
                <a:latin typeface="Segoe UI" panose="020B0502040204020203" pitchFamily="34" charset="0"/>
                <a:cs typeface="Segoe UI" panose="020B0502040204020203" pitchFamily="34" charset="0"/>
              </a:rPr>
              <a:t> method.</a:t>
            </a:r>
            <a:endParaRPr lang="en-US" altLang="en-US" sz="2800" dirty="0">
              <a:latin typeface="Arial" panose="020B0604020202020204" pitchFamily="34" charset="0"/>
            </a:endParaRPr>
          </a:p>
        </p:txBody>
      </p:sp>
      <p:sp>
        <p:nvSpPr>
          <p:cNvPr id="7" name="Rectangle 2"/>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319784" y="2516600"/>
            <a:ext cx="6096000" cy="1477328"/>
          </a:xfrm>
          <a:prstGeom prst="rect">
            <a:avLst/>
          </a:prstGeom>
        </p:spPr>
        <p:txBody>
          <a:bodyPr>
            <a:spAutoFit/>
          </a:bodyPr>
          <a:lstStyle/>
          <a:p>
            <a:r>
              <a:rPr lang="en-US" dirty="0" err="1">
                <a:solidFill>
                  <a:schemeClr val="bg2">
                    <a:lumMod val="10000"/>
                  </a:schemeClr>
                </a:solidFill>
                <a:latin typeface="Consolas" panose="020B0609020204030204" pitchFamily="49" charset="0"/>
              </a:rPr>
              <a:t>arr</a:t>
            </a:r>
            <a:r>
              <a:rPr lang="en-US" dirty="0">
                <a:solidFill>
                  <a:schemeClr val="bg2">
                    <a:lumMod val="10000"/>
                  </a:schemeClr>
                </a:solidFill>
                <a:latin typeface="Consolas" panose="020B0609020204030204" pitchFamily="49" charset="0"/>
              </a:rPr>
              <a:t> = </a:t>
            </a:r>
            <a:r>
              <a:rPr lang="en-US" dirty="0" err="1">
                <a:solidFill>
                  <a:schemeClr val="bg2">
                    <a:lumMod val="10000"/>
                  </a:schemeClr>
                </a:solidFill>
                <a:latin typeface="Consolas" panose="020B0609020204030204" pitchFamily="49" charset="0"/>
              </a:rPr>
              <a:t>np.array</a:t>
            </a:r>
            <a:r>
              <a:rPr lang="en-US" dirty="0">
                <a:solidFill>
                  <a:schemeClr val="bg2">
                    <a:lumMod val="10000"/>
                  </a:schemeClr>
                </a:solidFill>
                <a:latin typeface="Consolas" panose="020B0609020204030204" pitchFamily="49" charset="0"/>
              </a:rPr>
              <a:t>([1, 6, 3, 6, 5, 7, 6, 6])</a:t>
            </a:r>
          </a:p>
          <a:p>
            <a:r>
              <a:rPr lang="en-US" dirty="0">
                <a:solidFill>
                  <a:schemeClr val="bg2">
                    <a:lumMod val="10000"/>
                  </a:schemeClr>
                </a:solidFill>
                <a:latin typeface="Consolas" panose="020B0609020204030204" pitchFamily="49" charset="0"/>
              </a:rPr>
              <a:t/>
            </a:r>
            <a:br>
              <a:rPr lang="en-US" dirty="0">
                <a:solidFill>
                  <a:schemeClr val="bg2">
                    <a:lumMod val="10000"/>
                  </a:schemeClr>
                </a:solidFill>
                <a:latin typeface="Consolas" panose="020B0609020204030204" pitchFamily="49" charset="0"/>
              </a:rPr>
            </a:br>
            <a:r>
              <a:rPr lang="en-US" dirty="0">
                <a:solidFill>
                  <a:schemeClr val="bg2">
                    <a:lumMod val="10000"/>
                  </a:schemeClr>
                </a:solidFill>
                <a:latin typeface="Consolas" panose="020B0609020204030204" pitchFamily="49" charset="0"/>
              </a:rPr>
              <a:t>x = </a:t>
            </a:r>
            <a:r>
              <a:rPr lang="en-US" dirty="0" err="1">
                <a:solidFill>
                  <a:schemeClr val="bg2">
                    <a:lumMod val="10000"/>
                  </a:schemeClr>
                </a:solidFill>
                <a:latin typeface="Consolas" panose="020B0609020204030204" pitchFamily="49" charset="0"/>
              </a:rPr>
              <a:t>np.where</a:t>
            </a:r>
            <a:r>
              <a:rPr lang="en-US" dirty="0">
                <a:solidFill>
                  <a:schemeClr val="bg2">
                    <a:lumMod val="10000"/>
                  </a:schemeClr>
                </a:solidFill>
                <a:latin typeface="Consolas" panose="020B0609020204030204" pitchFamily="49" charset="0"/>
              </a:rPr>
              <a:t>(</a:t>
            </a:r>
            <a:r>
              <a:rPr lang="en-US" dirty="0" err="1">
                <a:solidFill>
                  <a:schemeClr val="bg2">
                    <a:lumMod val="10000"/>
                  </a:schemeClr>
                </a:solidFill>
                <a:latin typeface="Consolas" panose="020B0609020204030204" pitchFamily="49" charset="0"/>
              </a:rPr>
              <a:t>arr</a:t>
            </a:r>
            <a:r>
              <a:rPr lang="en-US" dirty="0">
                <a:solidFill>
                  <a:schemeClr val="bg2">
                    <a:lumMod val="10000"/>
                  </a:schemeClr>
                </a:solidFill>
                <a:latin typeface="Consolas" panose="020B0609020204030204" pitchFamily="49" charset="0"/>
              </a:rPr>
              <a:t> == 6)</a:t>
            </a:r>
          </a:p>
          <a:p>
            <a:r>
              <a:rPr lang="en-US" dirty="0">
                <a:solidFill>
                  <a:schemeClr val="bg2">
                    <a:lumMod val="10000"/>
                  </a:schemeClr>
                </a:solidFill>
                <a:latin typeface="Consolas" panose="020B0609020204030204" pitchFamily="49" charset="0"/>
              </a:rPr>
              <a:t/>
            </a:r>
            <a:br>
              <a:rPr lang="en-US" dirty="0">
                <a:solidFill>
                  <a:schemeClr val="bg2">
                    <a:lumMod val="10000"/>
                  </a:schemeClr>
                </a:solidFill>
                <a:latin typeface="Consolas" panose="020B0609020204030204" pitchFamily="49" charset="0"/>
              </a:rPr>
            </a:br>
            <a:r>
              <a:rPr lang="en-US" dirty="0">
                <a:solidFill>
                  <a:schemeClr val="bg2">
                    <a:lumMod val="10000"/>
                  </a:schemeClr>
                </a:solidFill>
                <a:latin typeface="Consolas" panose="020B0609020204030204" pitchFamily="49" charset="0"/>
              </a:rPr>
              <a:t>print(x)</a:t>
            </a:r>
            <a:endParaRPr lang="en-US" b="0" dirty="0">
              <a:solidFill>
                <a:schemeClr val="bg2">
                  <a:lumMod val="10000"/>
                </a:schemeClr>
              </a:solidFill>
              <a:effectLst/>
              <a:latin typeface="Consolas" panose="020B0609020204030204" pitchFamily="49" charset="0"/>
            </a:endParaRPr>
          </a:p>
        </p:txBody>
      </p:sp>
      <p:sp>
        <p:nvSpPr>
          <p:cNvPr id="9" name="Rectangle 8"/>
          <p:cNvSpPr/>
          <p:nvPr/>
        </p:nvSpPr>
        <p:spPr>
          <a:xfrm>
            <a:off x="1319784" y="4579358"/>
            <a:ext cx="2108269" cy="369332"/>
          </a:xfrm>
          <a:prstGeom prst="rect">
            <a:avLst/>
          </a:prstGeom>
        </p:spPr>
        <p:txBody>
          <a:bodyPr wrap="none">
            <a:spAutoFit/>
          </a:bodyPr>
          <a:lstStyle/>
          <a:p>
            <a:r>
              <a:rPr lang="en-IN" b="1" dirty="0">
                <a:solidFill>
                  <a:schemeClr val="bg2">
                    <a:lumMod val="10000"/>
                  </a:schemeClr>
                </a:solidFill>
              </a:rPr>
              <a:t>(array([1, 3, 6, 7]),)</a:t>
            </a:r>
          </a:p>
        </p:txBody>
      </p:sp>
    </p:spTree>
    <p:extLst>
      <p:ext uri="{BB962C8B-B14F-4D97-AF65-F5344CB8AC3E}">
        <p14:creationId xmlns:p14="http://schemas.microsoft.com/office/powerpoint/2010/main" val="41983966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152" y="228599"/>
            <a:ext cx="3657600" cy="46781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800" dirty="0" smtClean="0">
                <a:solidFill>
                  <a:srgbClr val="000000"/>
                </a:solidFill>
                <a:latin typeface="Segoe UI" panose="020B0502040204020203" pitchFamily="34" charset="0"/>
                <a:cs typeface="Segoe UI" panose="020B0502040204020203" pitchFamily="34" charset="0"/>
              </a:rPr>
              <a:t>Sorting and Filter</a:t>
            </a:r>
            <a:endParaRPr lang="en-US" sz="4450" dirty="0">
              <a:solidFill>
                <a:srgbClr val="5C4E3D"/>
              </a:solidFill>
            </a:endParaRPr>
          </a:p>
        </p:txBody>
      </p:sp>
      <p:sp>
        <p:nvSpPr>
          <p:cNvPr id="4" name="Rectangle 3"/>
          <p:cNvSpPr/>
          <p:nvPr/>
        </p:nvSpPr>
        <p:spPr>
          <a:xfrm>
            <a:off x="606552" y="973104"/>
            <a:ext cx="11585448" cy="923330"/>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i="1" dirty="0" smtClean="0">
                <a:solidFill>
                  <a:srgbClr val="000000"/>
                </a:solidFill>
                <a:latin typeface="Segoe UI" panose="020B0502040204020203" pitchFamily="34" charset="0"/>
                <a:cs typeface="Segoe UI" panose="020B0502040204020203" pitchFamily="34" charset="0"/>
              </a:rPr>
              <a:t>Ordered </a:t>
            </a:r>
            <a:r>
              <a:rPr lang="en-US" altLang="en-US" i="1" dirty="0">
                <a:solidFill>
                  <a:srgbClr val="000000"/>
                </a:solidFill>
                <a:latin typeface="Segoe UI" panose="020B0502040204020203" pitchFamily="34" charset="0"/>
                <a:cs typeface="Segoe UI" panose="020B0502040204020203" pitchFamily="34" charset="0"/>
              </a:rPr>
              <a:t>sequence</a:t>
            </a:r>
            <a:r>
              <a:rPr lang="en-US" altLang="en-US" dirty="0">
                <a:solidFill>
                  <a:srgbClr val="000000"/>
                </a:solidFill>
                <a:latin typeface="Segoe UI" panose="020B0502040204020203" pitchFamily="34" charset="0"/>
                <a:cs typeface="Segoe UI" panose="020B0502040204020203" pitchFamily="34" charset="0"/>
              </a:rPr>
              <a:t> is any sequence that has an order corresponding to elements, like numeric or alphabetical, ascending or descending.</a:t>
            </a:r>
            <a:endParaRPr lang="en-US" altLang="en-US" sz="1050" dirty="0"/>
          </a:p>
          <a:p>
            <a:pPr marL="285750" lvl="0" indent="-285750" eaLnBrk="0" fontAlgn="base" hangingPunct="0">
              <a:spcBef>
                <a:spcPct val="0"/>
              </a:spcBef>
              <a:spcAft>
                <a:spcPct val="0"/>
              </a:spcAft>
              <a:buFont typeface="Arial" panose="020B0604020202020204" pitchFamily="34" charset="0"/>
              <a:buChar char="•"/>
            </a:pPr>
            <a:r>
              <a:rPr lang="en-US" altLang="en-US" dirty="0">
                <a:solidFill>
                  <a:srgbClr val="000000"/>
                </a:solidFill>
                <a:latin typeface="Segoe UI" panose="020B0502040204020203" pitchFamily="34" charset="0"/>
                <a:cs typeface="Segoe UI" panose="020B0502040204020203" pitchFamily="34" charset="0"/>
              </a:rPr>
              <a:t>The </a:t>
            </a:r>
            <a:r>
              <a:rPr lang="en-US" altLang="en-US" dirty="0" err="1">
                <a:solidFill>
                  <a:srgbClr val="000000"/>
                </a:solidFill>
                <a:latin typeface="Segoe UI" panose="020B0502040204020203" pitchFamily="34" charset="0"/>
                <a:cs typeface="Segoe UI" panose="020B0502040204020203" pitchFamily="34" charset="0"/>
              </a:rPr>
              <a:t>NumPy</a:t>
            </a:r>
            <a:r>
              <a:rPr lang="en-US" altLang="en-US" dirty="0">
                <a:solidFill>
                  <a:srgbClr val="000000"/>
                </a:solidFill>
                <a:latin typeface="Segoe UI" panose="020B0502040204020203" pitchFamily="34" charset="0"/>
                <a:cs typeface="Segoe UI" panose="020B0502040204020203" pitchFamily="34" charset="0"/>
              </a:rPr>
              <a:t> </a:t>
            </a:r>
            <a:r>
              <a:rPr lang="en-US" altLang="en-US" dirty="0" err="1">
                <a:solidFill>
                  <a:srgbClr val="000000"/>
                </a:solidFill>
                <a:latin typeface="Segoe UI" panose="020B0502040204020203" pitchFamily="34" charset="0"/>
                <a:cs typeface="Segoe UI" panose="020B0502040204020203" pitchFamily="34" charset="0"/>
              </a:rPr>
              <a:t>ndarray</a:t>
            </a:r>
            <a:r>
              <a:rPr lang="en-US" altLang="en-US" dirty="0">
                <a:solidFill>
                  <a:srgbClr val="000000"/>
                </a:solidFill>
                <a:latin typeface="Segoe UI" panose="020B0502040204020203" pitchFamily="34" charset="0"/>
                <a:cs typeface="Segoe UI" panose="020B0502040204020203" pitchFamily="34" charset="0"/>
              </a:rPr>
              <a:t> object has a function called </a:t>
            </a:r>
            <a:r>
              <a:rPr lang="en-US" altLang="en-US" dirty="0">
                <a:solidFill>
                  <a:srgbClr val="DC143C"/>
                </a:solidFill>
                <a:latin typeface="Consolas" panose="020B0609020204030204" pitchFamily="49" charset="0"/>
                <a:cs typeface="Segoe UI" panose="020B0502040204020203" pitchFamily="34" charset="0"/>
              </a:rPr>
              <a:t>sort()</a:t>
            </a:r>
            <a:r>
              <a:rPr lang="en-US" altLang="en-US" dirty="0">
                <a:solidFill>
                  <a:srgbClr val="000000"/>
                </a:solidFill>
                <a:latin typeface="Segoe UI" panose="020B0502040204020203" pitchFamily="34" charset="0"/>
                <a:cs typeface="Segoe UI" panose="020B0502040204020203" pitchFamily="34" charset="0"/>
              </a:rPr>
              <a:t>, that will sort a specified array.</a:t>
            </a:r>
            <a:endParaRPr lang="en-US" altLang="en-US" sz="2800" dirty="0">
              <a:latin typeface="Arial" panose="020B0604020202020204" pitchFamily="34" charset="0"/>
            </a:endParaRPr>
          </a:p>
        </p:txBody>
      </p:sp>
      <p:sp>
        <p:nvSpPr>
          <p:cNvPr id="7" name="Rectangle 2"/>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319784" y="2516600"/>
            <a:ext cx="6096000" cy="1477328"/>
          </a:xfrm>
          <a:prstGeom prst="rect">
            <a:avLst/>
          </a:prstGeom>
        </p:spPr>
        <p:txBody>
          <a:bodyPr>
            <a:spAutoFit/>
          </a:bodyPr>
          <a:lstStyle/>
          <a:p>
            <a:r>
              <a:rPr lang="en-US" dirty="0" err="1">
                <a:solidFill>
                  <a:schemeClr val="bg2">
                    <a:lumMod val="10000"/>
                  </a:schemeClr>
                </a:solidFill>
                <a:latin typeface="Consolas" panose="020B0609020204030204" pitchFamily="49" charset="0"/>
              </a:rPr>
              <a:t>arr</a:t>
            </a:r>
            <a:r>
              <a:rPr lang="en-US" dirty="0">
                <a:solidFill>
                  <a:schemeClr val="bg2">
                    <a:lumMod val="10000"/>
                  </a:schemeClr>
                </a:solidFill>
                <a:latin typeface="Consolas" panose="020B0609020204030204" pitchFamily="49" charset="0"/>
              </a:rPr>
              <a:t> = </a:t>
            </a:r>
            <a:r>
              <a:rPr lang="en-US" dirty="0" err="1">
                <a:solidFill>
                  <a:schemeClr val="bg2">
                    <a:lumMod val="10000"/>
                  </a:schemeClr>
                </a:solidFill>
                <a:latin typeface="Consolas" panose="020B0609020204030204" pitchFamily="49" charset="0"/>
              </a:rPr>
              <a:t>np.array</a:t>
            </a:r>
            <a:r>
              <a:rPr lang="en-US" dirty="0">
                <a:solidFill>
                  <a:schemeClr val="bg2">
                    <a:lumMod val="10000"/>
                  </a:schemeClr>
                </a:solidFill>
                <a:latin typeface="Consolas" panose="020B0609020204030204" pitchFamily="49" charset="0"/>
              </a:rPr>
              <a:t>([1, </a:t>
            </a:r>
            <a:r>
              <a:rPr lang="en-US" dirty="0" smtClean="0">
                <a:solidFill>
                  <a:schemeClr val="bg2">
                    <a:lumMod val="10000"/>
                  </a:schemeClr>
                </a:solidFill>
                <a:latin typeface="Consolas" panose="020B0609020204030204" pitchFamily="49" charset="0"/>
              </a:rPr>
              <a:t>6, 3</a:t>
            </a:r>
            <a:r>
              <a:rPr lang="en-US" dirty="0">
                <a:solidFill>
                  <a:schemeClr val="bg2">
                    <a:lumMod val="10000"/>
                  </a:schemeClr>
                </a:solidFill>
                <a:latin typeface="Consolas" panose="020B0609020204030204" pitchFamily="49" charset="0"/>
              </a:rPr>
              <a:t>, 6, 5, 7, 6, 6])</a:t>
            </a:r>
          </a:p>
          <a:p>
            <a:r>
              <a:rPr lang="en-US" dirty="0">
                <a:solidFill>
                  <a:schemeClr val="bg2">
                    <a:lumMod val="10000"/>
                  </a:schemeClr>
                </a:solidFill>
                <a:latin typeface="Consolas" panose="020B0609020204030204" pitchFamily="49" charset="0"/>
              </a:rPr>
              <a:t/>
            </a:r>
            <a:br>
              <a:rPr lang="en-US" dirty="0">
                <a:solidFill>
                  <a:schemeClr val="bg2">
                    <a:lumMod val="10000"/>
                  </a:schemeClr>
                </a:solidFill>
                <a:latin typeface="Consolas" panose="020B0609020204030204" pitchFamily="49" charset="0"/>
              </a:rPr>
            </a:br>
            <a:r>
              <a:rPr lang="en-US" dirty="0">
                <a:solidFill>
                  <a:schemeClr val="bg2">
                    <a:lumMod val="10000"/>
                  </a:schemeClr>
                </a:solidFill>
                <a:latin typeface="Consolas" panose="020B0609020204030204" pitchFamily="49" charset="0"/>
              </a:rPr>
              <a:t>x = </a:t>
            </a:r>
            <a:r>
              <a:rPr lang="en-US" dirty="0" err="1" smtClean="0">
                <a:solidFill>
                  <a:schemeClr val="bg2">
                    <a:lumMod val="10000"/>
                  </a:schemeClr>
                </a:solidFill>
                <a:latin typeface="Consolas" panose="020B0609020204030204" pitchFamily="49" charset="0"/>
              </a:rPr>
              <a:t>np.sort</a:t>
            </a:r>
            <a:r>
              <a:rPr lang="en-US" dirty="0" smtClean="0">
                <a:solidFill>
                  <a:schemeClr val="bg2">
                    <a:lumMod val="10000"/>
                  </a:schemeClr>
                </a:solidFill>
                <a:latin typeface="Consolas" panose="020B0609020204030204" pitchFamily="49" charset="0"/>
              </a:rPr>
              <a:t>(</a:t>
            </a:r>
            <a:r>
              <a:rPr lang="en-US" dirty="0" err="1" smtClean="0">
                <a:solidFill>
                  <a:schemeClr val="bg2">
                    <a:lumMod val="10000"/>
                  </a:schemeClr>
                </a:solidFill>
                <a:latin typeface="Consolas" panose="020B0609020204030204" pitchFamily="49" charset="0"/>
              </a:rPr>
              <a:t>arr</a:t>
            </a:r>
            <a:r>
              <a:rPr lang="en-US" dirty="0" smtClean="0">
                <a:solidFill>
                  <a:schemeClr val="bg2">
                    <a:lumMod val="10000"/>
                  </a:schemeClr>
                </a:solidFill>
                <a:latin typeface="Consolas" panose="020B0609020204030204" pitchFamily="49" charset="0"/>
              </a:rPr>
              <a:t>)</a:t>
            </a:r>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
            </a:r>
            <a:br>
              <a:rPr lang="en-US" dirty="0">
                <a:solidFill>
                  <a:schemeClr val="bg2">
                    <a:lumMod val="10000"/>
                  </a:schemeClr>
                </a:solidFill>
                <a:latin typeface="Consolas" panose="020B0609020204030204" pitchFamily="49" charset="0"/>
              </a:rPr>
            </a:br>
            <a:r>
              <a:rPr lang="en-US" dirty="0">
                <a:solidFill>
                  <a:schemeClr val="bg2">
                    <a:lumMod val="10000"/>
                  </a:schemeClr>
                </a:solidFill>
                <a:latin typeface="Consolas" panose="020B0609020204030204" pitchFamily="49" charset="0"/>
              </a:rPr>
              <a:t>print(x)</a:t>
            </a:r>
            <a:endParaRPr lang="en-US" b="0" dirty="0">
              <a:solidFill>
                <a:schemeClr val="bg2">
                  <a:lumMod val="10000"/>
                </a:schemeClr>
              </a:solidFill>
              <a:effectLst/>
              <a:latin typeface="Consolas" panose="020B0609020204030204" pitchFamily="49"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7435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152" y="228599"/>
            <a:ext cx="3657600" cy="46781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800" dirty="0" smtClean="0">
                <a:solidFill>
                  <a:srgbClr val="000000"/>
                </a:solidFill>
                <a:latin typeface="Segoe UI" panose="020B0502040204020203" pitchFamily="34" charset="0"/>
                <a:cs typeface="Segoe UI" panose="020B0502040204020203" pitchFamily="34" charset="0"/>
              </a:rPr>
              <a:t>Filter</a:t>
            </a:r>
            <a:endParaRPr lang="en-US" sz="4450" dirty="0">
              <a:solidFill>
                <a:srgbClr val="5C4E3D"/>
              </a:solidFill>
            </a:endParaRPr>
          </a:p>
        </p:txBody>
      </p:sp>
      <p:sp>
        <p:nvSpPr>
          <p:cNvPr id="4" name="Rectangle 3"/>
          <p:cNvSpPr/>
          <p:nvPr/>
        </p:nvSpPr>
        <p:spPr>
          <a:xfrm>
            <a:off x="606552" y="973104"/>
            <a:ext cx="11585448" cy="1077218"/>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dirty="0">
                <a:solidFill>
                  <a:schemeClr val="bg2">
                    <a:lumMod val="10000"/>
                  </a:schemeClr>
                </a:solidFill>
              </a:rPr>
              <a:t>Getting some elements out of an existing array and creating a new array out of them is called </a:t>
            </a:r>
            <a:r>
              <a:rPr lang="en-US" i="1" dirty="0">
                <a:solidFill>
                  <a:schemeClr val="bg2">
                    <a:lumMod val="10000"/>
                  </a:schemeClr>
                </a:solidFill>
              </a:rPr>
              <a:t>filtering</a:t>
            </a:r>
            <a:r>
              <a:rPr lang="en-US" dirty="0" smtClean="0">
                <a:solidFill>
                  <a:schemeClr val="bg2">
                    <a:lumMod val="10000"/>
                  </a:schemeClr>
                </a:solidFill>
              </a:rPr>
              <a:t>.</a:t>
            </a:r>
          </a:p>
          <a:p>
            <a:pPr marL="285750" lvl="0" indent="-285750" eaLnBrk="0" fontAlgn="base" hangingPunct="0">
              <a:spcBef>
                <a:spcPct val="0"/>
              </a:spcBef>
              <a:spcAft>
                <a:spcPct val="0"/>
              </a:spcAft>
              <a:buFont typeface="Arial" panose="020B0604020202020204" pitchFamily="34" charset="0"/>
              <a:buChar char="•"/>
            </a:pPr>
            <a:endParaRPr lang="en-US" altLang="en-US" sz="2800" dirty="0">
              <a:solidFill>
                <a:schemeClr val="bg2">
                  <a:lumMod val="10000"/>
                </a:schemeClr>
              </a:solidFill>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dirty="0"/>
              <a:t>A </a:t>
            </a:r>
            <a:r>
              <a:rPr lang="en-US" i="1" dirty="0" err="1"/>
              <a:t>boolean</a:t>
            </a:r>
            <a:r>
              <a:rPr lang="en-US" i="1" dirty="0"/>
              <a:t> index list</a:t>
            </a:r>
            <a:r>
              <a:rPr lang="en-US" dirty="0"/>
              <a:t> is a list of </a:t>
            </a:r>
            <a:r>
              <a:rPr lang="en-US" dirty="0" err="1"/>
              <a:t>booleans</a:t>
            </a:r>
            <a:r>
              <a:rPr lang="en-US" dirty="0"/>
              <a:t> corresponding to indexes in the array.</a:t>
            </a:r>
            <a:endParaRPr lang="en-US" altLang="en-US" sz="2800" dirty="0">
              <a:solidFill>
                <a:schemeClr val="bg2">
                  <a:lumMod val="10000"/>
                </a:schemeClr>
              </a:solidFill>
              <a:latin typeface="Arial" panose="020B0604020202020204" pitchFamily="34" charset="0"/>
            </a:endParaRPr>
          </a:p>
        </p:txBody>
      </p:sp>
      <p:sp>
        <p:nvSpPr>
          <p:cNvPr id="7" name="Rectangle 2"/>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319784" y="2516600"/>
            <a:ext cx="6096000" cy="2031325"/>
          </a:xfrm>
          <a:prstGeom prst="rect">
            <a:avLst/>
          </a:prstGeom>
        </p:spPr>
        <p:txBody>
          <a:bodyPr>
            <a:spAutoFit/>
          </a:bodyPr>
          <a:lstStyle/>
          <a:p>
            <a:r>
              <a:rPr lang="en-US" dirty="0">
                <a:solidFill>
                  <a:schemeClr val="bg2">
                    <a:lumMod val="10000"/>
                  </a:schemeClr>
                </a:solidFill>
              </a:rPr>
              <a:t>arr2 = </a:t>
            </a:r>
            <a:r>
              <a:rPr lang="en-US" dirty="0" err="1">
                <a:solidFill>
                  <a:schemeClr val="bg2">
                    <a:lumMod val="10000"/>
                  </a:schemeClr>
                </a:solidFill>
              </a:rPr>
              <a:t>np.array</a:t>
            </a:r>
            <a:r>
              <a:rPr lang="en-US" dirty="0">
                <a:solidFill>
                  <a:schemeClr val="bg2">
                    <a:lumMod val="10000"/>
                  </a:schemeClr>
                </a:solidFill>
              </a:rPr>
              <a:t>([41, 42, 43, 44])</a:t>
            </a:r>
          </a:p>
          <a:p>
            <a:r>
              <a:rPr lang="en-US" dirty="0">
                <a:solidFill>
                  <a:schemeClr val="bg2">
                    <a:lumMod val="10000"/>
                  </a:schemeClr>
                </a:solidFill>
              </a:rPr>
              <a:t/>
            </a:r>
            <a:br>
              <a:rPr lang="en-US" dirty="0">
                <a:solidFill>
                  <a:schemeClr val="bg2">
                    <a:lumMod val="10000"/>
                  </a:schemeClr>
                </a:solidFill>
              </a:rPr>
            </a:br>
            <a:r>
              <a:rPr lang="en-US" dirty="0">
                <a:solidFill>
                  <a:schemeClr val="bg2">
                    <a:lumMod val="10000"/>
                  </a:schemeClr>
                </a:solidFill>
              </a:rPr>
              <a:t>x = [True, False, True, False]</a:t>
            </a:r>
          </a:p>
          <a:p>
            <a:r>
              <a:rPr lang="en-US" dirty="0">
                <a:solidFill>
                  <a:schemeClr val="bg2">
                    <a:lumMod val="10000"/>
                  </a:schemeClr>
                </a:solidFill>
              </a:rPr>
              <a:t/>
            </a:r>
            <a:br>
              <a:rPr lang="en-US" dirty="0">
                <a:solidFill>
                  <a:schemeClr val="bg2">
                    <a:lumMod val="10000"/>
                  </a:schemeClr>
                </a:solidFill>
              </a:rPr>
            </a:br>
            <a:r>
              <a:rPr lang="en-US" dirty="0" err="1">
                <a:solidFill>
                  <a:schemeClr val="bg2">
                    <a:lumMod val="10000"/>
                  </a:schemeClr>
                </a:solidFill>
              </a:rPr>
              <a:t>newarr</a:t>
            </a:r>
            <a:r>
              <a:rPr lang="en-US" dirty="0">
                <a:solidFill>
                  <a:schemeClr val="bg2">
                    <a:lumMod val="10000"/>
                  </a:schemeClr>
                </a:solidFill>
              </a:rPr>
              <a:t> = arr2[x]</a:t>
            </a:r>
          </a:p>
          <a:p>
            <a:r>
              <a:rPr lang="en-US" dirty="0">
                <a:solidFill>
                  <a:schemeClr val="bg2">
                    <a:lumMod val="10000"/>
                  </a:schemeClr>
                </a:solidFill>
              </a:rPr>
              <a:t/>
            </a:r>
            <a:br>
              <a:rPr lang="en-US" dirty="0">
                <a:solidFill>
                  <a:schemeClr val="bg2">
                    <a:lumMod val="10000"/>
                  </a:schemeClr>
                </a:solidFill>
              </a:rPr>
            </a:br>
            <a:r>
              <a:rPr lang="en-US" dirty="0">
                <a:solidFill>
                  <a:schemeClr val="bg2">
                    <a:lumMod val="10000"/>
                  </a:schemeClr>
                </a:solidFill>
              </a:rPr>
              <a:t>print(</a:t>
            </a:r>
            <a:r>
              <a:rPr lang="en-US" dirty="0" err="1">
                <a:solidFill>
                  <a:schemeClr val="bg2">
                    <a:lumMod val="10000"/>
                  </a:schemeClr>
                </a:solidFill>
              </a:rPr>
              <a:t>newarr</a:t>
            </a:r>
            <a:r>
              <a:rPr lang="en-US" dirty="0">
                <a:solidFill>
                  <a:schemeClr val="bg2">
                    <a:lumMod val="10000"/>
                  </a:schemeClr>
                </a:solidFill>
              </a:rPr>
              <a:t>)</a:t>
            </a:r>
          </a:p>
        </p:txBody>
      </p:sp>
      <p:sp>
        <p:nvSpPr>
          <p:cNvPr id="9" name="Rectangle 8"/>
          <p:cNvSpPr/>
          <p:nvPr/>
        </p:nvSpPr>
        <p:spPr>
          <a:xfrm>
            <a:off x="1319784" y="5014203"/>
            <a:ext cx="915635" cy="369332"/>
          </a:xfrm>
          <a:prstGeom prst="rect">
            <a:avLst/>
          </a:prstGeom>
        </p:spPr>
        <p:txBody>
          <a:bodyPr wrap="none">
            <a:spAutoFit/>
          </a:bodyPr>
          <a:lstStyle/>
          <a:p>
            <a:r>
              <a:rPr lang="en-IN" b="1" dirty="0">
                <a:solidFill>
                  <a:schemeClr val="bg2">
                    <a:lumMod val="10000"/>
                  </a:schemeClr>
                </a:solidFill>
              </a:rPr>
              <a:t>[41 43]</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8552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152" y="228599"/>
            <a:ext cx="3657600" cy="467810"/>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800" dirty="0" smtClean="0">
                <a:solidFill>
                  <a:srgbClr val="000000"/>
                </a:solidFill>
                <a:latin typeface="Segoe UI" panose="020B0502040204020203" pitchFamily="34" charset="0"/>
                <a:cs typeface="Segoe UI" panose="020B0502040204020203" pitchFamily="34" charset="0"/>
              </a:rPr>
              <a:t>Arithmetic Operations</a:t>
            </a:r>
            <a:endParaRPr lang="en-US" sz="4450" dirty="0">
              <a:solidFill>
                <a:srgbClr val="5C4E3D"/>
              </a:solidFill>
            </a:endParaRPr>
          </a:p>
        </p:txBody>
      </p:sp>
      <p:sp>
        <p:nvSpPr>
          <p:cNvPr id="4" name="Rectangle 3"/>
          <p:cNvSpPr/>
          <p:nvPr/>
        </p:nvSpPr>
        <p:spPr>
          <a:xfrm>
            <a:off x="606552" y="973104"/>
            <a:ext cx="11585448" cy="954107"/>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800" dirty="0" smtClean="0">
                <a:solidFill>
                  <a:schemeClr val="bg2">
                    <a:lumMod val="10000"/>
                  </a:schemeClr>
                </a:solidFill>
                <a:latin typeface="Arial" panose="020B0604020202020204" pitchFamily="34" charset="0"/>
              </a:rPr>
              <a:t>We </a:t>
            </a:r>
            <a:r>
              <a:rPr lang="en-US" altLang="en-US" sz="2800" dirty="0">
                <a:solidFill>
                  <a:schemeClr val="bg2">
                    <a:lumMod val="10000"/>
                  </a:schemeClr>
                </a:solidFill>
                <a:latin typeface="Arial" panose="020B0604020202020204" pitchFamily="34" charset="0"/>
              </a:rPr>
              <a:t>could use arithmetic operators + - * / directly between </a:t>
            </a:r>
            <a:r>
              <a:rPr lang="en-US" altLang="en-US" sz="2800" dirty="0" err="1">
                <a:solidFill>
                  <a:schemeClr val="bg2">
                    <a:lumMod val="10000"/>
                  </a:schemeClr>
                </a:solidFill>
                <a:latin typeface="Arial" panose="020B0604020202020204" pitchFamily="34" charset="0"/>
              </a:rPr>
              <a:t>NumPy</a:t>
            </a:r>
            <a:r>
              <a:rPr lang="en-US" altLang="en-US" sz="2800" dirty="0">
                <a:solidFill>
                  <a:schemeClr val="bg2">
                    <a:lumMod val="10000"/>
                  </a:schemeClr>
                </a:solidFill>
                <a:latin typeface="Arial" panose="020B0604020202020204" pitchFamily="34" charset="0"/>
              </a:rPr>
              <a:t> arrays</a:t>
            </a:r>
            <a:r>
              <a:rPr lang="en-US" altLang="en-US" sz="2800" dirty="0" smtClean="0">
                <a:solidFill>
                  <a:schemeClr val="bg2">
                    <a:lumMod val="10000"/>
                  </a:schemeClr>
                </a:solidFill>
                <a:latin typeface="Arial" panose="020B0604020202020204" pitchFamily="34" charset="0"/>
              </a:rPr>
              <a:t>, using functions</a:t>
            </a:r>
            <a:endParaRPr lang="en-US" altLang="en-US" sz="2800" dirty="0">
              <a:solidFill>
                <a:schemeClr val="bg2">
                  <a:lumMod val="10000"/>
                </a:schemeClr>
              </a:solidFill>
              <a:latin typeface="Arial" panose="020B0604020202020204" pitchFamily="34" charset="0"/>
            </a:endParaRPr>
          </a:p>
        </p:txBody>
      </p:sp>
      <p:sp>
        <p:nvSpPr>
          <p:cNvPr id="7" name="Rectangle 2"/>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319784" y="2516600"/>
            <a:ext cx="6096000" cy="3693319"/>
          </a:xfrm>
          <a:prstGeom prst="rect">
            <a:avLst/>
          </a:prstGeom>
        </p:spPr>
        <p:txBody>
          <a:bodyPr>
            <a:spAutoFit/>
          </a:bodyPr>
          <a:lstStyle/>
          <a:p>
            <a:r>
              <a:rPr lang="en-IN" dirty="0"/>
              <a:t>arr1 = </a:t>
            </a:r>
            <a:r>
              <a:rPr lang="en-IN" dirty="0" err="1"/>
              <a:t>np.array</a:t>
            </a:r>
            <a:r>
              <a:rPr lang="en-IN" dirty="0"/>
              <a:t>([10, 11, 12, 13, 14, 15])</a:t>
            </a:r>
            <a:br>
              <a:rPr lang="en-IN" dirty="0"/>
            </a:br>
            <a:r>
              <a:rPr lang="en-IN" dirty="0"/>
              <a:t>arr2 = </a:t>
            </a:r>
            <a:r>
              <a:rPr lang="en-IN" dirty="0" err="1"/>
              <a:t>np.array</a:t>
            </a:r>
            <a:r>
              <a:rPr lang="en-IN" dirty="0"/>
              <a:t>([20, 21, 22, 23, 24, 25])</a:t>
            </a:r>
            <a:br>
              <a:rPr lang="en-IN" dirty="0"/>
            </a:br>
            <a:r>
              <a:rPr lang="en-IN" dirty="0"/>
              <a:t/>
            </a:r>
            <a:br>
              <a:rPr lang="en-IN" dirty="0"/>
            </a:br>
            <a:r>
              <a:rPr lang="en-IN" dirty="0" smtClean="0"/>
              <a:t>newarr1 </a:t>
            </a:r>
            <a:r>
              <a:rPr lang="en-IN" dirty="0"/>
              <a:t>= </a:t>
            </a:r>
            <a:r>
              <a:rPr lang="en-IN" dirty="0" err="1"/>
              <a:t>np.add</a:t>
            </a:r>
            <a:r>
              <a:rPr lang="en-IN" dirty="0"/>
              <a:t>(arr1, arr2</a:t>
            </a:r>
            <a:r>
              <a:rPr lang="en-IN" dirty="0" smtClean="0"/>
              <a:t>)</a:t>
            </a:r>
          </a:p>
          <a:p>
            <a:r>
              <a:rPr lang="en-IN" dirty="0" smtClean="0"/>
              <a:t>newarr2= </a:t>
            </a:r>
            <a:r>
              <a:rPr lang="en-IN" dirty="0" err="1" smtClean="0"/>
              <a:t>np.subtract</a:t>
            </a:r>
            <a:r>
              <a:rPr lang="en-IN" dirty="0" smtClean="0"/>
              <a:t>(arr1</a:t>
            </a:r>
            <a:r>
              <a:rPr lang="en-IN" dirty="0"/>
              <a:t>, arr2</a:t>
            </a:r>
            <a:r>
              <a:rPr lang="en-IN" dirty="0" smtClean="0"/>
              <a:t>)</a:t>
            </a:r>
          </a:p>
          <a:p>
            <a:r>
              <a:rPr lang="en-IN" dirty="0" smtClean="0"/>
              <a:t>newarr3 = </a:t>
            </a:r>
            <a:r>
              <a:rPr lang="en-IN" dirty="0" err="1" smtClean="0"/>
              <a:t>np.multiply</a:t>
            </a:r>
            <a:r>
              <a:rPr lang="en-IN" dirty="0" smtClean="0"/>
              <a:t>(arr1</a:t>
            </a:r>
            <a:r>
              <a:rPr lang="en-IN" dirty="0"/>
              <a:t>, arr2</a:t>
            </a:r>
            <a:r>
              <a:rPr lang="en-IN" dirty="0" smtClean="0"/>
              <a:t>)</a:t>
            </a:r>
          </a:p>
          <a:p>
            <a:r>
              <a:rPr lang="en-IN" dirty="0" smtClean="0"/>
              <a:t>newarr4 </a:t>
            </a:r>
            <a:r>
              <a:rPr lang="en-IN" dirty="0"/>
              <a:t>= </a:t>
            </a:r>
            <a:r>
              <a:rPr lang="en-IN" dirty="0" err="1" smtClean="0"/>
              <a:t>np.divide</a:t>
            </a:r>
            <a:r>
              <a:rPr lang="en-IN" dirty="0" smtClean="0"/>
              <a:t>(arr1</a:t>
            </a:r>
            <a:r>
              <a:rPr lang="en-IN" dirty="0"/>
              <a:t>, arr2)</a:t>
            </a:r>
            <a:br>
              <a:rPr lang="en-IN" dirty="0"/>
            </a:br>
            <a:r>
              <a:rPr lang="en-IN" dirty="0"/>
              <a:t/>
            </a:r>
            <a:br>
              <a:rPr lang="en-IN" dirty="0"/>
            </a:br>
            <a:r>
              <a:rPr lang="en-IN" dirty="0" smtClean="0"/>
              <a:t>print(newarr1)</a:t>
            </a:r>
          </a:p>
          <a:p>
            <a:r>
              <a:rPr lang="en-IN" dirty="0" smtClean="0"/>
              <a:t>print(newarr2)</a:t>
            </a:r>
            <a:endParaRPr lang="en-US" dirty="0">
              <a:solidFill>
                <a:schemeClr val="bg2">
                  <a:lumMod val="10000"/>
                </a:schemeClr>
              </a:solidFill>
            </a:endParaRPr>
          </a:p>
          <a:p>
            <a:r>
              <a:rPr lang="en-IN" dirty="0" smtClean="0"/>
              <a:t>print(newarr3)</a:t>
            </a:r>
            <a:endParaRPr lang="en-US" dirty="0">
              <a:solidFill>
                <a:schemeClr val="bg2">
                  <a:lumMod val="10000"/>
                </a:schemeClr>
              </a:solidFill>
            </a:endParaRPr>
          </a:p>
          <a:p>
            <a:r>
              <a:rPr lang="en-IN" dirty="0" smtClean="0"/>
              <a:t>print(newarr4)</a:t>
            </a:r>
            <a:endParaRPr lang="en-US" dirty="0">
              <a:solidFill>
                <a:schemeClr val="bg2">
                  <a:lumMod val="10000"/>
                </a:schemeClr>
              </a:solidFill>
            </a:endParaRPr>
          </a:p>
          <a:p>
            <a:endParaRPr lang="en-US" dirty="0">
              <a:solidFill>
                <a:schemeClr val="bg2">
                  <a:lumMod val="10000"/>
                </a:schemeClr>
              </a:solidFill>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14701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32180" y="986418"/>
            <a:ext cx="86726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The </a:t>
            </a:r>
            <a:r>
              <a:rPr kumimoji="0" lang="en-US" altLang="en-US" sz="2000" b="0" i="0" u="none" strike="noStrike" cap="none" normalizeH="0" baseline="0" dirty="0" smtClean="0">
                <a:ln>
                  <a:noFill/>
                </a:ln>
                <a:solidFill>
                  <a:srgbClr val="DC143C"/>
                </a:solidFill>
                <a:effectLst/>
                <a:latin typeface="Consolas" panose="020B0609020204030204" pitchFamily="49" charset="0"/>
              </a:rPr>
              <a:t>power()</a:t>
            </a:r>
            <a:r>
              <a:rPr kumimoji="0" lang="en-US" altLang="en-US" sz="20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function rises the values from the first array to the power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of the values of the second array, and return the results in a new array.</a:t>
            </a:r>
            <a:r>
              <a:rPr kumimoji="0" lang="en-US" altLang="en-US" sz="1100" b="0" i="0" u="none" strike="noStrike" cap="none" normalizeH="0" baseline="0" dirty="0" smtClean="0">
                <a:ln>
                  <a:noFill/>
                </a:ln>
                <a:solidFill>
                  <a:schemeClr val="tx1"/>
                </a:solidFill>
                <a:effectLst/>
              </a:rPr>
              <a:t> </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772998" y="2210289"/>
            <a:ext cx="8323868" cy="923330"/>
          </a:xfrm>
          <a:prstGeom prst="rect">
            <a:avLst/>
          </a:prstGeom>
        </p:spPr>
        <p:txBody>
          <a:bodyPr wrap="square">
            <a:spAutoFit/>
          </a:bodyPr>
          <a:lstStyle/>
          <a:p>
            <a:r>
              <a:rPr lang="en-US" dirty="0" smtClean="0">
                <a:solidFill>
                  <a:srgbClr val="000000"/>
                </a:solidFill>
                <a:latin typeface="Segoe UI" panose="020B0502040204020203" pitchFamily="34" charset="0"/>
              </a:rPr>
              <a:t>Summation : Addition </a:t>
            </a:r>
            <a:r>
              <a:rPr lang="en-US" dirty="0">
                <a:solidFill>
                  <a:srgbClr val="000000"/>
                </a:solidFill>
                <a:latin typeface="Segoe UI" panose="020B0502040204020203" pitchFamily="34" charset="0"/>
              </a:rPr>
              <a:t>is done between two arguments whereas summation happens over n elements</a:t>
            </a:r>
            <a:r>
              <a:rPr lang="en-US" dirty="0" smtClean="0">
                <a:solidFill>
                  <a:srgbClr val="000000"/>
                </a:solidFill>
                <a:latin typeface="Segoe UI" panose="020B0502040204020203" pitchFamily="34" charset="0"/>
              </a:rPr>
              <a:t>.</a:t>
            </a:r>
          </a:p>
          <a:p>
            <a:r>
              <a:rPr lang="en-IN" dirty="0" err="1"/>
              <a:t>newarr</a:t>
            </a:r>
            <a:r>
              <a:rPr lang="en-IN" dirty="0"/>
              <a:t> = </a:t>
            </a:r>
            <a:r>
              <a:rPr lang="en-IN" dirty="0" err="1" smtClean="0"/>
              <a:t>np.sum</a:t>
            </a:r>
            <a:r>
              <a:rPr lang="en-IN" dirty="0" smtClean="0"/>
              <a:t>(arr1,arr2)</a:t>
            </a:r>
            <a:endParaRPr lang="en-IN" dirty="0"/>
          </a:p>
        </p:txBody>
      </p:sp>
      <p:sp>
        <p:nvSpPr>
          <p:cNvPr id="4" name="Title 1"/>
          <p:cNvSpPr txBox="1">
            <a:spLocks/>
          </p:cNvSpPr>
          <p:nvPr/>
        </p:nvSpPr>
        <p:spPr>
          <a:xfrm>
            <a:off x="73152" y="228599"/>
            <a:ext cx="3657600" cy="46781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800" dirty="0" smtClean="0">
                <a:solidFill>
                  <a:srgbClr val="000000"/>
                </a:solidFill>
                <a:latin typeface="Segoe UI" panose="020B0502040204020203" pitchFamily="34" charset="0"/>
                <a:cs typeface="Segoe UI" panose="020B0502040204020203" pitchFamily="34" charset="0"/>
              </a:rPr>
              <a:t>Other functions</a:t>
            </a:r>
            <a:endParaRPr lang="en-US" sz="4450" dirty="0">
              <a:solidFill>
                <a:srgbClr val="5C4E3D"/>
              </a:solidFill>
            </a:endParaRPr>
          </a:p>
        </p:txBody>
      </p:sp>
      <p:sp>
        <p:nvSpPr>
          <p:cNvPr id="5" name="Rectangle 4"/>
          <p:cNvSpPr/>
          <p:nvPr/>
        </p:nvSpPr>
        <p:spPr>
          <a:xfrm>
            <a:off x="772998" y="3511187"/>
            <a:ext cx="8880049" cy="646331"/>
          </a:xfrm>
          <a:prstGeom prst="rect">
            <a:avLst/>
          </a:prstGeom>
        </p:spPr>
        <p:txBody>
          <a:bodyPr wrap="square">
            <a:spAutoFit/>
          </a:bodyPr>
          <a:lstStyle/>
          <a:p>
            <a:r>
              <a:rPr lang="en-US" dirty="0" smtClean="0">
                <a:solidFill>
                  <a:srgbClr val="000000"/>
                </a:solidFill>
                <a:latin typeface="Segoe UI" panose="020B0502040204020203" pitchFamily="34" charset="0"/>
              </a:rPr>
              <a:t>Difference: A </a:t>
            </a:r>
            <a:r>
              <a:rPr lang="en-US" dirty="0">
                <a:solidFill>
                  <a:srgbClr val="000000"/>
                </a:solidFill>
                <a:latin typeface="Segoe UI" panose="020B0502040204020203" pitchFamily="34" charset="0"/>
              </a:rPr>
              <a:t>discrete </a:t>
            </a:r>
            <a:r>
              <a:rPr lang="en-US" dirty="0" smtClean="0">
                <a:solidFill>
                  <a:srgbClr val="000000"/>
                </a:solidFill>
                <a:latin typeface="Segoe UI" panose="020B0502040204020203" pitchFamily="34" charset="0"/>
              </a:rPr>
              <a:t>difference </a:t>
            </a:r>
            <a:r>
              <a:rPr lang="en-US" dirty="0">
                <a:solidFill>
                  <a:srgbClr val="000000"/>
                </a:solidFill>
                <a:latin typeface="Segoe UI" panose="020B0502040204020203" pitchFamily="34" charset="0"/>
              </a:rPr>
              <a:t>means subtracting two successive elements</a:t>
            </a:r>
            <a:r>
              <a:rPr lang="en-US" dirty="0" smtClean="0">
                <a:solidFill>
                  <a:srgbClr val="000000"/>
                </a:solidFill>
                <a:latin typeface="Segoe UI" panose="020B0502040204020203" pitchFamily="34" charset="0"/>
              </a:rPr>
              <a:t>.</a:t>
            </a:r>
          </a:p>
          <a:p>
            <a:r>
              <a:rPr lang="en-IN" dirty="0" err="1"/>
              <a:t>newarr</a:t>
            </a:r>
            <a:r>
              <a:rPr lang="en-IN" dirty="0"/>
              <a:t> = </a:t>
            </a:r>
            <a:r>
              <a:rPr lang="en-IN" dirty="0" err="1"/>
              <a:t>np.diff</a:t>
            </a:r>
            <a:r>
              <a:rPr lang="en-IN" dirty="0"/>
              <a:t>(</a:t>
            </a:r>
            <a:r>
              <a:rPr lang="en-IN" dirty="0" err="1"/>
              <a:t>arr</a:t>
            </a:r>
            <a:r>
              <a:rPr lang="en-IN" dirty="0"/>
              <a:t>)</a:t>
            </a:r>
          </a:p>
        </p:txBody>
      </p:sp>
      <p:sp>
        <p:nvSpPr>
          <p:cNvPr id="6" name="Rectangle 2"/>
          <p:cNvSpPr>
            <a:spLocks noChangeArrowheads="1"/>
          </p:cNvSpPr>
          <p:nvPr/>
        </p:nvSpPr>
        <p:spPr bwMode="auto">
          <a:xfrm>
            <a:off x="772998" y="4481603"/>
            <a:ext cx="82689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Product:</a:t>
            </a:r>
            <a:r>
              <a:rPr kumimoji="0" lang="en-US" altLang="en-US" b="0" i="0" u="none" strike="noStrike" cap="none" normalizeH="0" dirty="0" smtClean="0">
                <a:ln>
                  <a:noFill/>
                </a:ln>
                <a:solidFill>
                  <a:srgbClr val="000000"/>
                </a:solidFill>
                <a:effectLst/>
                <a:latin typeface="Segoe UI" panose="020B0502040204020203" pitchFamily="34" charset="0"/>
                <a:cs typeface="Segoe UI" panose="020B0502040204020203" pitchFamily="34" charset="0"/>
              </a:rPr>
              <a:t> F</a:t>
            </a:r>
            <a:r>
              <a:rPr kumimoji="0" lang="en-US" altLang="en-US"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ind the product of the elements in an array, use the </a:t>
            </a:r>
            <a:r>
              <a:rPr kumimoji="0" lang="en-US" altLang="en-US" b="0" i="0" u="none" strike="noStrike" cap="none" normalizeH="0" baseline="0" dirty="0" smtClean="0">
                <a:ln>
                  <a:noFill/>
                </a:ln>
                <a:solidFill>
                  <a:srgbClr val="DC143C"/>
                </a:solidFill>
                <a:effectLst/>
                <a:latin typeface="Consolas" panose="020B0609020204030204" pitchFamily="49" charset="0"/>
              </a:rPr>
              <a:t>prod()</a:t>
            </a:r>
            <a:r>
              <a:rPr kumimoji="0" lang="en-US" altLang="en-US"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function.</a:t>
            </a:r>
            <a:r>
              <a:rPr kumimoji="0" lang="en-US" altLang="en-US" sz="105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8279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1">
      <a:dk1>
        <a:srgbClr val="5C4E3D"/>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4">
      <a:majorFont>
        <a:latin typeface="Libre Baskerville"/>
        <a:ea typeface=""/>
        <a:cs typeface=""/>
      </a:majorFont>
      <a:minorFont>
        <a:latin typeface="Libre Baskervil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20875C6-210C-4117-A124-C789FD0891BF}" vid="{2EBA7CBE-D189-43B9-9B43-1C71F09C1D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20540</TotalTime>
  <Words>7929</Words>
  <Application>Microsoft Office PowerPoint</Application>
  <PresentationFormat>Widescreen</PresentationFormat>
  <Paragraphs>1475</Paragraphs>
  <Slides>174</Slides>
  <Notes>2</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174</vt:i4>
      </vt:variant>
    </vt:vector>
  </HeadingPairs>
  <TitlesOfParts>
    <vt:vector size="198" baseType="lpstr">
      <vt:lpstr>Aptos</vt:lpstr>
      <vt:lpstr>Arial</vt:lpstr>
      <vt:lpstr>Calibri</vt:lpstr>
      <vt:lpstr>Consolas</vt:lpstr>
      <vt:lpstr>Consolas</vt:lpstr>
      <vt:lpstr>Courier New</vt:lpstr>
      <vt:lpstr>DM Sans</vt:lpstr>
      <vt:lpstr>Google Sans</vt:lpstr>
      <vt:lpstr>Instrument Sans Medium</vt:lpstr>
      <vt:lpstr>Inter</vt:lpstr>
      <vt:lpstr>KaTeX_Main</vt:lpstr>
      <vt:lpstr>KaTeX_Math</vt:lpstr>
      <vt:lpstr>Libre Baskerville</vt:lpstr>
      <vt:lpstr>Libre Baskerville (Body)</vt:lpstr>
      <vt:lpstr>Libre Baskerville (Headings)</vt:lpstr>
      <vt:lpstr>Nunito</vt:lpstr>
      <vt:lpstr>Segoe UI</vt:lpstr>
      <vt:lpstr>Source Sans Pro</vt:lpstr>
      <vt:lpstr>Symbol</vt:lpstr>
      <vt:lpstr>Tahoma</vt:lpstr>
      <vt:lpstr>Times New Roman</vt:lpstr>
      <vt:lpstr>Verdana</vt:lpstr>
      <vt:lpstr>Wingdings</vt:lpstr>
      <vt:lpstr>Theme1</vt:lpstr>
      <vt:lpstr>Python</vt:lpstr>
      <vt:lpstr>Features</vt:lpstr>
      <vt:lpstr>Why Python</vt:lpstr>
      <vt:lpstr>Compiler vs Interpreter</vt:lpstr>
      <vt:lpstr>Compiler vs Interpreter</vt:lpstr>
      <vt:lpstr>Python Modes</vt:lpstr>
      <vt:lpstr>What Are Variables in Python?</vt:lpstr>
      <vt:lpstr>What Are Variables in Python?</vt:lpstr>
      <vt:lpstr>Data Types</vt:lpstr>
      <vt:lpstr>String Data Type</vt:lpstr>
      <vt:lpstr>Tuple Data Type </vt:lpstr>
      <vt:lpstr>List Data Type </vt:lpstr>
      <vt:lpstr>Mapping Data Type</vt:lpstr>
      <vt:lpstr>Operators</vt:lpstr>
      <vt:lpstr>Input Function</vt:lpstr>
      <vt:lpstr>Output Function</vt:lpstr>
      <vt:lpstr>Formatted String Literal</vt:lpstr>
      <vt:lpstr>Type Casting</vt:lpstr>
      <vt:lpstr>Type ()</vt:lpstr>
      <vt:lpstr>Conditional Constructs</vt:lpstr>
      <vt:lpstr>Loop Constructs</vt:lpstr>
      <vt:lpstr>For Loop</vt:lpstr>
      <vt:lpstr>range()</vt:lpstr>
      <vt:lpstr>While Loop</vt:lpstr>
      <vt:lpstr>Match case statement</vt:lpstr>
      <vt:lpstr>Control Flow Statement</vt:lpstr>
      <vt:lpstr>break Statement</vt:lpstr>
      <vt:lpstr>Continue Statement</vt:lpstr>
      <vt:lpstr>List Slicing </vt:lpstr>
      <vt:lpstr>List Slicing </vt:lpstr>
      <vt:lpstr>PowerPoint Presentation</vt:lpstr>
      <vt:lpstr>PowerPoint Presentation</vt:lpstr>
      <vt:lpstr>PowerPoint Presentation</vt:lpstr>
      <vt:lpstr>PowerPoint Presentation</vt:lpstr>
      <vt:lpstr>Functions</vt:lpstr>
      <vt:lpstr>Functions</vt:lpstr>
      <vt:lpstr>Functions</vt:lpstr>
      <vt:lpstr>Types of Functions Arguments</vt:lpstr>
      <vt:lpstr>Positional Arguments</vt:lpstr>
      <vt:lpstr>Positional Arguments</vt:lpstr>
      <vt:lpstr>Keyword Arguments</vt:lpstr>
      <vt:lpstr>Default Arguments</vt:lpstr>
      <vt:lpstr>Arbitrary Positional Arguments</vt:lpstr>
      <vt:lpstr>Arbitrary Positional Arguments</vt:lpstr>
      <vt:lpstr>Arbitrary Keyword Arguments</vt:lpstr>
      <vt:lpstr>Arbitrary Keyword Arguments</vt:lpstr>
      <vt:lpstr>Arbitrary Keyword Arguments</vt:lpstr>
      <vt:lpstr>Built-In Functions - List</vt:lpstr>
      <vt:lpstr>Built-In Functions - Dictionary</vt:lpstr>
      <vt:lpstr>Recursive Functions</vt:lpstr>
      <vt:lpstr>Lambda Functions</vt:lpstr>
      <vt:lpstr>Placeholders - Pass</vt:lpstr>
      <vt:lpstr>Placeholders – Single underscore</vt:lpstr>
      <vt:lpstr>PowerPoint Presentation</vt:lpstr>
      <vt:lpstr>Dunder Variable</vt:lpstr>
      <vt:lpstr>Importing Module</vt:lpstr>
      <vt:lpstr>Importing Module – Base file</vt:lpstr>
      <vt:lpstr>Importing Module – Base file to child file</vt:lpstr>
      <vt:lpstr>Renaming Module</vt:lpstr>
      <vt:lpstr>Global Variables</vt:lpstr>
      <vt:lpstr>Try and Except</vt:lpstr>
      <vt:lpstr>Object Oriented Concepts</vt:lpstr>
      <vt:lpstr>Object Oriented Concepts</vt:lpstr>
      <vt:lpstr>Object Oriented Concepts</vt:lpstr>
      <vt:lpstr>Object Oriented Concepts</vt:lpstr>
      <vt:lpstr>Object Oriented Concepts</vt:lpstr>
      <vt:lpstr>Object Oriented Concepts</vt:lpstr>
      <vt:lpstr>Object Oriented Concepts -Polymorphism</vt:lpstr>
      <vt:lpstr>Object Oriented Concepts</vt:lpstr>
      <vt:lpstr>Object Oriented Concepts</vt:lpstr>
      <vt:lpstr>Method Resolution Order (MRO)</vt:lpstr>
      <vt:lpstr>Multilevel &amp; Multiple Inheritance</vt:lpstr>
      <vt:lpstr>PowerPoint Presentation</vt:lpstr>
      <vt:lpstr>File Handling</vt:lpstr>
      <vt:lpstr>Why File Handling</vt:lpstr>
      <vt:lpstr>File Handling – Open()</vt:lpstr>
      <vt:lpstr>File Handling – Close()</vt:lpstr>
      <vt:lpstr>File Properties</vt:lpstr>
      <vt:lpstr>file.read()</vt:lpstr>
      <vt:lpstr>file.write()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for Data Inspection and Metadata</vt:lpstr>
      <vt:lpstr>Methods for Data Selection and Filtering</vt:lpstr>
      <vt:lpstr>Methods for Data Cleaning and Preparation</vt:lpstr>
      <vt:lpstr>Methods for Data Manipulation</vt:lpstr>
      <vt:lpstr>readcsv</vt:lpstr>
      <vt:lpstr>writecsv</vt:lpstr>
      <vt:lpstr>Matplotlib: Data Visualization in Python</vt:lpstr>
      <vt:lpstr>Why Visualization</vt:lpstr>
      <vt:lpstr>What is Matplotlib</vt:lpstr>
      <vt:lpstr>Basic Workflow</vt:lpstr>
      <vt:lpstr>Common Types of Plots</vt:lpstr>
      <vt:lpstr>Styling &amp; Customization</vt:lpstr>
      <vt:lpstr>Line Plot</vt:lpstr>
      <vt:lpstr>Line Plot – plot()</vt:lpstr>
      <vt:lpstr>Line Plot – plot()</vt:lpstr>
      <vt:lpstr>Line Plot - Legend</vt:lpstr>
      <vt:lpstr>Bar Chart</vt:lpstr>
      <vt:lpstr>Bar Chart</vt:lpstr>
      <vt:lpstr>Scatter Plot</vt:lpstr>
      <vt:lpstr>Scatter Plot</vt:lpstr>
      <vt:lpstr>Histogram</vt:lpstr>
      <vt:lpstr>Histogram</vt:lpstr>
      <vt:lpstr>Pie Chart</vt:lpstr>
      <vt:lpstr>Subplots</vt:lpstr>
      <vt:lpstr>Matplot Summary</vt:lpstr>
      <vt:lpstr>EDA</vt:lpstr>
      <vt:lpstr>Univariate, Bivariate &amp; Multivariate Analysis</vt:lpstr>
      <vt:lpstr>Introduction</vt:lpstr>
      <vt:lpstr>Univariate Analysis</vt:lpstr>
      <vt:lpstr>Bivariate Analysis</vt:lpstr>
      <vt:lpstr>Multivariate Analysis</vt:lpstr>
      <vt:lpstr>Outlier - Z-Score Method</vt:lpstr>
      <vt:lpstr>PowerPoint Presentation</vt:lpstr>
      <vt:lpstr>Population and Sample</vt:lpstr>
      <vt:lpstr>Population Vs Sample</vt:lpstr>
      <vt:lpstr>Population Prameters</vt:lpstr>
      <vt:lpstr>Sample Parameters</vt:lpstr>
      <vt:lpstr>Advantages of Population and Mean</vt:lpstr>
      <vt:lpstr>PowerPoint Presentation</vt:lpstr>
      <vt:lpstr>Introduction</vt:lpstr>
      <vt:lpstr>isnull()</vt:lpstr>
      <vt:lpstr>dropna()</vt:lpstr>
      <vt:lpstr>fillna()</vt:lpstr>
      <vt:lpstr>Summary</vt:lpstr>
      <vt:lpstr>PowerPoint Presentation</vt:lpstr>
      <vt:lpstr>PowerPoint Presentation</vt:lpstr>
      <vt:lpstr>PowerPoint Presentation</vt:lpstr>
      <vt:lpstr>PowerPoint Presentation</vt:lpstr>
      <vt:lpstr>Fizz Buzz Program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Mani R</dc:creator>
  <cp:lastModifiedBy>Mani R</cp:lastModifiedBy>
  <cp:revision>362</cp:revision>
  <dcterms:created xsi:type="dcterms:W3CDTF">2025-08-24T14:55:11Z</dcterms:created>
  <dcterms:modified xsi:type="dcterms:W3CDTF">2025-09-28T11:50:01Z</dcterms:modified>
</cp:coreProperties>
</file>